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59"/>
  </p:notesMasterIdLst>
  <p:handoutMasterIdLst>
    <p:handoutMasterId r:id="rId60"/>
  </p:handoutMasterIdLst>
  <p:sldIdLst>
    <p:sldId id="756" r:id="rId2"/>
    <p:sldId id="853" r:id="rId3"/>
    <p:sldId id="845" r:id="rId4"/>
    <p:sldId id="846" r:id="rId5"/>
    <p:sldId id="726" r:id="rId6"/>
    <p:sldId id="897" r:id="rId7"/>
    <p:sldId id="879" r:id="rId8"/>
    <p:sldId id="852" r:id="rId9"/>
    <p:sldId id="797" r:id="rId10"/>
    <p:sldId id="849" r:id="rId11"/>
    <p:sldId id="850" r:id="rId12"/>
    <p:sldId id="907" r:id="rId13"/>
    <p:sldId id="858" r:id="rId14"/>
    <p:sldId id="877" r:id="rId15"/>
    <p:sldId id="878" r:id="rId16"/>
    <p:sldId id="880" r:id="rId17"/>
    <p:sldId id="881" r:id="rId18"/>
    <p:sldId id="882" r:id="rId19"/>
    <p:sldId id="883" r:id="rId20"/>
    <p:sldId id="927" r:id="rId21"/>
    <p:sldId id="884" r:id="rId22"/>
    <p:sldId id="888" r:id="rId23"/>
    <p:sldId id="885" r:id="rId24"/>
    <p:sldId id="775" r:id="rId25"/>
    <p:sldId id="757" r:id="rId26"/>
    <p:sldId id="860" r:id="rId27"/>
    <p:sldId id="886" r:id="rId28"/>
    <p:sldId id="887" r:id="rId29"/>
    <p:sldId id="843" r:id="rId30"/>
    <p:sldId id="857" r:id="rId31"/>
    <p:sldId id="861" r:id="rId32"/>
    <p:sldId id="862" r:id="rId33"/>
    <p:sldId id="864" r:id="rId34"/>
    <p:sldId id="894" r:id="rId35"/>
    <p:sldId id="889" r:id="rId36"/>
    <p:sldId id="831" r:id="rId37"/>
    <p:sldId id="827" r:id="rId38"/>
    <p:sldId id="865" r:id="rId39"/>
    <p:sldId id="896" r:id="rId40"/>
    <p:sldId id="898" r:id="rId41"/>
    <p:sldId id="899" r:id="rId42"/>
    <p:sldId id="900" r:id="rId43"/>
    <p:sldId id="901" r:id="rId44"/>
    <p:sldId id="902" r:id="rId45"/>
    <p:sldId id="903" r:id="rId46"/>
    <p:sldId id="895" r:id="rId47"/>
    <p:sldId id="923" r:id="rId48"/>
    <p:sldId id="924" r:id="rId49"/>
    <p:sldId id="890" r:id="rId50"/>
    <p:sldId id="891" r:id="rId51"/>
    <p:sldId id="892" r:id="rId52"/>
    <p:sldId id="893" r:id="rId53"/>
    <p:sldId id="867" r:id="rId54"/>
    <p:sldId id="920" r:id="rId55"/>
    <p:sldId id="921" r:id="rId56"/>
    <p:sldId id="922" r:id="rId57"/>
    <p:sldId id="868" r:id="rId5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pitchFamily="34" charset="-128"/>
        <a:cs typeface="MS PGothic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pitchFamily="34" charset="-128"/>
        <a:cs typeface="MS PGothic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pitchFamily="34" charset="-128"/>
        <a:cs typeface="MS PGothic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pitchFamily="34" charset="-128"/>
        <a:cs typeface="MS PGothic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pitchFamily="34" charset="-128"/>
        <a:cs typeface="MS PGothic" pitchFamily="3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pitchFamily="34" charset="-128"/>
        <a:cs typeface="MS PGothic" pitchFamily="3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pitchFamily="34" charset="-128"/>
        <a:cs typeface="MS PGothic" pitchFamily="3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pitchFamily="34" charset="-128"/>
        <a:cs typeface="MS PGothic" pitchFamily="34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5AC634DC-4CBA-4B24-A18F-5D7E9E6C5F75}">
          <p14:sldIdLst>
            <p14:sldId id="756"/>
            <p14:sldId id="853"/>
            <p14:sldId id="845"/>
            <p14:sldId id="846"/>
            <p14:sldId id="726"/>
            <p14:sldId id="897"/>
            <p14:sldId id="879"/>
          </p14:sldIdLst>
        </p14:section>
        <p14:section name="Swift/T" id="{CC25CA0D-0E09-466C-8E57-CDE340539A3E}">
          <p14:sldIdLst>
            <p14:sldId id="852"/>
            <p14:sldId id="797"/>
            <p14:sldId id="849"/>
            <p14:sldId id="850"/>
            <p14:sldId id="907"/>
            <p14:sldId id="858"/>
            <p14:sldId id="877"/>
            <p14:sldId id="878"/>
            <p14:sldId id="880"/>
            <p14:sldId id="881"/>
            <p14:sldId id="882"/>
            <p14:sldId id="883"/>
            <p14:sldId id="927"/>
            <p14:sldId id="884"/>
            <p14:sldId id="888"/>
            <p14:sldId id="885"/>
            <p14:sldId id="775"/>
            <p14:sldId id="757"/>
            <p14:sldId id="860"/>
            <p14:sldId id="886"/>
            <p14:sldId id="887"/>
            <p14:sldId id="843"/>
          </p14:sldIdLst>
        </p14:section>
        <p14:section name="Runtime" id="{FEBD7ACB-715B-4AFC-85F2-E73BE5C3DAFD}">
          <p14:sldIdLst>
            <p14:sldId id="857"/>
            <p14:sldId id="861"/>
            <p14:sldId id="862"/>
            <p14:sldId id="864"/>
            <p14:sldId id="894"/>
            <p14:sldId id="889"/>
            <p14:sldId id="831"/>
            <p14:sldId id="827"/>
            <p14:sldId id="865"/>
            <p14:sldId id="896"/>
          </p14:sldIdLst>
        </p14:section>
        <p14:section name="Logging" id="{9AD426BA-CFD1-452D-A81D-AB61160FFEE3}">
          <p14:sldIdLst>
            <p14:sldId id="898"/>
            <p14:sldId id="899"/>
            <p14:sldId id="900"/>
            <p14:sldId id="901"/>
            <p14:sldId id="902"/>
            <p14:sldId id="903"/>
          </p14:sldIdLst>
        </p14:section>
        <p14:section name="Applications" id="{D31BDA98-467F-4EC0-8528-8AB2CFB9A7D4}">
          <p14:sldIdLst>
            <p14:sldId id="895"/>
            <p14:sldId id="923"/>
            <p14:sldId id="924"/>
            <p14:sldId id="890"/>
            <p14:sldId id="891"/>
            <p14:sldId id="892"/>
            <p14:sldId id="893"/>
            <p14:sldId id="867"/>
            <p14:sldId id="920"/>
            <p14:sldId id="921"/>
            <p14:sldId id="922"/>
            <p14:sldId id="8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FF00"/>
    <a:srgbClr val="009900"/>
    <a:srgbClr val="CCCC00"/>
    <a:srgbClr val="FF5050"/>
    <a:srgbClr val="181CD0"/>
    <a:srgbClr val="FFCC66"/>
    <a:srgbClr val="2C2C2C"/>
    <a:srgbClr val="1B1B1B"/>
    <a:srgbClr val="8AF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55" autoAdjust="0"/>
    <p:restoredTop sz="95075" autoAdjust="0"/>
  </p:normalViewPr>
  <p:slideViewPr>
    <p:cSldViewPr>
      <p:cViewPr varScale="1">
        <p:scale>
          <a:sx n="86" d="100"/>
          <a:sy n="86" d="100"/>
        </p:scale>
        <p:origin x="-4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F0270D1A-F9A5-2243-B606-ACE76601D8F0}" type="datetime1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DEC875FF-E601-8A46-97F7-CD9FEA210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518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FFA3EF07-5A54-0D4D-BD52-7C6F8457F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5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46E3F4-33B9-5D4A-9061-86D1F1507CFE}" type="slidenum">
              <a:rPr lang="en-GB"/>
              <a:pPr/>
              <a:t>9</a:t>
            </a:fld>
            <a:endParaRPr lang="en-GB"/>
          </a:p>
        </p:txBody>
      </p:sp>
      <p:sp>
        <p:nvSpPr>
          <p:cNvPr id="77827" name="Text Box 1025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8" name="Text Box 1026"/>
          <p:cNvSpPr>
            <a:spLocks noGrp="1" noChangeArrowheads="1"/>
          </p:cNvSpPr>
          <p:nvPr>
            <p:ph type="body"/>
          </p:nvPr>
        </p:nvSpPr>
        <p:spPr>
          <a:xfrm>
            <a:off x="975360" y="4560570"/>
            <a:ext cx="5364480" cy="432220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F73D01-4E00-8C4C-99A1-5BD41E296B37}" type="slidenum">
              <a:rPr lang="en-GB"/>
              <a:pPr/>
              <a:t>12</a:t>
            </a:fld>
            <a:endParaRPr lang="en-GB"/>
          </a:p>
        </p:txBody>
      </p:sp>
      <p:sp>
        <p:nvSpPr>
          <p:cNvPr id="62467" name="Text Box 1026"/>
          <p:cNvSpPr txBox="1">
            <a:spLocks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9" tIns="49472" rIns="95139" bIns="49472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fld id="{B8F1EA76-17AA-AA45-B124-D0AEF86FDF7C}" type="slidenum">
              <a:rPr lang="en-GB" sz="13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pPr algn="r">
                <a:tabLst>
                  <a:tab pos="0" algn="l"/>
                  <a:tab pos="966612" algn="l"/>
                  <a:tab pos="1933224" algn="l"/>
                  <a:tab pos="2899837" algn="l"/>
                  <a:tab pos="3866449" algn="l"/>
                  <a:tab pos="4833061" algn="l"/>
                  <a:tab pos="5799673" algn="l"/>
                  <a:tab pos="6766286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12</a:t>
            </a:fld>
            <a:endParaRPr lang="en-GB" sz="13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68" name="Text Box 1027"/>
          <p:cNvSpPr txBox="1">
            <a:spLocks noChangeArrowheads="1"/>
          </p:cNvSpPr>
          <p:nvPr/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9" tIns="49472" rIns="95139" bIns="49472" anchor="b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sz="13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69" name="Text Box 1028"/>
          <p:cNvSpPr txBox="1">
            <a:spLocks noChangeArrowheads="1"/>
          </p:cNvSpPr>
          <p:nvPr/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9" tIns="49472" rIns="95139" bIns="49472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sz="13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70" name="Text Box 1029"/>
          <p:cNvSpPr txBox="1">
            <a:spLocks noChangeArrowheads="1"/>
          </p:cNvSpPr>
          <p:nvPr/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9" tIns="49472" rIns="95139" bIns="49472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sz="13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72" name="Text Box 1031"/>
          <p:cNvSpPr>
            <a:spLocks noGrp="1" noChangeArrowheads="1"/>
          </p:cNvSpPr>
          <p:nvPr>
            <p:ph type="body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 w="9360">
            <a:solidFill>
              <a:schemeClr val="tx1"/>
            </a:solidFill>
            <a:miter lim="800000"/>
          </a:ln>
        </p:spPr>
        <p:txBody>
          <a:bodyPr lIns="91333" tIns="45667" rIns="91333" bIns="45667"/>
          <a:lstStyle/>
          <a:p>
            <a:pPr eaLnBrk="1" hangingPunct="1">
              <a:spcBef>
                <a:spcPts val="476"/>
              </a:spcBef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46E3F4-33B9-5D4A-9061-86D1F1507CFE}" type="slidenum">
              <a:rPr lang="en-GB"/>
              <a:pPr/>
              <a:t>13</a:t>
            </a:fld>
            <a:endParaRPr lang="en-GB"/>
          </a:p>
        </p:txBody>
      </p:sp>
      <p:sp>
        <p:nvSpPr>
          <p:cNvPr id="77827" name="Text Box 1025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3" tIns="48326" rIns="96653" bIns="4832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8" name="Text Box 1026"/>
          <p:cNvSpPr>
            <a:spLocks noGrp="1" noChangeArrowheads="1"/>
          </p:cNvSpPr>
          <p:nvPr>
            <p:ph type="body"/>
          </p:nvPr>
        </p:nvSpPr>
        <p:spPr>
          <a:xfrm>
            <a:off x="975360" y="4560570"/>
            <a:ext cx="5364480" cy="432220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D6637D3-A93A-FE44-A67F-5C9EC7364F2D}" type="slidenum">
              <a:rPr lang="en-GB"/>
              <a:pPr/>
              <a:t>24</a:t>
            </a:fld>
            <a:endParaRPr lang="en-GB"/>
          </a:p>
        </p:txBody>
      </p:sp>
      <p:sp>
        <p:nvSpPr>
          <p:cNvPr id="60419" name="Text Box 1026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Text Box 1027"/>
          <p:cNvSpPr>
            <a:spLocks noGrp="1" noChangeArrowheads="1"/>
          </p:cNvSpPr>
          <p:nvPr>
            <p:ph type="body"/>
          </p:nvPr>
        </p:nvSpPr>
        <p:spPr>
          <a:xfrm>
            <a:off x="975360" y="4560570"/>
            <a:ext cx="5364480" cy="432220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31522" y="4560570"/>
            <a:ext cx="5852159" cy="4320540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D420D-EB5D-114E-A5FF-7C9631FE1594}" type="slidenum">
              <a:rPr lang="en-US"/>
              <a:pPr/>
              <a:t>54</a:t>
            </a:fld>
            <a:endParaRPr lang="en-US"/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D420D-EB5D-114E-A5FF-7C9631FE1594}" type="slidenum">
              <a:rPr lang="en-US"/>
              <a:pPr/>
              <a:t>55</a:t>
            </a:fld>
            <a:endParaRPr lang="en-US"/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D420D-EB5D-114E-A5FF-7C9631FE1594}" type="slidenum">
              <a:rPr lang="en-US"/>
              <a:pPr/>
              <a:t>56</a:t>
            </a:fld>
            <a:endParaRPr lang="en-US"/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header_Blue_6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oe_black.jpg"/>
          <p:cNvPicPr>
            <a:picLocks noChangeAspect="1"/>
          </p:cNvPicPr>
          <p:nvPr/>
        </p:nvPicPr>
        <p:blipFill>
          <a:blip r:embed="rId3">
            <a:alphaModFix amt="75000"/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title footer_Blue_64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8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62E7A-91F1-1143-A397-E881235D8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CB873-46CE-4543-B04D-14B306A03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B927A-67D2-7642-98DC-E2CFBD183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EC3A7-E9B0-A34C-B4F0-5A07B78C67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ofcicon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48492" y="108216"/>
            <a:ext cx="673100" cy="59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7772400" cy="838200"/>
          </a:xfrm>
          <a:prstGeom prst="rect">
            <a:avLst/>
          </a:prstGeom>
        </p:spPr>
        <p:txBody>
          <a:bodyPr tIns="91440" bIns="137160" anchor="ctr">
            <a:normAutofit/>
          </a:bodyPr>
          <a:lstStyle>
            <a:lvl1pPr algn="l">
              <a:spcBef>
                <a:spcPts val="0"/>
              </a:spcBef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553450" cy="52578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spcBef>
                <a:spcPts val="600"/>
              </a:spcBef>
              <a:buClr>
                <a:srgbClr val="800000"/>
              </a:buClr>
              <a:buSzPct val="80000"/>
              <a:buFont typeface="Lucida Grande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00"/>
              </a:spcBef>
              <a:buClr>
                <a:srgbClr val="800000"/>
              </a:buClr>
              <a:buSzPct val="80000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800000"/>
              </a:buClr>
              <a:buSzPct val="80000"/>
              <a:buFont typeface="Courier New"/>
              <a:buChar char="o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46744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D12DC1-BB88-6B49-A914-5DE104335772}" type="slidenum"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066800" y="6467445"/>
            <a:ext cx="2895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algn="l" defTabSz="457200" rtl="0" eaLnBrk="1" latinLnBrk="0" hangingPunct="1">
              <a:defRPr lang="en-US" sz="1200" kern="120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 indent="457200">
              <a:spcBef>
                <a:spcPts val="0"/>
              </a:spcBef>
              <a:defRPr/>
            </a:lvl2pPr>
            <a:lvl3pPr indent="914400">
              <a:spcBef>
                <a:spcPts val="0"/>
              </a:spcBef>
              <a:defRPr/>
            </a:lvl3pPr>
            <a:lvl4pPr indent="1371600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33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434E-B384-A245-84B1-C534A8D54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2A8AB-E2B4-3D48-AA1B-D3ADE456A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11CC7-6EC5-9D41-8E46-A3BCA02BC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9A475-3453-5E46-BE8B-FEB04AEC3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15F56-630E-7E4B-8F2C-15A1EE33C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60301-EF4A-AE43-AEC2-A21703E5A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E109-9716-394D-94CA-209B1AE66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8CB76-2874-714D-BF05-6790E9FD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lide footer_blue_646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7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7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7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56DD166C-0B1B-274A-BAD1-563CC39F9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 descr="slide header_646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2" r:id="rId13"/>
    <p:sldLayoutId id="2147483733" r:id="rId14"/>
    <p:sldLayoutId id="2147483734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charset="2"/>
        <a:buChar char="§"/>
        <a:defRPr sz="2000">
          <a:solidFill>
            <a:srgbClr val="1B1B1B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>
          <a:solidFill>
            <a:srgbClr val="2C2C2C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600">
          <a:solidFill>
            <a:srgbClr val="1B1B1B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d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8001000" cy="10699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Swift/T: Dataflow </a:t>
            </a:r>
            <a:r>
              <a:rPr lang="en-US" sz="2800" dirty="0"/>
              <a:t>Composition of Tcl Scripts</a:t>
            </a:r>
            <a:br>
              <a:rPr lang="en-US" sz="2800" dirty="0"/>
            </a:br>
            <a:r>
              <a:rPr lang="en-US" sz="2800" dirty="0"/>
              <a:t>  </a:t>
            </a:r>
            <a:r>
              <a:rPr lang="en-US" sz="2800" dirty="0" smtClean="0"/>
              <a:t>            for </a:t>
            </a:r>
            <a:r>
              <a:rPr lang="en-US" sz="2800" dirty="0" err="1"/>
              <a:t>Petascale</a:t>
            </a:r>
            <a:r>
              <a:rPr lang="en-US" sz="2800" dirty="0"/>
              <a:t> Computing</a:t>
            </a:r>
            <a:endParaRPr lang="en-US" sz="2800" dirty="0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048000"/>
            <a:ext cx="7700962" cy="1752600"/>
          </a:xfrm>
        </p:spPr>
        <p:txBody>
          <a:bodyPr/>
          <a:lstStyle/>
          <a:p>
            <a:pPr eaLnBrk="1" hangingPunct="1"/>
            <a:r>
              <a:rPr lang="en-US" b="1" dirty="0"/>
              <a:t>Justin </a:t>
            </a:r>
            <a:r>
              <a:rPr lang="en-US" b="1" dirty="0" smtClean="0"/>
              <a:t>M Wozniak</a:t>
            </a:r>
          </a:p>
          <a:p>
            <a:pPr eaLnBrk="1" hangingPunct="1"/>
            <a:r>
              <a:rPr lang="en-US" dirty="0" smtClean="0"/>
              <a:t>Argonne National Laboratory and University of Chicago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181CD0"/>
                </a:solidFill>
              </a:rPr>
              <a:t>http://swift-lang.org/Swift-T       </a:t>
            </a:r>
            <a:r>
              <a:rPr lang="en-US" dirty="0" smtClean="0"/>
              <a:t>wozniak@mcs.anl.gov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4953000"/>
            <a:ext cx="9136160" cy="1050848"/>
            <a:chOff x="-1046530" y="5741556"/>
            <a:chExt cx="10182690" cy="1120407"/>
          </a:xfrm>
        </p:grpSpPr>
        <p:pic>
          <p:nvPicPr>
            <p:cNvPr id="5" name="Shape 37"/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9225" y="5745518"/>
              <a:ext cx="1006805" cy="1116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Shape 38"/>
            <p:cNvPicPr preferRelativeResize="0"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4314" y="5745518"/>
              <a:ext cx="1055620" cy="1116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39"/>
            <p:cNvPicPr preferRelativeResize="0"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7063" y="5745518"/>
              <a:ext cx="967611" cy="1116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40"/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8143" y="5745518"/>
              <a:ext cx="1036945" cy="1116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41"/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8558" y="5745518"/>
              <a:ext cx="967602" cy="1116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46530" y="5745519"/>
              <a:ext cx="979336" cy="11164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059499" y="5745518"/>
              <a:ext cx="991347" cy="1116444"/>
            </a:xfrm>
            <a:prstGeom prst="rect">
              <a:avLst/>
            </a:prstGeom>
          </p:spPr>
        </p:pic>
        <p:pic>
          <p:nvPicPr>
            <p:cNvPr id="12" name="Shape 36"/>
            <p:cNvPicPr preferRelativeResize="0"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73403" y="5745518"/>
              <a:ext cx="978546" cy="1116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Screen Shot 2015-02-13 at 7.17.52 AM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5417" y="5745519"/>
              <a:ext cx="878177" cy="1116442"/>
            </a:xfrm>
            <a:prstGeom prst="rect">
              <a:avLst/>
            </a:prstGeom>
          </p:spPr>
        </p:pic>
        <p:pic>
          <p:nvPicPr>
            <p:cNvPr id="14" name="Picture 13" descr="Screen Shot 2015-02-13 at 8.32.46 AM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8718" y="5741556"/>
              <a:ext cx="1024555" cy="11164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smtClean="0"/>
              <a:t>Swift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267200" cy="4876800"/>
          </a:xfrm>
        </p:spPr>
        <p:txBody>
          <a:bodyPr/>
          <a:lstStyle/>
          <a:p>
            <a:r>
              <a:rPr lang="en-US" smtClean="0">
                <a:solidFill>
                  <a:srgbClr val="4F81BD"/>
                </a:solidFill>
              </a:rPr>
              <a:t>Data types</a:t>
            </a:r>
          </a:p>
          <a:p>
            <a:pPr>
              <a:buNone/>
            </a:pPr>
            <a:r>
              <a:rPr lang="en-US" sz="1600" b="1" smtClean="0">
                <a:latin typeface="Courier New" pitchFamily="49" charset="0"/>
              </a:rPr>
              <a:t>int    i = 4;</a:t>
            </a:r>
          </a:p>
          <a:p>
            <a:pPr marL="0" lvl="0" indent="0" eaLnBrk="1" hangingPunct="1">
              <a:buNone/>
              <a:defRPr/>
            </a:pPr>
            <a:r>
              <a:rPr lang="en-US" sz="1600" b="1" smtClean="0">
                <a:latin typeface="Courier New" pitchFamily="49" charset="0"/>
              </a:rPr>
              <a:t>int    A[];</a:t>
            </a:r>
          </a:p>
          <a:p>
            <a:pPr marL="0" indent="0" eaLnBrk="1" hangingPunct="1">
              <a:buNone/>
              <a:defRPr/>
            </a:pPr>
            <a:r>
              <a:rPr lang="en-US" sz="1600" b="1" smtClean="0">
                <a:latin typeface="Courier New" pitchFamily="49" charset="0"/>
              </a:rPr>
              <a:t>string s = "hello world";</a:t>
            </a:r>
          </a:p>
          <a:p>
            <a:pPr marL="0" indent="0" eaLnBrk="1" hangingPunct="1">
              <a:buNone/>
              <a:defRPr/>
            </a:pPr>
            <a:endParaRPr lang="en-US" sz="1600" smtClean="0">
              <a:latin typeface="Courier New" pitchFamily="49" charset="0"/>
            </a:endParaRPr>
          </a:p>
          <a:p>
            <a:pPr>
              <a:defRPr/>
            </a:pPr>
            <a:r>
              <a:rPr lang="en-US" smtClean="0">
                <a:solidFill>
                  <a:srgbClr val="4F81BD"/>
                </a:solidFill>
              </a:rPr>
              <a:t>Mapped data types</a:t>
            </a:r>
          </a:p>
          <a:p>
            <a:pPr>
              <a:buNone/>
            </a:pPr>
            <a:r>
              <a:rPr lang="en-US" sz="1600" b="1" smtClean="0">
                <a:latin typeface="Courier New" pitchFamily="49" charset="0"/>
              </a:rPr>
              <a:t>file image&lt;"snapshot.jpg"&gt;;</a:t>
            </a:r>
          </a:p>
          <a:p>
            <a:pPr marL="0" lvl="0" indent="0" eaLnBrk="1" hangingPunct="1">
              <a:buNone/>
              <a:defRPr/>
            </a:pPr>
            <a:endParaRPr lang="en-US" sz="1600" smtClean="0">
              <a:latin typeface="Courier New" pitchFamily="49" charset="0"/>
            </a:endParaRPr>
          </a:p>
          <a:p>
            <a:pPr lvl="0">
              <a:defRPr/>
            </a:pPr>
            <a:r>
              <a:rPr lang="en-US" smtClean="0">
                <a:solidFill>
                  <a:srgbClr val="4F81BD"/>
                </a:solidFill>
              </a:rPr>
              <a:t>Structured data</a:t>
            </a:r>
          </a:p>
          <a:p>
            <a:pPr lvl="0" eaLnBrk="1" hangingPunct="1">
              <a:buNone/>
              <a:defRPr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image  A[]&lt;array_mapper…&gt;;</a:t>
            </a:r>
            <a:endParaRPr lang="en-US" sz="1600" b="1" smtClean="0">
              <a:cs typeface="Courier New" pitchFamily="49" charset="0"/>
            </a:endParaRPr>
          </a:p>
          <a:p>
            <a:pPr>
              <a:buNone/>
            </a:pPr>
            <a:r>
              <a:rPr lang="en-US" sz="1600" b="1" smtClean="0">
                <a:latin typeface="Courier New" pitchFamily="49" charset="0"/>
              </a:rPr>
              <a:t>type protein {</a:t>
            </a:r>
          </a:p>
          <a:p>
            <a:pPr>
              <a:buNone/>
            </a:pPr>
            <a:r>
              <a:rPr lang="en-US" sz="1600" b="1" smtClean="0">
                <a:latin typeface="Courier New" pitchFamily="49" charset="0"/>
              </a:rPr>
              <a:t>	file pdb;</a:t>
            </a:r>
          </a:p>
          <a:p>
            <a:pPr>
              <a:buNone/>
            </a:pPr>
            <a:r>
              <a:rPr lang="en-US" sz="1600" b="1" smtClean="0">
                <a:latin typeface="Courier New" pitchFamily="49" charset="0"/>
              </a:rPr>
              <a:t>	file docking_pocket;</a:t>
            </a:r>
          </a:p>
          <a:p>
            <a:pPr>
              <a:buNone/>
            </a:pPr>
            <a:r>
              <a:rPr lang="en-US" sz="1600" b="1" smtClean="0"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b="1" smtClean="0">
                <a:latin typeface="Courier New" pitchFamily="49" charset="0"/>
              </a:rPr>
              <a:t>bag&lt;blob&gt;[] B;</a:t>
            </a:r>
            <a:endParaRPr lang="en-US" sz="1600" smtClean="0">
              <a:latin typeface="Courier New" pitchFamily="49" charset="0"/>
            </a:endParaRPr>
          </a:p>
          <a:p>
            <a:pPr lvl="0" eaLnBrk="1" hangingPunct="1">
              <a:buNone/>
              <a:defRPr/>
            </a:pPr>
            <a:endParaRPr lang="en-US" sz="1600" smtClean="0">
              <a:solidFill>
                <a:schemeClr val="tx1"/>
              </a:solidFill>
              <a:cs typeface="Courier New" pitchFamily="49" charset="0"/>
            </a:endParaRPr>
          </a:p>
          <a:p>
            <a:pPr>
              <a:buNone/>
            </a:pPr>
            <a:endParaRPr lang="en-US" sz="1600" smtClean="0">
              <a:latin typeface="Courier New" pitchFamily="49" charset="0"/>
            </a:endParaRPr>
          </a:p>
          <a:p>
            <a:pPr>
              <a:buNone/>
            </a:pPr>
            <a:endParaRPr lang="en-US" sz="1200" smtClean="0"/>
          </a:p>
          <a:p>
            <a:pPr>
              <a:buNone/>
            </a:pPr>
            <a:endParaRPr lang="en-US" smtClean="0">
              <a:latin typeface="Courier New" pitchFamily="49" charset="0"/>
            </a:endParaRP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0600" y="114300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1F497D"/>
              </a:buClr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4F81BD"/>
                </a:solidFill>
                <a:latin typeface="+mn-lt"/>
                <a:ea typeface="ＭＳ Ｐゴシック" charset="-128"/>
                <a:cs typeface="ＭＳ Ｐゴシック" charset="-128"/>
              </a:rPr>
              <a:t>Conventional expressions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if (x == 3) { 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    y = x+2;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</a:rPr>
              <a:t>    s </a:t>
            </a:r>
            <a:r>
              <a:rPr lang="en-US" b="1">
                <a:latin typeface="Courier New" pitchFamily="49" charset="0"/>
              </a:rPr>
              <a:t>= </a:t>
            </a:r>
            <a:r>
              <a:rPr lang="en-US" b="1" smtClean="0">
                <a:latin typeface="Courier New" pitchFamily="49" charset="0"/>
              </a:rPr>
              <a:t>sprintf("</a:t>
            </a:r>
            <a:r>
              <a:rPr lang="en-US" b="1" dirty="0">
                <a:latin typeface="Courier New" pitchFamily="49" charset="0"/>
              </a:rPr>
              <a:t>y</a:t>
            </a:r>
            <a:r>
              <a:rPr lang="en-US" b="1">
                <a:latin typeface="Courier New" pitchFamily="49" charset="0"/>
              </a:rPr>
              <a:t>: </a:t>
            </a:r>
            <a:r>
              <a:rPr lang="en-US" b="1" smtClean="0">
                <a:latin typeface="Courier New" pitchFamily="49" charset="0"/>
              </a:rPr>
              <a:t>%i", </a:t>
            </a:r>
            <a:r>
              <a:rPr lang="en-US" b="1" dirty="0">
                <a:latin typeface="Courier New" pitchFamily="49" charset="0"/>
              </a:rPr>
              <a:t>y);</a:t>
            </a:r>
          </a:p>
          <a:p>
            <a:pPr marL="0" lvl="0" indent="0" eaLnBrk="1" hangingPunct="1">
              <a:buNone/>
              <a:defRPr/>
            </a:pPr>
            <a:r>
              <a:rPr lang="en-US" b="1" dirty="0" smtClean="0">
                <a:latin typeface="Courier New" pitchFamily="49" charset="0"/>
              </a:rPr>
              <a:t>}</a:t>
            </a:r>
          </a:p>
          <a:p>
            <a:pPr marL="0" lvl="0" indent="0" eaLnBrk="1" hangingPunct="1">
              <a:buNone/>
              <a:defRPr/>
            </a:pPr>
            <a:endParaRPr lang="en-US" dirty="0">
              <a:latin typeface="Courier New" pitchFamily="49" charset="0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1F497D"/>
              </a:buClr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4F81BD"/>
                </a:solidFill>
                <a:latin typeface="+mn-lt"/>
                <a:ea typeface="ＭＳ Ｐゴシック" charset="-128"/>
                <a:cs typeface="ＭＳ Ｐゴシック" charset="-128"/>
              </a:rPr>
              <a:t>Parallel loops</a:t>
            </a:r>
          </a:p>
          <a:p>
            <a:pPr lvl="0" eaLnBrk="1" hangingPunct="1">
              <a:buNone/>
              <a:defRPr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f,i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in A {</a:t>
            </a:r>
          </a:p>
          <a:p>
            <a:pPr lvl="0" eaLnBrk="1" hangingPunct="1">
              <a:buNone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B[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convert(A[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]);</a:t>
            </a:r>
          </a:p>
          <a:p>
            <a:pPr lvl="0" eaLnBrk="1" hangingPunct="1">
              <a:buNone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0" eaLnBrk="1" hangingPunct="1">
              <a:buNone/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1F497D"/>
              </a:buClr>
              <a:buFont typeface="Wingdings" charset="2"/>
              <a:buChar char="§"/>
              <a:defRPr/>
            </a:pPr>
            <a:r>
              <a:rPr lang="en-US" sz="2000" smtClean="0">
                <a:solidFill>
                  <a:srgbClr val="4F81BD"/>
                </a:solidFill>
                <a:latin typeface="+mn-lt"/>
                <a:ea typeface="ＭＳ Ｐゴシック" charset="-128"/>
                <a:cs typeface="ＭＳ Ｐゴシック" charset="-128"/>
              </a:rPr>
              <a:t>Implicit data </a:t>
            </a:r>
            <a:r>
              <a:rPr lang="en-US" sz="2000" dirty="0">
                <a:solidFill>
                  <a:srgbClr val="4F81BD"/>
                </a:solidFill>
                <a:latin typeface="+mn-lt"/>
                <a:ea typeface="ＭＳ Ｐゴシック" charset="-128"/>
                <a:cs typeface="ＭＳ Ｐゴシック" charset="-128"/>
              </a:rPr>
              <a:t>flow</a:t>
            </a:r>
          </a:p>
          <a:p>
            <a:pPr marL="0" lvl="0" indent="0" eaLnBrk="1" hangingPunct="1">
              <a:buNone/>
              <a:defRPr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merge(analyze(B[0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],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B[1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]),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    analyze(B[2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],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B[3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]));</a:t>
            </a:r>
          </a:p>
          <a:p>
            <a:pPr marL="0" indent="0">
              <a:buNone/>
            </a:pPr>
            <a:endParaRPr lang="en-US" b="1" dirty="0">
              <a:latin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932" y="6036270"/>
            <a:ext cx="8576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Swift: A language for distributed parallel scripting, J. Parallel Computing,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/>
              <a:t>Swift/T: Swift for high-performance computing</a:t>
            </a:r>
            <a:endParaRPr lang="en-US" dirty="0">
              <a:solidFill>
                <a:srgbClr val="3A81B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1359185"/>
            <a:ext cx="1676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Had this: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(Swift/K)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1174518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D405D"/>
                </a:solidFill>
              </a:rPr>
              <a:t>For extreme scale, </a:t>
            </a:r>
            <a:br>
              <a:rPr lang="en-US" sz="2400" dirty="0" smtClean="0">
                <a:solidFill>
                  <a:srgbClr val="1D405D"/>
                </a:solidFill>
              </a:rPr>
            </a:br>
            <a:r>
              <a:rPr lang="en-US" sz="2400" dirty="0" smtClean="0">
                <a:solidFill>
                  <a:srgbClr val="1D405D"/>
                </a:solidFill>
              </a:rPr>
              <a:t>we need this:</a:t>
            </a:r>
            <a:br>
              <a:rPr lang="en-US" sz="2400" dirty="0" smtClean="0">
                <a:solidFill>
                  <a:srgbClr val="1D405D"/>
                </a:solidFill>
              </a:rPr>
            </a:br>
            <a:r>
              <a:rPr lang="en-US" sz="2400" dirty="0" smtClean="0">
                <a:solidFill>
                  <a:srgbClr val="1D405D"/>
                </a:solidFill>
              </a:rPr>
              <a:t>(Swift/T)</a:t>
            </a:r>
            <a:endParaRPr lang="en-US" sz="2400" dirty="0">
              <a:solidFill>
                <a:srgbClr val="1D405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754469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Wozniak et al</a:t>
            </a:r>
            <a:r>
              <a:rPr lang="en-US" smtClean="0">
                <a:solidFill>
                  <a:srgbClr val="404040"/>
                </a:solidFill>
              </a:rPr>
              <a:t>.</a:t>
            </a:r>
            <a:r>
              <a:rPr lang="en-US" b="1">
                <a:solidFill>
                  <a:srgbClr val="404040"/>
                </a:solidFill>
              </a:rPr>
              <a:t> </a:t>
            </a:r>
            <a:r>
              <a:rPr lang="en-US"/>
              <a:t>Swift/T: Scalable data flow programming for distributed-memory task-parallel applications </a:t>
            </a:r>
            <a:r>
              <a:rPr lang="en-US" smtClean="0"/>
              <a:t>.</a:t>
            </a:r>
            <a:r>
              <a:rPr lang="en-US" smtClean="0">
                <a:solidFill>
                  <a:srgbClr val="404040"/>
                </a:solidFill>
              </a:rPr>
              <a:t> </a:t>
            </a:r>
            <a:r>
              <a:rPr lang="en-US" dirty="0">
                <a:solidFill>
                  <a:srgbClr val="404040"/>
                </a:solidFill>
              </a:rPr>
              <a:t>Proc</a:t>
            </a:r>
            <a:r>
              <a:rPr lang="en-US">
                <a:solidFill>
                  <a:srgbClr val="404040"/>
                </a:solidFill>
              </a:rPr>
              <a:t>. </a:t>
            </a:r>
            <a:r>
              <a:rPr lang="en-US" smtClean="0">
                <a:solidFill>
                  <a:srgbClr val="404040"/>
                </a:solidFill>
              </a:rPr>
              <a:t>CCGrid, 2013. 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9218" name="Picture 2" descr="C:\cygwin\home\justin\mcs\pubs\slides\2015\EDF\distributed-ev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79" y="2353731"/>
            <a:ext cx="5861841" cy="33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3"/>
          <p:cNvSpPr>
            <a:spLocks noChangeArrowheads="1"/>
          </p:cNvSpPr>
          <p:nvPr/>
        </p:nvSpPr>
        <p:spPr bwMode="auto">
          <a:xfrm>
            <a:off x="328829" y="1505103"/>
            <a:ext cx="5296726" cy="296238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 smtClean="0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 smtClean="0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 smtClean="0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 smtClean="0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 smtClean="0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 smtClean="0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 smtClean="0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 smtClean="0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 smtClean="0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 smtClean="0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S</a:t>
            </a:r>
            <a:r>
              <a:rPr lang="en-GB" sz="1600" dirty="0" err="1" smtClean="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ubmit</a:t>
            </a:r>
            <a:r>
              <a:rPr lang="en-GB" sz="1600" dirty="0" smtClean="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h</a:t>
            </a:r>
            <a:r>
              <a:rPr lang="en-GB" sz="1600" dirty="0" err="1" smtClean="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ost</a:t>
            </a:r>
            <a:r>
              <a:rPr lang="en-GB" sz="1600" dirty="0" smtClean="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 (login node, laptop, Linux server</a:t>
            </a:r>
            <a:r>
              <a:rPr lang="en-US" sz="1600" dirty="0" smtClean="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)</a:t>
            </a:r>
            <a:endParaRPr lang="en-GB" sz="1600" dirty="0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61445" name="AutoShape 3"/>
          <p:cNvSpPr>
            <a:spLocks noChangeArrowheads="1"/>
          </p:cNvSpPr>
          <p:nvPr/>
        </p:nvSpPr>
        <p:spPr bwMode="auto">
          <a:xfrm>
            <a:off x="2631309" y="1872549"/>
            <a:ext cx="2209799" cy="105738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b" anchorCtr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61488" name="AutoShape 25"/>
          <p:cNvSpPr>
            <a:spLocks noChangeArrowheads="1"/>
          </p:cNvSpPr>
          <p:nvPr/>
        </p:nvSpPr>
        <p:spPr bwMode="auto">
          <a:xfrm>
            <a:off x="3636127" y="4740588"/>
            <a:ext cx="1785855" cy="986319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 anchorCtr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Data server</a:t>
            </a:r>
            <a:endParaRPr lang="en-GB" sz="1600" dirty="0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</p:txBody>
      </p:sp>
      <p:cxnSp>
        <p:nvCxnSpPr>
          <p:cNvPr id="61456" name="AutoShape 4"/>
          <p:cNvCxnSpPr>
            <a:cxnSpLocks noChangeShapeType="1"/>
            <a:stCxn id="61442" idx="2"/>
            <a:endCxn id="61488" idx="2"/>
          </p:cNvCxnSpPr>
          <p:nvPr/>
        </p:nvCxnSpPr>
        <p:spPr bwMode="auto">
          <a:xfrm rot="16200000" flipH="1">
            <a:off x="2923528" y="4521148"/>
            <a:ext cx="766263" cy="658935"/>
          </a:xfrm>
          <a:prstGeom prst="curvedConnector2">
            <a:avLst/>
          </a:prstGeom>
          <a:noFill/>
          <a:ln w="38100">
            <a:solidFill>
              <a:srgbClr val="4F81BD"/>
            </a:solidFill>
            <a:miter lim="800000"/>
            <a:headEnd/>
            <a:tailEnd type="triangle" w="med" len="med"/>
          </a:ln>
        </p:spPr>
      </p:cxnSp>
      <p:sp>
        <p:nvSpPr>
          <p:cNvPr id="61457" name="Line 40"/>
          <p:cNvSpPr>
            <a:spLocks noChangeShapeType="1"/>
          </p:cNvSpPr>
          <p:nvPr/>
        </p:nvSpPr>
        <p:spPr bwMode="auto">
          <a:xfrm flipV="1">
            <a:off x="1959727" y="2365614"/>
            <a:ext cx="712008" cy="0"/>
          </a:xfrm>
          <a:prstGeom prst="line">
            <a:avLst/>
          </a:prstGeom>
          <a:noFill/>
          <a:ln w="38100">
            <a:solidFill>
              <a:srgbClr val="4F81BD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998327" y="1363662"/>
            <a:ext cx="2775436" cy="4343828"/>
            <a:chOff x="6858000" y="93663"/>
            <a:chExt cx="2297113" cy="3200400"/>
          </a:xfrm>
        </p:grpSpPr>
        <p:sp>
          <p:nvSpPr>
            <p:cNvPr id="61464" name="AutoShape 3"/>
            <p:cNvSpPr>
              <a:spLocks noChangeArrowheads="1"/>
            </p:cNvSpPr>
            <p:nvPr/>
          </p:nvSpPr>
          <p:spPr bwMode="auto">
            <a:xfrm>
              <a:off x="6858000" y="93663"/>
              <a:ext cx="2133600" cy="3200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0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5400000" flipH="1" flipV="1">
              <a:off x="8926513" y="2397125"/>
              <a:ext cx="455612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1468" name="Picture 74"/>
            <p:cNvPicPr>
              <a:picLocks noChangeAspect="1" noChangeArrowheads="1"/>
            </p:cNvPicPr>
            <p:nvPr/>
          </p:nvPicPr>
          <p:blipFill>
            <a:blip r:embed="rId3"/>
            <a:srcRect r="16550"/>
            <a:stretch>
              <a:fillRect/>
            </a:stretch>
          </p:blipFill>
          <p:spPr bwMode="auto">
            <a:xfrm>
              <a:off x="6921068" y="1327427"/>
              <a:ext cx="1009081" cy="562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61462" name="Rectangle 17"/>
          <p:cNvSpPr txBox="1">
            <a:spLocks noChangeArrowheads="1"/>
          </p:cNvSpPr>
          <p:nvPr/>
        </p:nvSpPr>
        <p:spPr bwMode="auto">
          <a:xfrm>
            <a:off x="457200" y="5486400"/>
            <a:ext cx="7848600" cy="1066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376092"/>
                </a:solidFill>
                <a:latin typeface="Calibri" charset="0"/>
              </a:rPr>
              <a:t>Swift/K runs parallel scripts on a broad range</a:t>
            </a:r>
            <a:br>
              <a:rPr lang="en-US" sz="2400" dirty="0" smtClean="0">
                <a:solidFill>
                  <a:srgbClr val="376092"/>
                </a:solidFill>
                <a:latin typeface="Calibri" charset="0"/>
              </a:rPr>
            </a:br>
            <a:r>
              <a:rPr lang="en-US" sz="2400" dirty="0" smtClean="0">
                <a:solidFill>
                  <a:srgbClr val="376092"/>
                </a:solidFill>
                <a:latin typeface="Calibri" charset="0"/>
              </a:rPr>
              <a:t>of parallel computing resources</a:t>
            </a:r>
            <a:endParaRPr lang="en-GB" sz="2400" dirty="0">
              <a:solidFill>
                <a:srgbClr val="FF0000"/>
              </a:solidFill>
              <a:latin typeface="Calibri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927" y="2123876"/>
            <a:ext cx="1931865" cy="476961"/>
          </a:xfrm>
          <a:prstGeom prst="rect">
            <a:avLst/>
          </a:prstGeom>
        </p:spPr>
      </p:pic>
      <p:sp>
        <p:nvSpPr>
          <p:cNvPr id="69" name="Title 68"/>
          <p:cNvSpPr>
            <a:spLocks noGrp="1"/>
          </p:cNvSpPr>
          <p:nvPr>
            <p:ph type="title"/>
          </p:nvPr>
        </p:nvSpPr>
        <p:spPr>
          <a:xfrm>
            <a:off x="414254" y="220662"/>
            <a:ext cx="8229600" cy="1143000"/>
          </a:xfrm>
        </p:spPr>
        <p:txBody>
          <a:bodyPr/>
          <a:lstStyle/>
          <a:p>
            <a:r>
              <a:rPr lang="en-US" dirty="0" smtClean="0"/>
              <a:t>Original implementation: </a:t>
            </a:r>
            <a:br>
              <a:rPr lang="en-US" dirty="0" smtClean="0"/>
            </a:br>
            <a:r>
              <a:rPr lang="en-US" sz="2000" dirty="0" smtClean="0"/>
              <a:t>Swift/K (c. 2006)</a:t>
            </a:r>
            <a:r>
              <a:rPr lang="en-US" sz="2000" i="1" dirty="0" smtClean="0"/>
              <a:t> - </a:t>
            </a:r>
            <a:r>
              <a:rPr lang="en-US" sz="2000" dirty="0" smtClean="0"/>
              <a:t>scripting for distributed </a:t>
            </a:r>
            <a:r>
              <a:rPr lang="en-US" sz="2000" dirty="0" smtClean="0"/>
              <a:t>computing</a:t>
            </a:r>
            <a:br>
              <a:rPr lang="en-US" sz="2000" dirty="0" smtClean="0"/>
            </a:br>
            <a:r>
              <a:rPr lang="en-US" sz="2000" dirty="0" smtClean="0"/>
              <a:t>Still maintained and supported</a:t>
            </a:r>
            <a:endParaRPr lang="en-US" sz="2000" dirty="0"/>
          </a:p>
        </p:txBody>
      </p:sp>
      <p:sp>
        <p:nvSpPr>
          <p:cNvPr id="24" name="Cloud 23"/>
          <p:cNvSpPr/>
          <p:nvPr/>
        </p:nvSpPr>
        <p:spPr bwMode="auto">
          <a:xfrm>
            <a:off x="6150728" y="4335462"/>
            <a:ext cx="2286000" cy="12192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Clouds: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Amazon EC2, XSEDE Wispy, …</a:t>
            </a:r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lum bright="-15000" contrast="22000"/>
          </a:blip>
          <a:stretch>
            <a:fillRect/>
          </a:stretch>
        </p:blipFill>
        <p:spPr>
          <a:xfrm>
            <a:off x="7065127" y="2942785"/>
            <a:ext cx="1447800" cy="554477"/>
          </a:xfrm>
          <a:prstGeom prst="rect">
            <a:avLst/>
          </a:prstGeom>
        </p:spPr>
      </p:pic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2797927" y="3132743"/>
            <a:ext cx="1931865" cy="805666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 anchorCtr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Programs</a:t>
            </a:r>
            <a:endParaRPr lang="en-GB" sz="1600" dirty="0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5128" y="3802063"/>
            <a:ext cx="1295399" cy="457200"/>
          </a:xfrm>
          <a:prstGeom prst="rect">
            <a:avLst/>
          </a:prstGeom>
        </p:spPr>
      </p:pic>
      <p:sp>
        <p:nvSpPr>
          <p:cNvPr id="31" name="Left-Right Arrow 30"/>
          <p:cNvSpPr/>
          <p:nvPr/>
        </p:nvSpPr>
        <p:spPr>
          <a:xfrm rot="20136957">
            <a:off x="5146476" y="4473462"/>
            <a:ext cx="1135704" cy="453775"/>
          </a:xfrm>
          <a:prstGeom prst="leftRightArrow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7903328" y="677862"/>
            <a:ext cx="1066799" cy="91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 anchorCtr="0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  <a:latin typeface="Verdana" charset="0"/>
                <a:ea typeface="Arial" charset="0"/>
                <a:cs typeface="Arial" charset="0"/>
              </a:rPr>
              <a:t>10</a:t>
            </a:r>
            <a:r>
              <a:rPr lang="en-GB" sz="3200" baseline="30000" dirty="0" smtClean="0">
                <a:solidFill>
                  <a:schemeClr val="bg1">
                    <a:lumMod val="65000"/>
                  </a:schemeClr>
                </a:solidFill>
                <a:latin typeface="Verdana" charset="0"/>
                <a:ea typeface="Arial" charset="0"/>
                <a:cs typeface="Arial" charset="0"/>
              </a:rPr>
              <a:t>18</a:t>
            </a:r>
            <a:endParaRPr lang="en-GB" sz="1200" baseline="30000" dirty="0">
              <a:solidFill>
                <a:schemeClr val="bg1">
                  <a:lumMod val="65000"/>
                </a:schemeClr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22631400" y="-952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rcRect t="11309" r="34839"/>
          <a:stretch>
            <a:fillRect/>
          </a:stretch>
        </p:blipFill>
        <p:spPr>
          <a:xfrm>
            <a:off x="6150727" y="1363662"/>
            <a:ext cx="1981200" cy="830734"/>
          </a:xfrm>
          <a:prstGeom prst="rect">
            <a:avLst/>
          </a:prstGeom>
        </p:spPr>
      </p:pic>
      <p:pic>
        <p:nvPicPr>
          <p:cNvPr id="38" name="Picture 37" descr="mira-angle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5127" y="1897699"/>
            <a:ext cx="1295400" cy="989963"/>
          </a:xfrm>
          <a:prstGeom prst="rect">
            <a:avLst/>
          </a:prstGeom>
        </p:spPr>
      </p:pic>
      <p:sp>
        <p:nvSpPr>
          <p:cNvPr id="40" name="AutoShape 3"/>
          <p:cNvSpPr>
            <a:spLocks noChangeArrowheads="1"/>
          </p:cNvSpPr>
          <p:nvPr/>
        </p:nvSpPr>
        <p:spPr bwMode="auto">
          <a:xfrm>
            <a:off x="6150728" y="2125662"/>
            <a:ext cx="838200" cy="76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 anchorCtr="0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10</a:t>
            </a:r>
            <a:r>
              <a:rPr lang="en-GB" sz="3200" baseline="30000" dirty="0" smtClean="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15</a:t>
            </a:r>
            <a:endParaRPr lang="en-GB" sz="1200" baseline="30000" dirty="0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61450" name="Line 40"/>
          <p:cNvSpPr>
            <a:spLocks noChangeShapeType="1"/>
          </p:cNvSpPr>
          <p:nvPr/>
        </p:nvSpPr>
        <p:spPr bwMode="auto">
          <a:xfrm flipV="1">
            <a:off x="4729792" y="2811462"/>
            <a:ext cx="1420935" cy="533400"/>
          </a:xfrm>
          <a:prstGeom prst="line">
            <a:avLst/>
          </a:prstGeom>
          <a:noFill/>
          <a:ln w="38100">
            <a:solidFill>
              <a:srgbClr val="4F81BD"/>
            </a:solidFill>
            <a:miter lim="800000"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6760327" y="1439862"/>
            <a:ext cx="1371600" cy="838200"/>
          </a:xfrm>
          <a:prstGeom prst="line">
            <a:avLst/>
          </a:prstGeom>
          <a:noFill/>
          <a:ln w="101600">
            <a:solidFill>
              <a:schemeClr val="bg1">
                <a:lumMod val="75000"/>
              </a:schemeClr>
            </a:solidFill>
            <a:prstDash val="sys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eft-Right Arrow 56"/>
          <p:cNvSpPr/>
          <p:nvPr/>
        </p:nvSpPr>
        <p:spPr>
          <a:xfrm>
            <a:off x="4841108" y="2179223"/>
            <a:ext cx="1233419" cy="453775"/>
          </a:xfrm>
          <a:prstGeom prst="leftRightArrow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449" name="Line 39"/>
          <p:cNvSpPr>
            <a:spLocks noChangeShapeType="1"/>
          </p:cNvSpPr>
          <p:nvPr/>
        </p:nvSpPr>
        <p:spPr bwMode="auto">
          <a:xfrm>
            <a:off x="4729792" y="3802062"/>
            <a:ext cx="1725735" cy="379917"/>
          </a:xfrm>
          <a:prstGeom prst="line">
            <a:avLst/>
          </a:prstGeom>
          <a:noFill/>
          <a:ln w="38100">
            <a:solidFill>
              <a:srgbClr val="4F81BD"/>
            </a:solidFill>
            <a:miter lim="800000"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6" name="AutoShape 19"/>
          <p:cNvSpPr>
            <a:spLocks noChangeArrowheads="1"/>
          </p:cNvSpPr>
          <p:nvPr/>
        </p:nvSpPr>
        <p:spPr bwMode="auto">
          <a:xfrm>
            <a:off x="892927" y="1872549"/>
            <a:ext cx="1124556" cy="1086491"/>
          </a:xfrm>
          <a:prstGeom prst="flowChartDocumen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 anchorCtr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Swift</a:t>
            </a:r>
          </a:p>
          <a:p>
            <a:pPr algn="ctr">
              <a:lnSpc>
                <a:spcPct val="100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script</a:t>
            </a:r>
            <a:endParaRPr lang="en-GB" sz="2000" dirty="0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53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GB" dirty="0" smtClean="0"/>
              <a:t>Pervasive parallel data flow</a:t>
            </a:r>
          </a:p>
        </p:txBody>
      </p:sp>
      <p:pic>
        <p:nvPicPr>
          <p:cNvPr id="4" name="Picture 3" descr="Screen Shot 2014-05-06 at 8.27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65341"/>
            <a:ext cx="7695229" cy="50592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4800600"/>
            <a:ext cx="796192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Simple dataflow DAG on scalars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Does not capture generality of scientific computing and analysis ensembles: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Optimization-directed iterations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Conditional execution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Reductions</a:t>
            </a:r>
          </a:p>
        </p:txBody>
      </p:sp>
    </p:spTree>
    <p:extLst>
      <p:ext uri="{BB962C8B-B14F-4D97-AF65-F5344CB8AC3E}">
        <p14:creationId xmlns:p14="http://schemas.microsoft.com/office/powerpoint/2010/main" val="4200544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MPI: The Message Passing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096000" cy="4525963"/>
          </a:xfrm>
        </p:spPr>
        <p:txBody>
          <a:bodyPr/>
          <a:lstStyle/>
          <a:p>
            <a:r>
              <a:rPr lang="en-US" dirty="0" smtClean="0"/>
              <a:t>Programming model used on large supercomputers</a:t>
            </a:r>
          </a:p>
          <a:p>
            <a:r>
              <a:rPr lang="en-US" dirty="0" smtClean="0"/>
              <a:t>Can run on many networks, including sockets, or shared memory</a:t>
            </a:r>
          </a:p>
          <a:p>
            <a:r>
              <a:rPr lang="en-US" dirty="0" smtClean="0"/>
              <a:t>Standard API for C and Fortran, other languages have working implementations</a:t>
            </a:r>
          </a:p>
          <a:p>
            <a:r>
              <a:rPr lang="en-US" dirty="0" smtClean="0"/>
              <a:t>Contains </a:t>
            </a:r>
            <a:r>
              <a:rPr lang="en-US" dirty="0"/>
              <a:t>communication</a:t>
            </a:r>
            <a:r>
              <a:rPr lang="en-US" dirty="0" smtClean="0"/>
              <a:t> calls for </a:t>
            </a:r>
          </a:p>
          <a:p>
            <a:pPr lvl="1"/>
            <a:r>
              <a:rPr lang="en-US" dirty="0" smtClean="0"/>
              <a:t>Point-to-point (send/</a:t>
            </a:r>
            <a:r>
              <a:rPr lang="en-US" dirty="0" err="1" smtClean="0"/>
              <a:t>recv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Collectives (broadcast, reduce, etc.)</a:t>
            </a:r>
          </a:p>
          <a:p>
            <a:r>
              <a:rPr lang="en-US" dirty="0" smtClean="0"/>
              <a:t>Interesting concepts</a:t>
            </a:r>
          </a:p>
          <a:p>
            <a:pPr lvl="1"/>
            <a:r>
              <a:rPr lang="en-US" dirty="0" smtClean="0"/>
              <a:t>Communicators: collections of </a:t>
            </a:r>
            <a:br>
              <a:rPr lang="en-US" dirty="0" smtClean="0"/>
            </a:br>
            <a:r>
              <a:rPr lang="en-US" dirty="0" smtClean="0"/>
              <a:t>communicating processing and </a:t>
            </a:r>
            <a:br>
              <a:rPr lang="en-US" dirty="0" smtClean="0"/>
            </a:br>
            <a:r>
              <a:rPr lang="en-US" dirty="0" smtClean="0"/>
              <a:t>a context</a:t>
            </a:r>
          </a:p>
          <a:p>
            <a:pPr lvl="1"/>
            <a:r>
              <a:rPr lang="en-US" dirty="0" smtClean="0"/>
              <a:t>Data types: Language-independent</a:t>
            </a:r>
            <a:br>
              <a:rPr lang="en-US" dirty="0" smtClean="0"/>
            </a:br>
            <a:r>
              <a:rPr lang="en-US" dirty="0" smtClean="0"/>
              <a:t> data marshaling scheme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 descr="MPI Forum Meeting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cs.anl.gov/research/projects/perfvis/software/viewers/jumpshot-4/openmpi_4_4_procth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267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2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ADLB: Asynchronous Dynamic Load Balancer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648200" cy="4525963"/>
          </a:xfrm>
        </p:spPr>
        <p:txBody>
          <a:bodyPr/>
          <a:lstStyle/>
          <a:p>
            <a:r>
              <a:rPr lang="en-US" dirty="0" smtClean="0"/>
              <a:t>An MPI library for master-worker </a:t>
            </a:r>
            <a:br>
              <a:rPr lang="en-US" dirty="0" smtClean="0"/>
            </a:br>
            <a:r>
              <a:rPr lang="en-US" dirty="0" smtClean="0"/>
              <a:t>workloads in C</a:t>
            </a:r>
          </a:p>
          <a:p>
            <a:r>
              <a:rPr lang="en-US" dirty="0" smtClean="0"/>
              <a:t>Uses a variable-size, scalable </a:t>
            </a:r>
            <a:br>
              <a:rPr lang="en-US" dirty="0" smtClean="0"/>
            </a:br>
            <a:r>
              <a:rPr lang="en-US" dirty="0" smtClean="0"/>
              <a:t>network of servers</a:t>
            </a:r>
          </a:p>
          <a:p>
            <a:r>
              <a:rPr lang="en-US" dirty="0" smtClean="0"/>
              <a:t>Servers implement </a:t>
            </a:r>
            <a:br>
              <a:rPr lang="en-US" dirty="0" smtClean="0"/>
            </a:br>
            <a:r>
              <a:rPr lang="en-US" dirty="0" smtClean="0"/>
              <a:t>work-stealing</a:t>
            </a:r>
          </a:p>
          <a:p>
            <a:r>
              <a:rPr lang="en-US" dirty="0" smtClean="0"/>
              <a:t>The work unit is a byte array</a:t>
            </a:r>
          </a:p>
          <a:p>
            <a:r>
              <a:rPr lang="en-US" dirty="0" smtClean="0"/>
              <a:t>Optional work priorities, targets, types</a:t>
            </a:r>
          </a:p>
          <a:p>
            <a:endParaRPr lang="en-US" dirty="0"/>
          </a:p>
          <a:p>
            <a:r>
              <a:rPr lang="en-US" dirty="0" smtClean="0"/>
              <a:t>For Swift/T, we added:</a:t>
            </a:r>
          </a:p>
          <a:p>
            <a:pPr lvl="1"/>
            <a:r>
              <a:rPr lang="en-US" dirty="0" smtClean="0"/>
              <a:t>Server-stored data</a:t>
            </a:r>
          </a:p>
          <a:p>
            <a:pPr lvl="1"/>
            <a:r>
              <a:rPr lang="en-US" dirty="0" smtClean="0"/>
              <a:t>Data-dependent execution</a:t>
            </a:r>
          </a:p>
          <a:p>
            <a:pPr lvl="1"/>
            <a:r>
              <a:rPr lang="en-US" dirty="0" smtClean="0"/>
              <a:t>Tcl bindings!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0" name="Picture 2" descr="http://www.anl.gov/sites/anl.gov/files/styles/default_hero/public/adlb.png?itok=eGyc1e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16242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985260" y="3628104"/>
            <a:ext cx="907279" cy="200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562600" y="1383243"/>
            <a:ext cx="1752600" cy="200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Workers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86200" y="5562600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Lusk et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al. More scalability, less pain: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simple programming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model and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its implementation for extreme computing.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SciDAC Review 17, 2010.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2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6F9E"/>
                </a:solidFill>
              </a:rPr>
              <a:t>Swift/T Compiler and Runtime</a:t>
            </a:r>
            <a:endParaRPr lang="en-US" dirty="0">
              <a:solidFill>
                <a:srgbClr val="406F9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14800"/>
            <a:ext cx="3868093" cy="1600201"/>
          </a:xfrm>
        </p:spPr>
        <p:txBody>
          <a:bodyPr/>
          <a:lstStyle/>
          <a:p>
            <a:r>
              <a:rPr lang="en-US" dirty="0"/>
              <a:t>STC translates high-level Swift</a:t>
            </a:r>
            <a:br>
              <a:rPr lang="en-US" dirty="0"/>
            </a:br>
            <a:r>
              <a:rPr lang="en-US" dirty="0"/>
              <a:t>expressions into low-level </a:t>
            </a:r>
            <a:br>
              <a:rPr lang="en-US" dirty="0"/>
            </a:br>
            <a:r>
              <a:rPr lang="en-US" dirty="0"/>
              <a:t>Turbine </a:t>
            </a:r>
            <a:r>
              <a:rPr lang="en-US" dirty="0" smtClean="0"/>
              <a:t>operations: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38600" y="4038600"/>
            <a:ext cx="4724401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2"/>
              <a:buChar char="§"/>
              <a:defRPr sz="2000">
                <a:solidFill>
                  <a:srgbClr val="1B1B1B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>
                <a:solidFill>
                  <a:srgbClr val="2C2C2C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rgbClr val="1B1B1B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1"/>
            <a:r>
              <a:rPr lang="en-US" sz="1800" dirty="0">
                <a:latin typeface="Calibri"/>
                <a:cs typeface="+mn-cs"/>
              </a:rPr>
              <a:t>Create/Store/Retrieve typed data</a:t>
            </a:r>
          </a:p>
          <a:p>
            <a:pPr lvl="1"/>
            <a:r>
              <a:rPr lang="en-US" sz="1800" dirty="0">
                <a:latin typeface="Calibri"/>
                <a:cs typeface="+mn-cs"/>
              </a:rPr>
              <a:t>Manage arrays</a:t>
            </a:r>
          </a:p>
          <a:p>
            <a:pPr lvl="1"/>
            <a:r>
              <a:rPr lang="en-US" sz="1800" dirty="0">
                <a:latin typeface="Calibri"/>
                <a:cs typeface="+mn-cs"/>
              </a:rPr>
              <a:t>Manage data-dependent tasks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6295" y="5158581"/>
            <a:ext cx="75036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Wozniak et al. 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Large-scale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application 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omposition via distributed-memory </a:t>
            </a:r>
            <a:b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 flow processing. Proc. CCGrid 2013.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Armstrong et al. Compiler 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techniques for massively scalable implicit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task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parallelism. Proc. SC 2014.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 descr="C:\cygwin\home\justin\mcs\pubs\slides\2015\EDF\Turbine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23" y="1066800"/>
            <a:ext cx="6172200" cy="276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36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Turbine Code is Tcl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 smtClean="0"/>
              <a:t>Why Tcl?</a:t>
            </a:r>
          </a:p>
          <a:p>
            <a:pPr lvl="1"/>
            <a:r>
              <a:rPr lang="en-US" dirty="0" smtClean="0"/>
              <a:t>Needed a simple, textual compiler target for STC</a:t>
            </a:r>
          </a:p>
          <a:p>
            <a:pPr lvl="1"/>
            <a:r>
              <a:rPr lang="en-US" dirty="0" smtClean="0"/>
              <a:t>Needed to be able to post </a:t>
            </a:r>
            <a:r>
              <a:rPr lang="en-US" b="1" dirty="0" smtClean="0"/>
              <a:t>code</a:t>
            </a:r>
            <a:r>
              <a:rPr lang="en-US" dirty="0" smtClean="0"/>
              <a:t> into ADLB</a:t>
            </a:r>
          </a:p>
          <a:p>
            <a:pPr lvl="1"/>
            <a:r>
              <a:rPr lang="en-US" dirty="0" smtClean="0"/>
              <a:t>Needed to be able to easily call C (ADLB and user code)</a:t>
            </a:r>
          </a:p>
          <a:p>
            <a:pPr lvl="1"/>
            <a:endParaRPr lang="en-US" dirty="0"/>
          </a:p>
          <a:p>
            <a:r>
              <a:rPr lang="en-US" dirty="0" smtClean="0"/>
              <a:t>Turbine </a:t>
            </a:r>
          </a:p>
          <a:p>
            <a:pPr lvl="1"/>
            <a:r>
              <a:rPr lang="en-US" dirty="0" smtClean="0"/>
              <a:t>Includes the Tcl bindings for ADLB </a:t>
            </a:r>
          </a:p>
          <a:p>
            <a:pPr lvl="1"/>
            <a:r>
              <a:rPr lang="en-US" dirty="0" err="1" smtClean="0"/>
              <a:t>Builtins</a:t>
            </a:r>
            <a:r>
              <a:rPr lang="en-US" dirty="0" smtClean="0"/>
              <a:t> to implement Swift primitives in Tcl </a:t>
            </a:r>
            <a:br>
              <a:rPr lang="en-US" dirty="0" smtClean="0"/>
            </a:br>
            <a:r>
              <a:rPr lang="en-US" dirty="0" smtClean="0"/>
              <a:t>(arithmetic, string operations, etc.)</a:t>
            </a:r>
          </a:p>
          <a:p>
            <a:endParaRPr lang="en-US" dirty="0"/>
          </a:p>
          <a:p>
            <a:r>
              <a:rPr lang="en-US" dirty="0" smtClean="0"/>
              <a:t>Swift/T Compiler (STC) </a:t>
            </a:r>
          </a:p>
          <a:p>
            <a:pPr lvl="1"/>
            <a:r>
              <a:rPr lang="en-US" dirty="0" smtClean="0"/>
              <a:t>A Java program based on ANTLR</a:t>
            </a:r>
          </a:p>
          <a:p>
            <a:pPr lvl="1"/>
            <a:r>
              <a:rPr lang="en-US" dirty="0" smtClean="0"/>
              <a:t>Generates Tcl (contains a Tcl abstract syntax tree API in Java)</a:t>
            </a:r>
          </a:p>
          <a:p>
            <a:pPr lvl="1"/>
            <a:r>
              <a:rPr lang="en-US" dirty="0" smtClean="0"/>
              <a:t>Performs variable usage analysis and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Data-dependent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STC can generate arbitrary Tcl but Swift requires dataflow processing</a:t>
            </a:r>
          </a:p>
          <a:p>
            <a:endParaRPr lang="en-US" dirty="0"/>
          </a:p>
          <a:p>
            <a:r>
              <a:rPr lang="en-US" dirty="0" smtClean="0"/>
              <a:t>Implemented this requirement in the Turbine </a:t>
            </a:r>
            <a:r>
              <a:rPr lang="en-US" b="1" dirty="0" smtClean="0"/>
              <a:t>rule</a:t>
            </a:r>
            <a:r>
              <a:rPr lang="en-US" dirty="0" smtClean="0"/>
              <a:t> statement</a:t>
            </a:r>
          </a:p>
          <a:p>
            <a:endParaRPr lang="en-US" dirty="0"/>
          </a:p>
          <a:p>
            <a:r>
              <a:rPr lang="en-US" dirty="0" smtClean="0"/>
              <a:t>Rule syntax:</a:t>
            </a:r>
          </a:p>
          <a:p>
            <a:pPr marL="0" indent="0" algn="ctr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rule [ list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"action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string"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options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endParaRPr lang="en-US" dirty="0" smtClean="0"/>
          </a:p>
          <a:p>
            <a:r>
              <a:rPr lang="en-US" dirty="0" smtClean="0"/>
              <a:t>All Swift data is registered with the </a:t>
            </a:r>
            <a:r>
              <a:rPr lang="en-US" dirty="0"/>
              <a:t>A</a:t>
            </a:r>
            <a:r>
              <a:rPr lang="en-US" dirty="0" smtClean="0"/>
              <a:t>DLB distributed data store</a:t>
            </a:r>
          </a:p>
          <a:p>
            <a:r>
              <a:rPr lang="en-US" dirty="0" smtClean="0"/>
              <a:t>Rules post data-dependent tasks in ADLB</a:t>
            </a:r>
          </a:p>
          <a:p>
            <a:endParaRPr lang="en-US" dirty="0"/>
          </a:p>
          <a:p>
            <a:r>
              <a:rPr lang="en-US" dirty="0" smtClean="0"/>
              <a:t>When all inputs are stored, the action string is released</a:t>
            </a:r>
          </a:p>
          <a:p>
            <a:r>
              <a:rPr lang="en-US" dirty="0" smtClean="0"/>
              <a:t>The action string is a Tcl fragment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from Swift to Turbine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217547" cy="4525963"/>
          </a:xfrm>
        </p:spPr>
        <p:txBody>
          <a:bodyPr/>
          <a:lstStyle/>
          <a:p>
            <a:r>
              <a:rPr lang="en-US" dirty="0" smtClean="0"/>
              <a:t>Swift: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Turbine/Tcl: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3217547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x1 = 3;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  = "value: ";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x2 = 2;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x3;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s%i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", s, x3);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x3 = x1+x2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116" y="4572000"/>
            <a:ext cx="7960834" cy="18158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literal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x1 integer 3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literal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  string  "value: "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literal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x2 integer 2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allocate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x3 integer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rule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 list $x3 ] "puts \[retrieve $s\]\[retrieve $x3\]"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rule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 list $x1 $x2 ] \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store_integer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$x3 \[expr \[retrieve $x1\]+\[retrieve $x2\]\]"</a:t>
            </a:r>
          </a:p>
        </p:txBody>
      </p:sp>
      <p:pic>
        <p:nvPicPr>
          <p:cNvPr id="3074" name="Picture 2" descr="C:\cygwin\home\wozniak\exm\papers\Tcl_2015\paper\img\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704886"/>
            <a:ext cx="2836137" cy="20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48200" y="4797807"/>
            <a:ext cx="358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Tcl variables contain TDs (addresses)</a:t>
            </a:r>
            <a:endParaRPr lang="en-US" i="1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869358" y="3430726"/>
            <a:ext cx="0" cy="836474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450258" y="3581400"/>
            <a:ext cx="8382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STC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85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scientific workflows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smtClean="0"/>
              <a:t>Big picture: solutions for scientific scripting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with the Tcl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easily specify a fragment of Tcl to access: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Automatically loads the given Tcl package/version (</a:t>
            </a:r>
            <a:r>
              <a:rPr lang="en-US" dirty="0" smtClean="0">
                <a:latin typeface="Courier New" panose="02070309020205020404" pitchFamily="49" charset="0"/>
              </a:rPr>
              <a:t>turbine 0.0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STC substitutes Tcl variables with the </a:t>
            </a:r>
            <a:r>
              <a:rPr lang="en-US" dirty="0" smtClean="0">
                <a:latin typeface="Courier New" panose="02070309020205020404" pitchFamily="49" charset="0"/>
              </a:rPr>
              <a:t>&lt;&lt;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dirty="0" smtClean="0">
                <a:latin typeface="Courier New" panose="02070309020205020404" pitchFamily="49" charset="0"/>
              </a:rPr>
              <a:t>&gt;&gt; </a:t>
            </a:r>
            <a:r>
              <a:rPr lang="en-US" dirty="0" smtClean="0"/>
              <a:t>syntax</a:t>
            </a:r>
          </a:p>
          <a:p>
            <a:endParaRPr lang="en-US" dirty="0"/>
          </a:p>
          <a:p>
            <a:r>
              <a:rPr lang="en-US" dirty="0" smtClean="0"/>
              <a:t>Typically want to simply reference some greater Tcl or </a:t>
            </a:r>
            <a:r>
              <a:rPr lang="en-US" dirty="0"/>
              <a:t>native code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896070"/>
            <a:ext cx="66294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"turbine" "0.0" [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"set &lt;&lt;c&gt;&gt; [ expr &lt;&lt;a&gt;&gt; + &lt;&lt;b&gt;&gt; ]"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];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836268" y="1828800"/>
            <a:ext cx="4800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A[3] = g(A[2]);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distributed execution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25963"/>
          </a:xfrm>
        </p:spPr>
        <p:txBody>
          <a:bodyPr/>
          <a:lstStyle/>
          <a:p>
            <a:r>
              <a:rPr lang="en-US" dirty="0" smtClean="0"/>
              <a:t>Code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smtClean="0"/>
              <a:t>Evaluate dataflow </a:t>
            </a:r>
            <a:r>
              <a:rPr lang="en-US" dirty="0" smtClean="0"/>
              <a:t>operations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Workers: execute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362199" y="1219200"/>
            <a:ext cx="4657166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A[2] = f(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getenv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(“N”));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50408" y="3133165"/>
            <a:ext cx="2929217" cy="9054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Perform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getenv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Submit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50408" y="4883150"/>
            <a:ext cx="2929217" cy="8318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Process f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Store A[2]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44453" y="3124200"/>
            <a:ext cx="286422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Subscribe to A[2]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Submit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28764" y="4876800"/>
            <a:ext cx="2895601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Process g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Store A[3]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562165" y="-152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urved Connector 25"/>
          <p:cNvCxnSpPr/>
          <p:nvPr/>
        </p:nvCxnSpPr>
        <p:spPr bwMode="auto">
          <a:xfrm rot="5400000">
            <a:off x="2890278" y="4272523"/>
            <a:ext cx="838201" cy="370354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Curved Connector 37"/>
          <p:cNvCxnSpPr/>
          <p:nvPr/>
        </p:nvCxnSpPr>
        <p:spPr bwMode="auto">
          <a:xfrm rot="5400000">
            <a:off x="7191165" y="4341506"/>
            <a:ext cx="820695" cy="249893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477623" y="4056102"/>
            <a:ext cx="95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 put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726458" y="4038599"/>
            <a:ext cx="95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 put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 rot="18813616">
            <a:off x="4918690" y="4687290"/>
            <a:ext cx="128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Notification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2362" y="5791200"/>
            <a:ext cx="783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Wozniak </a:t>
            </a:r>
            <a:r>
              <a:rPr lang="en-US" dirty="0"/>
              <a:t>et al. Turbine: A distributed-memory dataflow engine for high performance many-task applications. Fundamenta Informaticae 128(3), 2013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50408" y="4513818"/>
            <a:ext cx="93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Task get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00800" y="4521769"/>
            <a:ext cx="93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Task get</a:t>
            </a:r>
            <a:endParaRPr lang="en-US" dirty="0"/>
          </a:p>
        </p:txBody>
      </p:sp>
      <p:cxnSp>
        <p:nvCxnSpPr>
          <p:cNvPr id="25" name="Curved Connector 24"/>
          <p:cNvCxnSpPr/>
          <p:nvPr/>
        </p:nvCxnSpPr>
        <p:spPr bwMode="auto">
          <a:xfrm flipV="1">
            <a:off x="5079625" y="4056105"/>
            <a:ext cx="964830" cy="834996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432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Extreme scalability for small tasks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15F56-630E-7E4B-8F2C-15A1EE33C21F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4909" y="48768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404040"/>
                </a:solidFill>
              </a:rPr>
              <a:t>1.5 billion tasks/s on 512K cores of Blue Waters, </a:t>
            </a:r>
            <a:r>
              <a:rPr lang="en-GB" smtClean="0">
                <a:solidFill>
                  <a:srgbClr val="404040"/>
                </a:solidFill>
              </a:rPr>
              <a:t>so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04040"/>
                </a:solidFill>
              </a:rPr>
              <a:t>Armstrong et al. Compiler techniques for massively scalable implicit </a:t>
            </a:r>
            <a:r>
              <a:rPr lang="en-US" smtClean="0">
                <a:solidFill>
                  <a:srgbClr val="404040"/>
                </a:solidFill>
              </a:rPr>
              <a:t>task </a:t>
            </a:r>
            <a:r>
              <a:rPr lang="en-US">
                <a:solidFill>
                  <a:srgbClr val="404040"/>
                </a:solidFill>
              </a:rPr>
              <a:t>parallelism. Proc. SC 2014.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1026" name="Picture 2" descr="C:\cygwin\home\wozniak\exm\papers\SC_2014_STC\fig\swiftt-baseline-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9" y="1447800"/>
            <a:ext cx="6896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Characteristics of very large Swift programs</a:t>
            </a:r>
            <a:endParaRPr lang="en-GB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1FB2-8B66-6047-B9F5-5377459977E9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9395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267200" y="2133600"/>
            <a:ext cx="4419600" cy="441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cs typeface="Courier New" pitchFamily="49" charset="0"/>
              </a:rPr>
              <a:t>The goal is to support billion-way concurrency: O(10</a:t>
            </a:r>
            <a:r>
              <a:rPr lang="en-US" baseline="30000" dirty="0" smtClean="0">
                <a:cs typeface="Courier New" pitchFamily="49" charset="0"/>
              </a:rPr>
              <a:t>9</a:t>
            </a:r>
            <a:r>
              <a:rPr lang="en-US" dirty="0" smtClean="0"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</a:pPr>
            <a:endParaRPr lang="en-US" dirty="0"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cs typeface="Courier New" pitchFamily="49" charset="0"/>
              </a:rPr>
              <a:t>Swift script logic will control trillions of variables and data dependent tasks</a:t>
            </a:r>
          </a:p>
          <a:p>
            <a:pPr>
              <a:spcBef>
                <a:spcPts val="0"/>
              </a:spcBef>
            </a:pPr>
            <a:endParaRPr lang="en-US" dirty="0"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cs typeface="Courier New" pitchFamily="49" charset="0"/>
              </a:rPr>
              <a:t>Need to distribute Swift logic processing over the HPC compute system</a:t>
            </a:r>
          </a:p>
          <a:p>
            <a:pPr>
              <a:spcBef>
                <a:spcPts val="0"/>
              </a:spcBef>
            </a:pPr>
            <a:endParaRPr lang="en-US" dirty="0"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i="1" dirty="0"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endParaRPr lang="en-US" b="1" i="1" dirty="0" smtClean="0">
              <a:cs typeface="Courier New" pitchFamily="49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 flipH="1" flipV="1">
            <a:off x="685800" y="3474719"/>
            <a:ext cx="6858000" cy="170688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133600"/>
            <a:ext cx="3886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X = 100, Y = 100;</a:t>
            </a:r>
          </a:p>
          <a:p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A[][];</a:t>
            </a:r>
          </a:p>
          <a:p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B[];</a:t>
            </a:r>
          </a:p>
          <a:p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foreach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x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in [0:X-1] {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foreach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y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in [0:Y-1] {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  if (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check(x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,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y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)) {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   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A[x][y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] =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g(f(x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),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f(y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));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  } else {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   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A[x][y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] = 0;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  }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}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B[x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] =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sum(A[x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]);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}</a:t>
            </a:r>
            <a:endParaRPr lang="en-US" sz="1400" dirty="0"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63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Swift/T: Fully parallel evaluation                                  of complex scripts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15F56-630E-7E4B-8F2C-15A1EE33C21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828800"/>
            <a:ext cx="3886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X = 100, Y = 100;</a:t>
            </a:r>
          </a:p>
          <a:p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A[][];</a:t>
            </a:r>
          </a:p>
          <a:p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int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B[];</a:t>
            </a:r>
          </a:p>
          <a:p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foreach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x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in [0:X-1] {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foreach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y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in [0:Y-1] {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  if (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check(x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,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y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)) {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   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A[x][y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] =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g(f(x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),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f(y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));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  } else {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   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A[x][y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] = 0;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  }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}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B[x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] = </a:t>
            </a:r>
            <a:r>
              <a:rPr lang="en-US" sz="1400" dirty="0" err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sum(A[x</a:t>
            </a:r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]);</a:t>
            </a:r>
          </a:p>
          <a:p>
            <a:r>
              <a:rPr lang="en-US" sz="14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}</a:t>
            </a:r>
            <a:endParaRPr lang="en-US" sz="1400" dirty="0"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pic>
        <p:nvPicPr>
          <p:cNvPr id="1026" name="Picture 2" descr="C:\cygwin\home\wozniak\exm\materials\misc-slides\spawn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7" y="1447800"/>
            <a:ext cx="4926013" cy="42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6295" y="5678269"/>
            <a:ext cx="7503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Wozniak et al. </a:t>
            </a:r>
            <a:r>
              <a:rPr lang="en-US" dirty="0"/>
              <a:t>Large-scale </a:t>
            </a:r>
            <a:r>
              <a:rPr lang="en-US" dirty="0" smtClean="0"/>
              <a:t>application </a:t>
            </a:r>
            <a:r>
              <a:rPr lang="en-US" dirty="0"/>
              <a:t>c</a:t>
            </a:r>
            <a:r>
              <a:rPr lang="en-US" dirty="0" smtClean="0"/>
              <a:t>omposition via distributed-memory </a:t>
            </a:r>
            <a:br>
              <a:rPr lang="en-US" dirty="0" smtClean="0"/>
            </a:br>
            <a:r>
              <a:rPr lang="en-US" dirty="0" smtClean="0"/>
              <a:t>data flow processing. Proc. CCGrid 2013</a:t>
            </a:r>
            <a:r>
              <a:rPr lang="en-US" smtClean="0"/>
              <a:t>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000176" y="5791200"/>
            <a:ext cx="2458024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output(p(i));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847776" y="5638800"/>
            <a:ext cx="2458024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output(p(i));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199" y="3467100"/>
            <a:ext cx="3555501" cy="2514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smtClean="0">
              <a:latin typeface="Courier New" pitchFamily="49" charset="0"/>
              <a:cs typeface="Courier New" pitchFamily="49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x = g();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Courier New" pitchFamily="49" charset="0"/>
                <a:cs typeface="Courier New" pitchFamily="49" charset="0"/>
              </a:rPr>
              <a:t>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f</a:t>
            </a:r>
            <a:r>
              <a:rPr kumimoji="0" lang="en-US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(x &gt; 0) {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n = f(x);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foreach i in [0:n-1] {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  output(p(i));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}} </a:t>
            </a:r>
            <a:endParaRPr kumimoji="0" lang="en-US" b="0" i="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Swift code in dataflow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43" y="1066800"/>
            <a:ext cx="8229600" cy="2286000"/>
          </a:xfrm>
        </p:spPr>
        <p:txBody>
          <a:bodyPr/>
          <a:lstStyle/>
          <a:p>
            <a:r>
              <a:rPr lang="en-US" smtClean="0"/>
              <a:t>Dataflow definitions create nodes in the dataflow graph</a:t>
            </a:r>
          </a:p>
          <a:p>
            <a:r>
              <a:rPr lang="en-US" smtClean="0"/>
              <a:t>Dataflow assignments create edges</a:t>
            </a:r>
          </a:p>
          <a:p>
            <a:r>
              <a:rPr lang="en-US" smtClean="0"/>
              <a:t>In typical (DAG) workflow languages, this forms a static graph</a:t>
            </a:r>
          </a:p>
          <a:p>
            <a:r>
              <a:rPr lang="en-US" smtClean="0"/>
              <a:t>In Swift, the graph can grow dynamically – code fragments are evaluated (conditionally) as a result of dataflow</a:t>
            </a:r>
          </a:p>
          <a:p>
            <a:r>
              <a:rPr lang="en-US" smtClean="0"/>
              <a:t>Data dependent-tasks are managed by ADLB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562165" y="-152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5686411" y="3352800"/>
            <a:ext cx="21336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smtClean="0">
              <a:latin typeface="Courier New" pitchFamily="49" charset="0"/>
              <a:cs typeface="Courier New" pitchFamily="49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x = g();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1" name="Curved Connector 20"/>
          <p:cNvCxnSpPr/>
          <p:nvPr/>
        </p:nvCxnSpPr>
        <p:spPr bwMode="auto">
          <a:xfrm rot="16200000" flipH="1">
            <a:off x="6850814" y="4022486"/>
            <a:ext cx="423361" cy="8964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02444" y="386931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x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99752" y="496311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n</a:t>
            </a:r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5695376" y="5332450"/>
            <a:ext cx="2458024" cy="839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foreach i … { 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  output(p(i</a:t>
            </a:r>
            <a:r>
              <a:rPr lang="en-US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3" name="Curved Connector 32"/>
          <p:cNvCxnSpPr/>
          <p:nvPr/>
        </p:nvCxnSpPr>
        <p:spPr bwMode="auto">
          <a:xfrm rot="16200000" flipH="1">
            <a:off x="6850813" y="5117837"/>
            <a:ext cx="423361" cy="8964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ight Arrow 24"/>
          <p:cNvSpPr/>
          <p:nvPr/>
        </p:nvSpPr>
        <p:spPr bwMode="auto">
          <a:xfrm>
            <a:off x="4953000" y="4581549"/>
            <a:ext cx="457200" cy="540770"/>
          </a:xfrm>
          <a:prstGeom prst="rightArrow">
            <a:avLst/>
          </a:prstGeom>
          <a:noFill/>
          <a:ln w="38100">
            <a:solidFill>
              <a:srgbClr val="4F81BD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5720279" y="4238649"/>
            <a:ext cx="2133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if (x &gt; 0) { </a:t>
            </a:r>
            <a:br>
              <a:rPr lang="en-US" smtClean="0">
                <a:latin typeface="Courier New" pitchFamily="49" charset="0"/>
                <a:cs typeface="Courier New" pitchFamily="49" charset="0"/>
              </a:rPr>
            </a:br>
            <a:r>
              <a:rPr lang="en-US" smtClean="0">
                <a:latin typeface="Courier New" pitchFamily="49" charset="0"/>
                <a:cs typeface="Courier New" pitchFamily="49" charset="0"/>
              </a:rPr>
              <a:t>  n </a:t>
            </a:r>
            <a:r>
              <a:rPr lang="en-US">
                <a:latin typeface="Courier New" pitchFamily="49" charset="0"/>
                <a:cs typeface="Courier New" pitchFamily="49" charset="0"/>
              </a:rPr>
              <a:t>= f(x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); …</a:t>
            </a:r>
            <a:endParaRPr lang="en-US">
              <a:latin typeface="Courier New" pitchFamily="49" charset="0"/>
              <a:cs typeface="Courier New" pitchFamily="49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programming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15F56-630E-7E4B-8F2C-15A1EE33C21F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990600" y="5334000"/>
            <a:ext cx="73914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2"/>
              <a:buChar char="§"/>
              <a:defRPr sz="2000">
                <a:solidFill>
                  <a:srgbClr val="1B1B1B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>
                <a:solidFill>
                  <a:srgbClr val="2C2C2C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rgbClr val="1B1B1B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</a:pPr>
            <a:endParaRPr lang="en-US" kern="0" dirty="0" smtClean="0"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endParaRPr lang="en-US" kern="0" dirty="0"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kern="0" dirty="0" smtClean="0">
                <a:cs typeface="Courier New" pitchFamily="49" charset="0"/>
              </a:rPr>
              <a:t>Including </a:t>
            </a:r>
            <a:r>
              <a:rPr lang="en-US" kern="0" dirty="0" smtClean="0">
                <a:cs typeface="Courier New" pitchFamily="49" charset="0"/>
              </a:rPr>
              <a:t>MPI libraries</a:t>
            </a:r>
          </a:p>
        </p:txBody>
      </p:sp>
      <p:pic>
        <p:nvPicPr>
          <p:cNvPr id="11267" name="Picture 3" descr="C:\cygwin\home\wozniak\exm\papers\Tcl_2015\slides\hierarc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14034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calls to embedded interpreters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15F56-630E-7E4B-8F2C-15A1EE33C21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8915" name="Picture 3" descr="C:\cygwin\home\wozniak\mcs\pubs\slides\CCL_2013\swift_development_patter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1"/>
            <a:ext cx="6858000" cy="2744838"/>
          </a:xfrm>
          <a:prstGeom prst="rect">
            <a:avLst/>
          </a:prstGeom>
          <a:noFill/>
        </p:spPr>
      </p:pic>
      <p:pic>
        <p:nvPicPr>
          <p:cNvPr id="38916" name="Picture 4" descr="C:\cygwin\home\wozniak\mcs\pubs\slides\CCL_2013\icons-flo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819770"/>
            <a:ext cx="4343400" cy="31588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3982149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We have plugins for Python, R, </a:t>
            </a:r>
            <a:r>
              <a:rPr lang="en-US" sz="2400" b="1" dirty="0" err="1" smtClean="0"/>
              <a:t>Tcl</a:t>
            </a:r>
            <a:r>
              <a:rPr lang="en-US" sz="2400" b="1" dirty="0" smtClean="0"/>
              <a:t>, Julia, and </a:t>
            </a:r>
            <a:r>
              <a:rPr lang="en-US" sz="2400" b="1" dirty="0" err="1" smtClean="0"/>
              <a:t>QtScript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38200" y="5184416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Wozniak et al</a:t>
            </a:r>
            <a:r>
              <a:rPr lang="en-US" dirty="0" smtClean="0"/>
              <a:t>.</a:t>
            </a:r>
            <a:r>
              <a:rPr lang="en-US" b="1" dirty="0"/>
              <a:t> </a:t>
            </a:r>
            <a:r>
              <a:rPr lang="en-US" dirty="0" smtClean="0"/>
              <a:t>Toward computational experiment management via multi-language applications.  Proc</a:t>
            </a:r>
            <a:r>
              <a:rPr lang="en-US" dirty="0"/>
              <a:t>. </a:t>
            </a:r>
            <a:r>
              <a:rPr lang="en-US" dirty="0" smtClean="0"/>
              <a:t>ASCR SWP4XS, 2014.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Wozniak et al. Interlanguage parallel scripting for distributed-memory scientific </a:t>
            </a:r>
            <a:r>
              <a:rPr lang="en-US" dirty="0" smtClean="0"/>
              <a:t>computing.  Proc. CLUSTER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917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483"/>
            <a:ext cx="7063925" cy="2854037"/>
          </a:xfrm>
        </p:spPr>
        <p:txBody>
          <a:bodyPr/>
          <a:lstStyle/>
          <a:p>
            <a:r>
              <a:rPr lang="en-US" sz="2200" dirty="0" smtClean="0"/>
              <a:t>Write </a:t>
            </a:r>
            <a:r>
              <a:rPr lang="en-US" sz="2200" dirty="0"/>
              <a:t>site-independent </a:t>
            </a:r>
            <a:r>
              <a:rPr lang="en-US" sz="2200" dirty="0" smtClean="0"/>
              <a:t>scripts in </a:t>
            </a:r>
            <a:r>
              <a:rPr lang="en-US" sz="2200" b="1" dirty="0" smtClean="0"/>
              <a:t>Swift </a:t>
            </a:r>
            <a:r>
              <a:rPr lang="en-US" sz="2200" dirty="0" smtClean="0"/>
              <a:t>language </a:t>
            </a:r>
            <a:endParaRPr lang="en-US" sz="2200" dirty="0"/>
          </a:p>
          <a:p>
            <a:r>
              <a:rPr lang="en-US" sz="2200" dirty="0" smtClean="0"/>
              <a:t>Execute on scalable runtime: </a:t>
            </a:r>
            <a:r>
              <a:rPr lang="en-US" sz="2200" b="1" dirty="0" smtClean="0"/>
              <a:t>Turbine </a:t>
            </a:r>
          </a:p>
          <a:p>
            <a:r>
              <a:rPr lang="en-US" sz="2200" dirty="0" smtClean="0"/>
              <a:t>Automatic </a:t>
            </a:r>
            <a:r>
              <a:rPr lang="en-US" sz="2200" b="1" dirty="0" smtClean="0"/>
              <a:t>parallelization</a:t>
            </a:r>
            <a:r>
              <a:rPr lang="en-US" sz="2200" dirty="0" smtClean="0"/>
              <a:t> and data movement</a:t>
            </a:r>
          </a:p>
          <a:p>
            <a:r>
              <a:rPr lang="en-US" sz="2200" dirty="0" smtClean="0"/>
              <a:t>Run </a:t>
            </a:r>
            <a:r>
              <a:rPr lang="en-US" sz="2200" b="1" dirty="0" smtClean="0"/>
              <a:t>native code or script fragments </a:t>
            </a:r>
            <a:r>
              <a:rPr lang="en-US" sz="2200" dirty="0" smtClean="0"/>
              <a:t>as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application tasks</a:t>
            </a:r>
          </a:p>
          <a:p>
            <a:r>
              <a:rPr lang="en-US" sz="2200" dirty="0" smtClean="0"/>
              <a:t>Rapidly subdivide large partitions for </a:t>
            </a:r>
            <a:br>
              <a:rPr lang="en-US" sz="2200" dirty="0" smtClean="0"/>
            </a:br>
            <a:r>
              <a:rPr lang="en-US" sz="2200" dirty="0" smtClean="0"/>
              <a:t>MPI libraries using </a:t>
            </a:r>
            <a:r>
              <a:rPr lang="en-US" sz="2200" b="1" dirty="0" smtClean="0"/>
              <a:t>MPI 3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www.ci.uchicago.edu/swift    www.mcs.anl.gov/exm</a:t>
            </a:r>
            <a:endParaRPr lang="en-US" dirty="0" smtClean="0">
              <a:solidFill>
                <a:srgbClr val="404040"/>
              </a:solidFill>
            </a:endParaRPr>
          </a:p>
        </p:txBody>
      </p:sp>
      <p:pic>
        <p:nvPicPr>
          <p:cNvPr id="6" name="Picture 2" descr="C:\cygwin\home\justin\exm\papers\PyHPC_2013\plots\python-bw-r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529667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623346" y="4107525"/>
            <a:ext cx="1397175" cy="1256937"/>
            <a:chOff x="863065" y="3200017"/>
            <a:chExt cx="1933008" cy="1738987"/>
          </a:xfrm>
        </p:grpSpPr>
        <p:sp>
          <p:nvSpPr>
            <p:cNvPr id="8" name="Rectangle 7"/>
            <p:cNvSpPr/>
            <p:nvPr/>
          </p:nvSpPr>
          <p:spPr>
            <a:xfrm>
              <a:off x="1181877" y="3508310"/>
              <a:ext cx="1614196" cy="14306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Swift control process</a:t>
              </a:r>
              <a:endParaRPr lang="en-US" dirty="0">
                <a:solidFill>
                  <a:srgbClr val="40404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29477" y="3355910"/>
              <a:ext cx="1614196" cy="14306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Swift control process</a:t>
              </a:r>
              <a:endParaRPr lang="en-US" dirty="0">
                <a:solidFill>
                  <a:srgbClr val="40404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63065" y="3200017"/>
              <a:ext cx="1614196" cy="14306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404040"/>
                  </a:solidFill>
                </a:rPr>
                <a:t>Swift/T control process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84906" y="3774287"/>
            <a:ext cx="2808939" cy="2533554"/>
            <a:chOff x="3200400" y="3200399"/>
            <a:chExt cx="3886200" cy="3505201"/>
          </a:xfrm>
        </p:grpSpPr>
        <p:grpSp>
          <p:nvGrpSpPr>
            <p:cNvPr id="12" name="Group 11"/>
            <p:cNvGrpSpPr/>
            <p:nvPr/>
          </p:nvGrpSpPr>
          <p:grpSpPr>
            <a:xfrm>
              <a:off x="3505200" y="3505200"/>
              <a:ext cx="3581400" cy="3200400"/>
              <a:chOff x="3200400" y="3200400"/>
              <a:chExt cx="3581400" cy="32004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200400" y="3200400"/>
                <a:ext cx="3581400" cy="32004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404040"/>
                    </a:solidFill>
                  </a:rPr>
                  <a:t>Swift worker process</a:t>
                </a:r>
              </a:p>
              <a:p>
                <a:pPr algn="ctr"/>
                <a:endParaRPr lang="en-US" sz="2400" dirty="0" smtClean="0">
                  <a:solidFill>
                    <a:srgbClr val="404040"/>
                  </a:solidFill>
                </a:endParaRPr>
              </a:p>
              <a:p>
                <a:pPr algn="ctr"/>
                <a:endParaRPr lang="en-US" sz="2400" dirty="0">
                  <a:solidFill>
                    <a:srgbClr val="404040"/>
                  </a:solidFill>
                </a:endParaRPr>
              </a:p>
              <a:p>
                <a:pPr algn="ctr"/>
                <a:endParaRPr lang="en-US" sz="2400" dirty="0" smtClean="0">
                  <a:solidFill>
                    <a:srgbClr val="404040"/>
                  </a:solidFill>
                </a:endParaRPr>
              </a:p>
              <a:p>
                <a:pPr algn="ctr"/>
                <a:endParaRPr lang="en-US" sz="2400" dirty="0">
                  <a:solidFill>
                    <a:srgbClr val="404040"/>
                  </a:solidFill>
                </a:endParaRPr>
              </a:p>
              <a:p>
                <a:pPr algn="ctr"/>
                <a:endParaRPr lang="en-US" sz="2400" dirty="0" smtClean="0">
                  <a:solidFill>
                    <a:srgbClr val="404040"/>
                  </a:solidFill>
                </a:endParaRPr>
              </a:p>
              <a:p>
                <a:pPr algn="ctr"/>
                <a:endParaRPr lang="en-US" sz="2400" dirty="0">
                  <a:solidFill>
                    <a:srgbClr val="404040"/>
                  </a:solidFill>
                </a:endParaRPr>
              </a:p>
            </p:txBody>
          </p:sp>
          <p:pic>
            <p:nvPicPr>
              <p:cNvPr id="30" name="Picture 2" descr="C:\cygwin\home\justin\ATPESC_2013-08-06\part11-swift-py-r\slides\python-powered-h-50x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7226" y="5114037"/>
                <a:ext cx="749559" cy="974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" descr="C:\cygwin\home\justin\ATPESC_2013-08-06\part11-swift-py-r\slides\Rlogo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3275" y="5221293"/>
                <a:ext cx="1004548" cy="759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ounded Rectangle 31"/>
              <p:cNvSpPr/>
              <p:nvPr/>
            </p:nvSpPr>
            <p:spPr>
              <a:xfrm>
                <a:off x="3431332" y="4052596"/>
                <a:ext cx="762000" cy="7480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FFFF"/>
                    </a:solidFill>
                  </a:rPr>
                  <a:t>C</a:t>
                </a: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363275" y="4052596"/>
                <a:ext cx="762000" cy="7480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FFFF"/>
                    </a:solidFill>
                  </a:rPr>
                  <a:t>C++</a:t>
                </a: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5367823" y="4019647"/>
                <a:ext cx="1237863" cy="7480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FFFF"/>
                    </a:solidFill>
                  </a:rPr>
                  <a:t>Fortran</a:t>
                </a: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5" name="Picture 4" descr="C:\Users\justin\Desktop\tcllogo-tr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9706" y="5056641"/>
                <a:ext cx="814096" cy="119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3352800" y="3352800"/>
              <a:ext cx="3581400" cy="3200400"/>
              <a:chOff x="3200400" y="3200400"/>
              <a:chExt cx="3581400" cy="3200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200400" y="3200400"/>
                <a:ext cx="3581400" cy="32004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rgbClr val="404040"/>
                  </a:solidFill>
                </a:endParaRPr>
              </a:p>
              <a:p>
                <a:pPr algn="ctr"/>
                <a:endParaRPr lang="en-US" sz="2400" dirty="0">
                  <a:solidFill>
                    <a:srgbClr val="404040"/>
                  </a:solidFill>
                </a:endParaRPr>
              </a:p>
              <a:p>
                <a:pPr algn="ctr"/>
                <a:endParaRPr lang="en-US" sz="2400" dirty="0" smtClean="0">
                  <a:solidFill>
                    <a:srgbClr val="404040"/>
                  </a:solidFill>
                </a:endParaRPr>
              </a:p>
              <a:p>
                <a:pPr algn="ctr"/>
                <a:endParaRPr lang="en-US" sz="2400" dirty="0">
                  <a:solidFill>
                    <a:srgbClr val="404040"/>
                  </a:solidFill>
                </a:endParaRPr>
              </a:p>
              <a:p>
                <a:pPr algn="ctr"/>
                <a:endParaRPr lang="en-US" sz="2400" dirty="0" smtClean="0">
                  <a:solidFill>
                    <a:srgbClr val="404040"/>
                  </a:solidFill>
                </a:endParaRPr>
              </a:p>
              <a:p>
                <a:pPr algn="ctr"/>
                <a:endParaRPr lang="en-US" sz="2400" dirty="0">
                  <a:solidFill>
                    <a:srgbClr val="404040"/>
                  </a:solidFill>
                </a:endParaRPr>
              </a:p>
            </p:txBody>
          </p:sp>
          <p:pic>
            <p:nvPicPr>
              <p:cNvPr id="23" name="Picture 2" descr="C:\cygwin\home\justin\ATPESC_2013-08-06\part11-swift-py-r\slides\python-powered-h-50x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7226" y="5114037"/>
                <a:ext cx="749559" cy="974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3" descr="C:\cygwin\home\justin\ATPESC_2013-08-06\part11-swift-py-r\slides\Rlogo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3275" y="5221293"/>
                <a:ext cx="1004548" cy="759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ounded Rectangle 24"/>
              <p:cNvSpPr/>
              <p:nvPr/>
            </p:nvSpPr>
            <p:spPr>
              <a:xfrm>
                <a:off x="3431332" y="4052596"/>
                <a:ext cx="762000" cy="7480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FFFF"/>
                    </a:solidFill>
                  </a:rPr>
                  <a:t>C</a:t>
                </a: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4363275" y="4052596"/>
                <a:ext cx="762000" cy="7480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FFFF"/>
                    </a:solidFill>
                  </a:rPr>
                  <a:t>C++</a:t>
                </a: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5367823" y="4019647"/>
                <a:ext cx="1237863" cy="7480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FFFF"/>
                    </a:solidFill>
                  </a:rPr>
                  <a:t>Fortran</a:t>
                </a: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8" name="Picture 4" descr="C:\Users\justin\Desktop\tcllogo-tr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9706" y="5056641"/>
                <a:ext cx="814096" cy="119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3200400" y="3200399"/>
              <a:ext cx="3581400" cy="3200399"/>
              <a:chOff x="3200400" y="3200399"/>
              <a:chExt cx="3581400" cy="320039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200400" y="3200399"/>
                <a:ext cx="3581400" cy="320039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2400" dirty="0" smtClean="0">
                  <a:solidFill>
                    <a:srgbClr val="404040"/>
                  </a:solidFill>
                </a:endParaRPr>
              </a:p>
              <a:p>
                <a:pPr algn="ctr"/>
                <a:endParaRPr lang="en-US" sz="2400" dirty="0">
                  <a:solidFill>
                    <a:srgbClr val="404040"/>
                  </a:solidFill>
                </a:endParaRPr>
              </a:p>
              <a:p>
                <a:pPr algn="ctr"/>
                <a:endParaRPr lang="en-US" sz="2400" dirty="0" smtClean="0">
                  <a:solidFill>
                    <a:srgbClr val="404040"/>
                  </a:solidFill>
                </a:endParaRPr>
              </a:p>
              <a:p>
                <a:pPr algn="ctr"/>
                <a:endParaRPr lang="en-US" sz="2400" dirty="0">
                  <a:solidFill>
                    <a:srgbClr val="404040"/>
                  </a:solidFill>
                </a:endParaRPr>
              </a:p>
              <a:p>
                <a:pPr algn="ctr"/>
                <a:endParaRPr lang="en-US" sz="2400" dirty="0" smtClean="0">
                  <a:solidFill>
                    <a:srgbClr val="404040"/>
                  </a:solidFill>
                </a:endParaRPr>
              </a:p>
              <a:p>
                <a:pPr algn="ctr"/>
                <a:endParaRPr lang="en-US" sz="2400" dirty="0">
                  <a:solidFill>
                    <a:srgbClr val="404040"/>
                  </a:solidFill>
                </a:endParaRPr>
              </a:p>
            </p:txBody>
          </p:sp>
          <p:pic>
            <p:nvPicPr>
              <p:cNvPr id="16" name="Picture 2" descr="C:\cygwin\home\justin\ATPESC_2013-08-06\part11-swift-py-r\slides\python-powered-h-50x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633" y="5082290"/>
                <a:ext cx="836641" cy="1148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ounded Rectangle 17"/>
              <p:cNvSpPr/>
              <p:nvPr/>
            </p:nvSpPr>
            <p:spPr>
              <a:xfrm>
                <a:off x="3407225" y="4002782"/>
                <a:ext cx="762000" cy="7286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</a:rPr>
                  <a:t>C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309184" y="4002782"/>
                <a:ext cx="861166" cy="7286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</a:rPr>
                  <a:t>C++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333788" y="4002782"/>
                <a:ext cx="1328012" cy="7286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</a:rPr>
                  <a:t>Fortran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1" name="Picture 4" descr="C:\Users\justin\Desktop\tcllogo-tr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2105" y="5036890"/>
                <a:ext cx="814096" cy="1197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C:\cygwin\home\justin\ATPESC_2013-08-06\part11-swift-py-r\slides\Rlogo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8131" y="4923398"/>
                <a:ext cx="1112960" cy="606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36" name="Straight Arrow Connector 35"/>
          <p:cNvCxnSpPr/>
          <p:nvPr/>
        </p:nvCxnSpPr>
        <p:spPr>
          <a:xfrm>
            <a:off x="5643518" y="4707839"/>
            <a:ext cx="651541" cy="1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643519" y="4902299"/>
            <a:ext cx="651541" cy="1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5716786" y="4986641"/>
            <a:ext cx="837922" cy="522978"/>
            <a:chOff x="5165102" y="5559107"/>
            <a:chExt cx="745191" cy="522978"/>
          </a:xfrm>
        </p:grpSpPr>
        <p:sp>
          <p:nvSpPr>
            <p:cNvPr id="43" name="Oval 42"/>
            <p:cNvSpPr/>
            <p:nvPr/>
          </p:nvSpPr>
          <p:spPr bwMode="auto">
            <a:xfrm>
              <a:off x="5213470" y="5559107"/>
              <a:ext cx="447364" cy="52297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65102" y="5636503"/>
              <a:ext cx="74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MPI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334399" y="3868843"/>
            <a:ext cx="2311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04040"/>
                </a:solidFill>
              </a:rPr>
              <a:t>Swift/T worker</a:t>
            </a:r>
            <a:endParaRPr lang="en-US" b="1" dirty="0">
              <a:solidFill>
                <a:srgbClr val="40404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638800" y="4800600"/>
            <a:ext cx="651541" cy="1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38868" y="5250440"/>
            <a:ext cx="259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64K cores of Blue Waters</a:t>
            </a:r>
          </a:p>
          <a:p>
            <a:r>
              <a:rPr lang="en-US" b="1" dirty="0" smtClean="0">
                <a:solidFill>
                  <a:srgbClr val="404040"/>
                </a:solidFill>
              </a:rPr>
              <a:t>2 billion Python tasks</a:t>
            </a:r>
            <a:br>
              <a:rPr lang="en-US" b="1" dirty="0" smtClean="0">
                <a:solidFill>
                  <a:srgbClr val="404040"/>
                </a:solidFill>
              </a:rPr>
            </a:br>
            <a:r>
              <a:rPr lang="en-US" b="1" dirty="0" smtClean="0">
                <a:solidFill>
                  <a:srgbClr val="404040"/>
                </a:solidFill>
              </a:rPr>
              <a:t>14 million Pythons/s</a:t>
            </a:r>
            <a:endParaRPr lang="en-US" b="1" dirty="0">
              <a:solidFill>
                <a:srgbClr val="404040"/>
              </a:solidFill>
            </a:endParaRPr>
          </a:p>
        </p:txBody>
      </p:sp>
      <p:pic>
        <p:nvPicPr>
          <p:cNvPr id="46" name="Picture 2" descr="C:\cygwin\home\justin\mcs\gadgets\swift-logo\swift-turb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34" y="2440476"/>
            <a:ext cx="2587402" cy="12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76092"/>
                </a:solidFill>
              </a:rPr>
              <a:t>Swift/T</a:t>
            </a:r>
            <a:r>
              <a:rPr lang="en-US" dirty="0">
                <a:solidFill>
                  <a:srgbClr val="376092"/>
                </a:solidFill>
              </a:rPr>
              <a:t>: Enabling high-performance </a:t>
            </a:r>
            <a:r>
              <a:rPr lang="en-US" dirty="0" smtClean="0">
                <a:solidFill>
                  <a:srgbClr val="376092"/>
                </a:solidFill>
              </a:rPr>
              <a:t>scripting</a:t>
            </a:r>
            <a:endParaRPr lang="en-US" dirty="0"/>
          </a:p>
        </p:txBody>
      </p:sp>
      <p:pic>
        <p:nvPicPr>
          <p:cNvPr id="7170" name="Picture 2" descr="C:\cygwin\home\wozniak\exm\papers\JointLab_2014_woz\julia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92" y="5509618"/>
            <a:ext cx="804446" cy="5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Scientific Computing Campaign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32718"/>
            <a:ext cx="7010400" cy="4525963"/>
          </a:xfrm>
        </p:spPr>
        <p:txBody>
          <a:bodyPr/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r>
              <a:rPr lang="en-US" smtClean="0"/>
              <a:t>The Swift system addresses most of these components</a:t>
            </a:r>
          </a:p>
          <a:p>
            <a:r>
              <a:rPr lang="en-US" smtClean="0"/>
              <a:t>Primarily a language, with a supporting runtime and toolkit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09800" y="1752600"/>
            <a:ext cx="19050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53000" y="1752600"/>
            <a:ext cx="19050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53000" y="3695700"/>
            <a:ext cx="19050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09800" y="3695700"/>
            <a:ext cx="19050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 bwMode="auto">
          <a:xfrm>
            <a:off x="4114800" y="2362200"/>
            <a:ext cx="838200" cy="0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  <a:endCxn id="8" idx="0"/>
          </p:cNvCxnSpPr>
          <p:nvPr/>
        </p:nvCxnSpPr>
        <p:spPr bwMode="auto">
          <a:xfrm>
            <a:off x="5905500" y="2971800"/>
            <a:ext cx="0" cy="723900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8" idx="1"/>
            <a:endCxn id="9" idx="3"/>
          </p:cNvCxnSpPr>
          <p:nvPr/>
        </p:nvCxnSpPr>
        <p:spPr bwMode="auto">
          <a:xfrm flipH="1">
            <a:off x="4114800" y="4305300"/>
            <a:ext cx="838200" cy="0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9" idx="0"/>
            <a:endCxn id="5" idx="2"/>
          </p:cNvCxnSpPr>
          <p:nvPr/>
        </p:nvCxnSpPr>
        <p:spPr bwMode="auto">
          <a:xfrm flipV="1">
            <a:off x="3162300" y="2971800"/>
            <a:ext cx="0" cy="723900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Cloud 53"/>
          <p:cNvSpPr/>
          <p:nvPr/>
        </p:nvSpPr>
        <p:spPr bwMode="auto">
          <a:xfrm rot="10800000">
            <a:off x="2286000" y="1828800"/>
            <a:ext cx="1752600" cy="1066800"/>
          </a:xfrm>
          <a:prstGeom prst="cloud">
            <a:avLst/>
          </a:prstGeom>
          <a:solidFill>
            <a:schemeClr val="bg1"/>
          </a:solidFill>
          <a:ln w="38100">
            <a:noFill/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23821" y="2039034"/>
            <a:ext cx="187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404040"/>
                </a:solidFill>
              </a:rPr>
              <a:t>THINK about what to run next</a:t>
            </a:r>
          </a:p>
        </p:txBody>
      </p:sp>
      <p:sp>
        <p:nvSpPr>
          <p:cNvPr id="57" name="Lightning Bolt 56"/>
          <p:cNvSpPr/>
          <p:nvPr/>
        </p:nvSpPr>
        <p:spPr bwMode="auto">
          <a:xfrm>
            <a:off x="5562600" y="1828800"/>
            <a:ext cx="609600" cy="1066800"/>
          </a:xfrm>
          <a:prstGeom prst="lightningBolt">
            <a:avLst/>
          </a:prstGeom>
          <a:solidFill>
            <a:srgbClr val="FFFF00"/>
          </a:solidFill>
          <a:ln w="38100">
            <a:solidFill>
              <a:srgbClr val="FFC000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53000" y="2039033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404040"/>
                </a:solidFill>
              </a:rPr>
              <a:t>RUN a battery </a:t>
            </a:r>
            <a:br>
              <a:rPr lang="en-US" b="1">
                <a:solidFill>
                  <a:srgbClr val="404040"/>
                </a:solidFill>
              </a:rPr>
            </a:br>
            <a:r>
              <a:rPr lang="en-US" b="1">
                <a:solidFill>
                  <a:srgbClr val="404040"/>
                </a:solidFill>
              </a:rPr>
              <a:t>of tasks</a:t>
            </a:r>
          </a:p>
        </p:txBody>
      </p:sp>
      <p:sp>
        <p:nvSpPr>
          <p:cNvPr id="61" name="Can 60"/>
          <p:cNvSpPr/>
          <p:nvPr/>
        </p:nvSpPr>
        <p:spPr bwMode="auto">
          <a:xfrm>
            <a:off x="5372100" y="3810000"/>
            <a:ext cx="1066800" cy="990600"/>
          </a:xfrm>
          <a:prstGeom prst="ca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38100">
            <a:solidFill>
              <a:srgbClr val="4F81BD"/>
            </a:solidFill>
            <a:miter lim="800000"/>
            <a:headEnd/>
            <a:tailEnd type="non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334001" y="4120634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404040"/>
                </a:solidFill>
              </a:rPr>
              <a:t>COLLECT results</a:t>
            </a:r>
          </a:p>
        </p:txBody>
      </p:sp>
      <p:sp>
        <p:nvSpPr>
          <p:cNvPr id="63" name="Up Arrow 62"/>
          <p:cNvSpPr/>
          <p:nvPr/>
        </p:nvSpPr>
        <p:spPr bwMode="auto">
          <a:xfrm>
            <a:off x="2286000" y="3810000"/>
            <a:ext cx="1752600" cy="1066800"/>
          </a:xfrm>
          <a:prstGeom prst="upArrow">
            <a:avLst>
              <a:gd name="adj1" fmla="val 36643"/>
              <a:gd name="adj2" fmla="val 40400"/>
            </a:avLst>
          </a:prstGeom>
          <a:solidFill>
            <a:srgbClr val="8AFF86"/>
          </a:solidFill>
          <a:ln w="38100">
            <a:solidFill>
              <a:srgbClr val="00DE00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380056" y="3953470"/>
            <a:ext cx="1603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404040"/>
                </a:solidFill>
              </a:rPr>
              <a:t>IMPROVE methods and codes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4114800" y="2971800"/>
            <a:ext cx="838200" cy="723900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4114800" y="2971800"/>
            <a:ext cx="838200" cy="723900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454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novel features: runtime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 smtClean="0"/>
              <a:t>Swift/T features for task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priorities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2A8AB-E2B4-3D48-AA1B-D3ADE456AFA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8229600" cy="2057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2"/>
              <a:buChar char="§"/>
              <a:defRPr sz="2000">
                <a:solidFill>
                  <a:srgbClr val="1B1B1B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>
                <a:solidFill>
                  <a:srgbClr val="2C2C2C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rgbClr val="1B1B1B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smtClean="0"/>
              <a:t>User-written annotation on function call</a:t>
            </a:r>
          </a:p>
          <a:p>
            <a:endParaRPr lang="en-US" kern="0" smtClean="0"/>
          </a:p>
          <a:p>
            <a:endParaRPr lang="en-US" kern="0"/>
          </a:p>
          <a:p>
            <a:endParaRPr lang="en-US" kern="0" smtClean="0"/>
          </a:p>
          <a:p>
            <a:endParaRPr lang="en-US" kern="0" smtClean="0"/>
          </a:p>
          <a:p>
            <a:endParaRPr lang="en-US" kern="0"/>
          </a:p>
          <a:p>
            <a:r>
              <a:rPr lang="en-US" kern="0" smtClean="0"/>
              <a:t>Priorities are best-effort and are relative to tasks on a given ADLB server</a:t>
            </a:r>
          </a:p>
          <a:p>
            <a:endParaRPr lang="en-US" kern="0"/>
          </a:p>
          <a:p>
            <a:r>
              <a:rPr lang="en-US" kern="0" smtClean="0"/>
              <a:t>Could be used to: </a:t>
            </a:r>
          </a:p>
          <a:p>
            <a:pPr lvl="1"/>
            <a:r>
              <a:rPr lang="en-US" kern="0" smtClean="0"/>
              <a:t>Promote tasks that release lots of other dependent work</a:t>
            </a:r>
          </a:p>
          <a:p>
            <a:pPr lvl="1"/>
            <a:r>
              <a:rPr lang="en-US" kern="0" smtClean="0"/>
              <a:t>Compute more important work early (before allocation expires!)</a:t>
            </a:r>
          </a:p>
          <a:p>
            <a:pPr lvl="1"/>
            <a:r>
              <a:rPr lang="en-US" kern="0" smtClean="0"/>
              <a:t>Deal with trailing tasks (next slide)</a:t>
            </a:r>
            <a:endParaRPr lang="en-US" kern="0"/>
          </a:p>
          <a:p>
            <a:endParaRPr lang="en-US" kern="0" smtClean="0"/>
          </a:p>
          <a:p>
            <a:pPr marL="0" indent="0">
              <a:buNone/>
            </a:pPr>
            <a:endParaRPr lang="en-US" kern="0" smtClean="0"/>
          </a:p>
          <a:p>
            <a:pPr marL="0" indent="0">
              <a:buNone/>
            </a:pPr>
            <a:endParaRPr lang="en-US" kern="0"/>
          </a:p>
          <a:p>
            <a:endParaRPr lang="en-US" kern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716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032" y="1981200"/>
            <a:ext cx="307968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oreach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in 0:N-1 { </a:t>
            </a:r>
          </a:p>
          <a:p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 @</a:t>
            </a:r>
            <a:r>
              <a:rPr lang="en-US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prio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f(</a:t>
            </a:r>
            <a:r>
              <a:rPr lang="en-US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Prioritize long-running tasks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73563"/>
          </a:xfrm>
        </p:spPr>
        <p:txBody>
          <a:bodyPr/>
          <a:lstStyle/>
          <a:p>
            <a:r>
              <a:rPr lang="en-US" smtClean="0"/>
              <a:t>Variable-sized tasks produce trailing tasks:</a:t>
            </a:r>
            <a:br>
              <a:rPr lang="en-US" smtClean="0"/>
            </a:br>
            <a:r>
              <a:rPr lang="en-US" smtClean="0"/>
              <a:t>addressed by exposing ADLB task priorities at language level</a:t>
            </a:r>
          </a:p>
          <a:p>
            <a:endParaRPr lang="en-US"/>
          </a:p>
        </p:txBody>
      </p:sp>
      <p:pic>
        <p:nvPicPr>
          <p:cNvPr id="7" name="Picture 6" descr="scicolsim-priority.cor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66800" y="2590800"/>
            <a:ext cx="6705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Stateful external interpreters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r>
              <a:rPr lang="en-US" dirty="0" smtClean="0"/>
              <a:t>Desire to use high-level, 3</a:t>
            </a:r>
            <a:r>
              <a:rPr lang="en-US" baseline="30000" dirty="0" smtClean="0"/>
              <a:t>rd</a:t>
            </a:r>
            <a:r>
              <a:rPr lang="en-US" dirty="0"/>
              <a:t> party algorithms in Python, R </a:t>
            </a:r>
            <a:r>
              <a:rPr lang="en-US" dirty="0" smtClean="0"/>
              <a:t>to orchestrate Swift workflows, e.g.:</a:t>
            </a:r>
          </a:p>
          <a:p>
            <a:pPr lvl="1"/>
            <a:r>
              <a:rPr lang="en-US" dirty="0" smtClean="0"/>
              <a:t>Python DEAP for evolutionary algorithms</a:t>
            </a:r>
          </a:p>
          <a:p>
            <a:pPr lvl="1"/>
            <a:r>
              <a:rPr lang="en-US" dirty="0" smtClean="0"/>
              <a:t>R language GA package</a:t>
            </a:r>
          </a:p>
          <a:p>
            <a:r>
              <a:rPr lang="en-US" dirty="0" smtClean="0"/>
              <a:t>Typical control pattern: </a:t>
            </a:r>
          </a:p>
          <a:p>
            <a:pPr lvl="1"/>
            <a:r>
              <a:rPr lang="en-US" dirty="0" smtClean="0"/>
              <a:t>GA minimizes the cost function</a:t>
            </a:r>
          </a:p>
          <a:p>
            <a:pPr lvl="1"/>
            <a:r>
              <a:rPr lang="en-US" dirty="0" smtClean="0"/>
              <a:t>You pass the cost function to the library and wait</a:t>
            </a:r>
          </a:p>
          <a:p>
            <a:r>
              <a:rPr lang="en-US" dirty="0" smtClean="0"/>
              <a:t>We want Swift to obtain the parameters from the library</a:t>
            </a:r>
          </a:p>
          <a:p>
            <a:pPr lvl="1"/>
            <a:r>
              <a:rPr lang="en-US" dirty="0" smtClean="0"/>
              <a:t>We launch a stateful interpreter on a thread</a:t>
            </a:r>
          </a:p>
          <a:p>
            <a:pPr lvl="1"/>
            <a:r>
              <a:rPr lang="en-US" dirty="0" smtClean="0"/>
              <a:t>The "cost function" is a dummy that returns the </a:t>
            </a:r>
            <a:br>
              <a:rPr lang="en-US" dirty="0" smtClean="0"/>
            </a:br>
            <a:r>
              <a:rPr lang="en-US" dirty="0" smtClean="0"/>
              <a:t>parameters to Swift over IPC</a:t>
            </a:r>
          </a:p>
          <a:p>
            <a:pPr lvl="1"/>
            <a:r>
              <a:rPr lang="en-US" dirty="0" smtClean="0"/>
              <a:t>Swift passes the real cost function results back </a:t>
            </a:r>
            <a:br>
              <a:rPr lang="en-US" dirty="0" smtClean="0"/>
            </a:br>
            <a:r>
              <a:rPr lang="en-US" dirty="0" smtClean="0"/>
              <a:t>to the library over IPC</a:t>
            </a:r>
          </a:p>
          <a:p>
            <a:r>
              <a:rPr lang="en-US" dirty="0" smtClean="0"/>
              <a:t>Achieve </a:t>
            </a:r>
            <a:r>
              <a:rPr lang="en-US" b="1" dirty="0" smtClean="0"/>
              <a:t>high productivity </a:t>
            </a:r>
            <a:r>
              <a:rPr lang="en-US" dirty="0" smtClean="0"/>
              <a:t>and </a:t>
            </a:r>
            <a:r>
              <a:rPr lang="en-US" b="1" dirty="0" smtClean="0"/>
              <a:t>high scalability</a:t>
            </a:r>
          </a:p>
          <a:p>
            <a:pPr lvl="1"/>
            <a:r>
              <a:rPr lang="en-US" dirty="0" smtClean="0"/>
              <a:t>Library is not modified – unaware of framework!</a:t>
            </a:r>
          </a:p>
          <a:p>
            <a:pPr lvl="1"/>
            <a:r>
              <a:rPr lang="en-US" dirty="0" smtClean="0"/>
              <a:t>Application logic extensions in high-level script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500284" y="4311134"/>
            <a:ext cx="16764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Load balancing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500284" y="4692134"/>
            <a:ext cx="16764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Swift worker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500284" y="5073134"/>
            <a:ext cx="16764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Python/R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481234" y="6027466"/>
            <a:ext cx="8382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IPC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357534" y="6027466"/>
            <a:ext cx="8382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GA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91817" y="3941802"/>
            <a:ext cx="1667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/>
              <a:t>MPI Process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8176684" y="4501634"/>
            <a:ext cx="814916" cy="0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6096000" y="5539832"/>
            <a:ext cx="833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/>
              <a:t>Tasks</a:t>
            </a: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6830484" y="5461800"/>
            <a:ext cx="0" cy="565666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7008283" y="5539832"/>
            <a:ext cx="965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/>
              <a:t>Results</a:t>
            </a: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7023100" y="5507566"/>
            <a:ext cx="1" cy="51223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8229600" y="4202668"/>
            <a:ext cx="685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/>
              <a:t>MPI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Unnecessary details: Epidemics ensembles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4099" name="Picture 3" descr="C:\cygwin\home\wozniak\proj\abm\papers\2015\MTAGS\img\que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4" y="1113802"/>
            <a:ext cx="845336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50292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Epidemic simulators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712686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Wozniak et al. Many Resident Task Computing in Support of Dynamic </a:t>
            </a:r>
            <a:r>
              <a:rPr lang="en-US" dirty="0" smtClean="0"/>
              <a:t>Ensemble Computations.  Proc</a:t>
            </a:r>
            <a:r>
              <a:rPr lang="en-US" dirty="0"/>
              <a:t>. </a:t>
            </a:r>
            <a:r>
              <a:rPr lang="en-US" dirty="0" smtClean="0"/>
              <a:t>MTAGS 2015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2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Ebola spread modeling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54563"/>
          </a:xfrm>
        </p:spPr>
        <p:txBody>
          <a:bodyPr/>
          <a:lstStyle/>
          <a:p>
            <a:r>
              <a:rPr lang="en-US" smtClean="0"/>
              <a:t>Epidemic analysis- combining </a:t>
            </a:r>
            <a:r>
              <a:rPr lang="en-US" b="1" smtClean="0"/>
              <a:t>agent-based models </a:t>
            </a:r>
            <a:r>
              <a:rPr lang="en-US" smtClean="0"/>
              <a:t>with observation</a:t>
            </a:r>
          </a:p>
          <a:p>
            <a:r>
              <a:rPr lang="en-US" smtClean="0"/>
              <a:t>Received emergency funding late last year</a:t>
            </a:r>
          </a:p>
          <a:p>
            <a:r>
              <a:rPr lang="en-US" smtClean="0"/>
              <a:t>Combines Python-based evolutionary algorithm with high-performance </a:t>
            </a:r>
            <a:r>
              <a:rPr lang="en-US" b="1" smtClean="0"/>
              <a:t>agent-based</a:t>
            </a:r>
            <a:r>
              <a:rPr lang="en-US" smtClean="0"/>
              <a:t> epidemic modeling code</a:t>
            </a:r>
          </a:p>
          <a:p>
            <a:r>
              <a:rPr lang="en-US" smtClean="0"/>
              <a:t>Want to compare simulations with observations in real-time </a:t>
            </a:r>
            <a:r>
              <a:rPr lang="en-US" i="1" smtClean="0"/>
              <a:t>as disease spreads through a population</a:t>
            </a:r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2" descr="C:\cygwin\home\justin\grants\swift-bigdata-2015\proposal\img\ensem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845820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783507" y="4673770"/>
            <a:ext cx="2514600" cy="736430"/>
            <a:chOff x="6129867" y="3276600"/>
            <a:chExt cx="2368665" cy="736430"/>
          </a:xfrm>
        </p:grpSpPr>
        <p:sp>
          <p:nvSpPr>
            <p:cNvPr id="50" name="Flowchart: Magnetic Disk 49"/>
            <p:cNvSpPr/>
            <p:nvPr/>
          </p:nvSpPr>
          <p:spPr bwMode="auto">
            <a:xfrm>
              <a:off x="6129867" y="3276600"/>
              <a:ext cx="423333" cy="736430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lowchart: Magnetic Disk 50"/>
            <p:cNvSpPr/>
            <p:nvPr/>
          </p:nvSpPr>
          <p:spPr bwMode="auto">
            <a:xfrm>
              <a:off x="6790265" y="3276600"/>
              <a:ext cx="423333" cy="736430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lowchart: Magnetic Disk 51"/>
            <p:cNvSpPr/>
            <p:nvPr/>
          </p:nvSpPr>
          <p:spPr bwMode="auto">
            <a:xfrm>
              <a:off x="7421320" y="3276600"/>
              <a:ext cx="423333" cy="736430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lowchart: Magnetic Disk 52"/>
            <p:cNvSpPr/>
            <p:nvPr/>
          </p:nvSpPr>
          <p:spPr bwMode="auto">
            <a:xfrm>
              <a:off x="8075199" y="3276600"/>
              <a:ext cx="423333" cy="736430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783507" y="1805346"/>
            <a:ext cx="2514600" cy="974134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0" rtlCol="0" anchor="ctr">
            <a:prstTxWarp prst="textNoShape">
              <a:avLst/>
            </a:prstTxWarp>
          </a:bodyPr>
          <a:lstStyle/>
          <a:p>
            <a:r>
              <a:rPr lang="en-US" b="1" smtClean="0"/>
              <a:t>Application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Location</a:t>
            </a:r>
            <a:br>
              <a:rPr lang="en-US" smtClean="0"/>
            </a:br>
            <a:r>
              <a:rPr lang="en-US" smtClean="0"/>
              <a:t>annotations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Features for Big Data analysis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15F56-630E-7E4B-8F2C-15A1EE33C21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9370" y="804333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smtClean="0"/>
              <a:t>Location-aware scheduling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User and runtime coordinate data/task locations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9154" y="7620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smtClean="0"/>
              <a:t>Collective I/O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User and runtime coordinate data/task locations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438277" y="2052802"/>
            <a:ext cx="617910" cy="599246"/>
            <a:chOff x="6311899" y="1878926"/>
            <a:chExt cx="1031268" cy="1016421"/>
          </a:xfrm>
        </p:grpSpPr>
        <p:cxnSp>
          <p:nvCxnSpPr>
            <p:cNvPr id="8" name="Straight Arrow Connector 7"/>
            <p:cNvCxnSpPr>
              <a:stCxn id="11" idx="3"/>
            </p:cNvCxnSpPr>
            <p:nvPr/>
          </p:nvCxnSpPr>
          <p:spPr bwMode="auto">
            <a:xfrm flipH="1">
              <a:off x="6477000" y="2052656"/>
              <a:ext cx="266311" cy="257986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Oval 8"/>
            <p:cNvSpPr/>
            <p:nvPr/>
          </p:nvSpPr>
          <p:spPr bwMode="auto">
            <a:xfrm>
              <a:off x="6311899" y="2273258"/>
              <a:ext cx="228600" cy="203537"/>
            </a:xfrm>
            <a:prstGeom prst="ellipse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709833" y="1878926"/>
              <a:ext cx="228600" cy="203537"/>
            </a:xfrm>
            <a:prstGeom prst="ellipse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114567" y="2273258"/>
              <a:ext cx="228600" cy="203537"/>
            </a:xfrm>
            <a:prstGeom prst="ellipse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11" idx="5"/>
            </p:cNvCxnSpPr>
            <p:nvPr/>
          </p:nvCxnSpPr>
          <p:spPr bwMode="auto">
            <a:xfrm>
              <a:off x="6904955" y="2052656"/>
              <a:ext cx="245145" cy="257986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12" idx="3"/>
              <a:endCxn id="32" idx="7"/>
            </p:cNvCxnSpPr>
            <p:nvPr/>
          </p:nvCxnSpPr>
          <p:spPr bwMode="auto">
            <a:xfrm flipH="1">
              <a:off x="6904955" y="2446988"/>
              <a:ext cx="243090" cy="274629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6498166" y="2463042"/>
              <a:ext cx="245145" cy="257986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Oval 31"/>
            <p:cNvSpPr/>
            <p:nvPr/>
          </p:nvSpPr>
          <p:spPr bwMode="auto">
            <a:xfrm>
              <a:off x="6709833" y="2691810"/>
              <a:ext cx="228600" cy="203537"/>
            </a:xfrm>
            <a:prstGeom prst="ellipse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783507" y="2936470"/>
            <a:ext cx="2514600" cy="809235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0" rtlCol="0" anchor="ctr">
            <a:prstTxWarp prst="textNoShape">
              <a:avLst/>
            </a:prstTxWarp>
          </a:bodyPr>
          <a:lstStyle/>
          <a:p>
            <a:r>
              <a:rPr lang="en-US" b="1" smtClean="0"/>
              <a:t>Runtime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Hard/soft locations</a:t>
            </a:r>
            <a:endParaRPr lang="en-US"/>
          </a:p>
        </p:txBody>
      </p:sp>
      <p:sp>
        <p:nvSpPr>
          <p:cNvPr id="57" name="Rectangle 56"/>
          <p:cNvSpPr/>
          <p:nvPr/>
        </p:nvSpPr>
        <p:spPr bwMode="auto">
          <a:xfrm>
            <a:off x="1130640" y="5041985"/>
            <a:ext cx="1537628" cy="25305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130640" y="4978570"/>
            <a:ext cx="172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Distributed data</a:t>
            </a:r>
            <a:endParaRPr lang="en-US" b="1"/>
          </a:p>
        </p:txBody>
      </p:sp>
      <p:grpSp>
        <p:nvGrpSpPr>
          <p:cNvPr id="58" name="Group 57"/>
          <p:cNvGrpSpPr/>
          <p:nvPr/>
        </p:nvGrpSpPr>
        <p:grpSpPr>
          <a:xfrm>
            <a:off x="5407913" y="3700443"/>
            <a:ext cx="2514600" cy="736430"/>
            <a:chOff x="6129867" y="3276600"/>
            <a:chExt cx="2368665" cy="736430"/>
          </a:xfrm>
        </p:grpSpPr>
        <p:sp>
          <p:nvSpPr>
            <p:cNvPr id="59" name="Flowchart: Magnetic Disk 58"/>
            <p:cNvSpPr/>
            <p:nvPr/>
          </p:nvSpPr>
          <p:spPr bwMode="auto">
            <a:xfrm>
              <a:off x="6129867" y="3276600"/>
              <a:ext cx="423333" cy="736430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lowchart: Magnetic Disk 59"/>
            <p:cNvSpPr/>
            <p:nvPr/>
          </p:nvSpPr>
          <p:spPr bwMode="auto">
            <a:xfrm>
              <a:off x="6790265" y="3276600"/>
              <a:ext cx="423333" cy="736430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Flowchart: Magnetic Disk 60"/>
            <p:cNvSpPr/>
            <p:nvPr/>
          </p:nvSpPr>
          <p:spPr bwMode="auto">
            <a:xfrm>
              <a:off x="7421320" y="3276600"/>
              <a:ext cx="423333" cy="736430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lowchart: Magnetic Disk 61"/>
            <p:cNvSpPr/>
            <p:nvPr/>
          </p:nvSpPr>
          <p:spPr bwMode="auto">
            <a:xfrm>
              <a:off x="8075199" y="3276600"/>
              <a:ext cx="423333" cy="736430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5407913" y="1797042"/>
            <a:ext cx="2514600" cy="841065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0" rtlCol="0" anchor="ctr">
            <a:prstTxWarp prst="textNoShape">
              <a:avLst/>
            </a:prstTxWarp>
          </a:bodyPr>
          <a:lstStyle/>
          <a:p>
            <a:r>
              <a:rPr lang="en-US" b="1" smtClean="0"/>
              <a:t>Application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I/O hook</a:t>
            </a:r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7062683" y="1966494"/>
            <a:ext cx="617910" cy="599246"/>
            <a:chOff x="6311899" y="1878926"/>
            <a:chExt cx="1031268" cy="1016421"/>
          </a:xfrm>
        </p:grpSpPr>
        <p:cxnSp>
          <p:nvCxnSpPr>
            <p:cNvPr id="65" name="Straight Arrow Connector 64"/>
            <p:cNvCxnSpPr>
              <a:stCxn id="67" idx="3"/>
            </p:cNvCxnSpPr>
            <p:nvPr/>
          </p:nvCxnSpPr>
          <p:spPr bwMode="auto">
            <a:xfrm flipH="1">
              <a:off x="6477000" y="2052656"/>
              <a:ext cx="266311" cy="257986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Oval 65"/>
            <p:cNvSpPr/>
            <p:nvPr/>
          </p:nvSpPr>
          <p:spPr bwMode="auto">
            <a:xfrm>
              <a:off x="6311899" y="2273258"/>
              <a:ext cx="228600" cy="203537"/>
            </a:xfrm>
            <a:prstGeom prst="ellipse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6709833" y="1878926"/>
              <a:ext cx="228600" cy="203537"/>
            </a:xfrm>
            <a:prstGeom prst="ellipse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114567" y="2273258"/>
              <a:ext cx="228600" cy="203537"/>
            </a:xfrm>
            <a:prstGeom prst="ellipse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>
              <a:stCxn id="67" idx="5"/>
            </p:cNvCxnSpPr>
            <p:nvPr/>
          </p:nvCxnSpPr>
          <p:spPr bwMode="auto">
            <a:xfrm>
              <a:off x="6904955" y="2052656"/>
              <a:ext cx="245145" cy="257986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Straight Arrow Connector 69"/>
            <p:cNvCxnSpPr>
              <a:stCxn id="68" idx="3"/>
              <a:endCxn id="72" idx="7"/>
            </p:cNvCxnSpPr>
            <p:nvPr/>
          </p:nvCxnSpPr>
          <p:spPr bwMode="auto">
            <a:xfrm flipH="1">
              <a:off x="6904955" y="2446988"/>
              <a:ext cx="243090" cy="274629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6498166" y="2463042"/>
              <a:ext cx="245145" cy="257986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2" name="Oval 71"/>
            <p:cNvSpPr/>
            <p:nvPr/>
          </p:nvSpPr>
          <p:spPr bwMode="auto">
            <a:xfrm>
              <a:off x="6709833" y="2691810"/>
              <a:ext cx="228600" cy="203537"/>
            </a:xfrm>
            <a:prstGeom prst="ellipse">
              <a:avLst/>
            </a:prstGeom>
            <a:noFill/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73" name="Rectangle 72"/>
          <p:cNvSpPr/>
          <p:nvPr/>
        </p:nvSpPr>
        <p:spPr bwMode="auto">
          <a:xfrm>
            <a:off x="5407913" y="2765369"/>
            <a:ext cx="2514600" cy="809235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0" rtlCol="0" anchor="ctr">
            <a:prstTxWarp prst="textNoShape">
              <a:avLst/>
            </a:prstTxWarp>
          </a:bodyPr>
          <a:lstStyle/>
          <a:p>
            <a:r>
              <a:rPr lang="en-US" b="1" smtClean="0"/>
              <a:t>Runtime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MPI-IO transfers</a:t>
            </a:r>
            <a:endParaRPr lang="en-US"/>
          </a:p>
        </p:txBody>
      </p:sp>
      <p:sp>
        <p:nvSpPr>
          <p:cNvPr id="74" name="Rectangle 73"/>
          <p:cNvSpPr/>
          <p:nvPr/>
        </p:nvSpPr>
        <p:spPr bwMode="auto">
          <a:xfrm>
            <a:off x="5755046" y="4068658"/>
            <a:ext cx="1537628" cy="25305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5755046" y="4005243"/>
            <a:ext cx="172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Distributed data</a:t>
            </a:r>
            <a:endParaRPr lang="en-US" b="1"/>
          </a:p>
        </p:txBody>
      </p:sp>
      <p:sp>
        <p:nvSpPr>
          <p:cNvPr id="76" name="Flowchart: Magnetic Disk 75"/>
          <p:cNvSpPr/>
          <p:nvPr/>
        </p:nvSpPr>
        <p:spPr bwMode="auto">
          <a:xfrm>
            <a:off x="5422559" y="4597570"/>
            <a:ext cx="2499954" cy="736430"/>
          </a:xfrm>
          <a:prstGeom prst="flowChartMagneticDisk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b="1" smtClean="0"/>
              <a:t>Parallel FS</a:t>
            </a:r>
            <a:endParaRPr lang="en-US" b="1"/>
          </a:p>
        </p:txBody>
      </p:sp>
      <p:sp>
        <p:nvSpPr>
          <p:cNvPr id="77" name="Up-Down Arrow 76"/>
          <p:cNvSpPr/>
          <p:nvPr/>
        </p:nvSpPr>
        <p:spPr bwMode="auto">
          <a:xfrm>
            <a:off x="5410200" y="4372340"/>
            <a:ext cx="344846" cy="394903"/>
          </a:xfrm>
          <a:prstGeom prst="upDownArrow">
            <a:avLst>
              <a:gd name="adj1" fmla="val 34276"/>
              <a:gd name="adj2" fmla="val 38208"/>
            </a:avLst>
          </a:prstGeom>
          <a:solidFill>
            <a:srgbClr val="FFFF00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8" name="Up-Down Arrow 77"/>
          <p:cNvSpPr/>
          <p:nvPr/>
        </p:nvSpPr>
        <p:spPr bwMode="auto">
          <a:xfrm>
            <a:off x="6193660" y="4388958"/>
            <a:ext cx="330200" cy="378286"/>
          </a:xfrm>
          <a:prstGeom prst="upDownArrow">
            <a:avLst>
              <a:gd name="adj1" fmla="val 34276"/>
              <a:gd name="adj2" fmla="val 38208"/>
            </a:avLst>
          </a:prstGeom>
          <a:solidFill>
            <a:srgbClr val="FFFF00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9" name="Up-Down Arrow 78"/>
          <p:cNvSpPr/>
          <p:nvPr/>
        </p:nvSpPr>
        <p:spPr bwMode="auto">
          <a:xfrm>
            <a:off x="6867422" y="4372340"/>
            <a:ext cx="306868" cy="389099"/>
          </a:xfrm>
          <a:prstGeom prst="upDownArrow">
            <a:avLst>
              <a:gd name="adj1" fmla="val 34276"/>
              <a:gd name="adj2" fmla="val 38208"/>
            </a:avLst>
          </a:prstGeom>
          <a:solidFill>
            <a:srgbClr val="FFFF00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0" name="Up-Down Arrow 79"/>
          <p:cNvSpPr/>
          <p:nvPr/>
        </p:nvSpPr>
        <p:spPr bwMode="auto">
          <a:xfrm>
            <a:off x="7563680" y="4372341"/>
            <a:ext cx="332232" cy="389098"/>
          </a:xfrm>
          <a:prstGeom prst="upDownArrow">
            <a:avLst>
              <a:gd name="adj1" fmla="val 34276"/>
              <a:gd name="adj2" fmla="val 38208"/>
            </a:avLst>
          </a:prstGeom>
          <a:solidFill>
            <a:srgbClr val="FFFF00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11262" y="5541518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F. Duro et </a:t>
            </a:r>
            <a:r>
              <a:rPr lang="en-US" dirty="0"/>
              <a:t>al</a:t>
            </a:r>
            <a:r>
              <a:rPr lang="en-US" b="1" smtClean="0"/>
              <a:t>.</a:t>
            </a:r>
            <a:r>
              <a:rPr lang="en-US" b="1"/>
              <a:t> </a:t>
            </a:r>
            <a:r>
              <a:rPr lang="en-US" b="1" smtClean="0"/>
              <a:t> </a:t>
            </a:r>
            <a:r>
              <a:rPr lang="en-US" smtClean="0"/>
              <a:t>Exploiting </a:t>
            </a:r>
            <a:r>
              <a:rPr lang="en-US"/>
              <a:t>data locality in Swift/T workflows using Hercules </a:t>
            </a:r>
            <a:r>
              <a:rPr lang="en-US" smtClean="0"/>
              <a:t>.</a:t>
            </a:r>
            <a:br>
              <a:rPr lang="en-US" smtClean="0"/>
            </a:br>
            <a:r>
              <a:rPr lang="en-US" smtClean="0"/>
              <a:t>Proc</a:t>
            </a:r>
            <a:r>
              <a:rPr lang="en-US"/>
              <a:t>. </a:t>
            </a:r>
            <a:r>
              <a:rPr lang="en-US" smtClean="0"/>
              <a:t>NESUS Workshop, </a:t>
            </a:r>
            <a:r>
              <a:rPr lang="en-US" dirty="0" smtClean="0"/>
              <a:t>2014. 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876800" y="5541518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Wozniak et </a:t>
            </a:r>
            <a:r>
              <a:rPr lang="en-US" dirty="0"/>
              <a:t>al</a:t>
            </a:r>
            <a:r>
              <a:rPr lang="en-US" b="1" smtClean="0"/>
              <a:t>.</a:t>
            </a:r>
            <a:r>
              <a:rPr lang="en-US" b="1"/>
              <a:t> </a:t>
            </a:r>
            <a:r>
              <a:rPr lang="en-US" b="1" smtClean="0"/>
              <a:t> </a:t>
            </a:r>
            <a:r>
              <a:rPr lang="en-US" smtClean="0"/>
              <a:t>Big data staging with MPI-IO for interactive X-ray science. Proc</a:t>
            </a:r>
            <a:r>
              <a:rPr lang="en-US"/>
              <a:t>. </a:t>
            </a:r>
            <a:r>
              <a:rPr lang="en-US" smtClean="0"/>
              <a:t>Big Data Computing, </a:t>
            </a:r>
            <a:r>
              <a:rPr lang="en-US" dirty="0" smtClean="0"/>
              <a:t>2014. </a:t>
            </a:r>
            <a:endParaRPr lang="en-US" dirty="0"/>
          </a:p>
        </p:txBody>
      </p:sp>
      <p:sp>
        <p:nvSpPr>
          <p:cNvPr id="56" name="Flowchart: Magnetic Disk 55"/>
          <p:cNvSpPr/>
          <p:nvPr/>
        </p:nvSpPr>
        <p:spPr bwMode="auto">
          <a:xfrm>
            <a:off x="783507" y="3885578"/>
            <a:ext cx="2499954" cy="736430"/>
          </a:xfrm>
          <a:prstGeom prst="flowChartMagneticDisk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Cache FS</a:t>
            </a:r>
            <a:endParaRPr lang="en-US" b="1" dirty="0"/>
          </a:p>
        </p:txBody>
      </p:sp>
      <p:sp>
        <p:nvSpPr>
          <p:cNvPr id="82" name="Up-Down Arrow 81"/>
          <p:cNvSpPr/>
          <p:nvPr/>
        </p:nvSpPr>
        <p:spPr bwMode="auto">
          <a:xfrm>
            <a:off x="806114" y="4479220"/>
            <a:ext cx="344846" cy="394903"/>
          </a:xfrm>
          <a:prstGeom prst="upDownArrow">
            <a:avLst>
              <a:gd name="adj1" fmla="val 34276"/>
              <a:gd name="adj2" fmla="val 38208"/>
            </a:avLst>
          </a:prstGeom>
          <a:solidFill>
            <a:srgbClr val="FFFF00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3" name="Up-Down Arrow 82"/>
          <p:cNvSpPr/>
          <p:nvPr/>
        </p:nvSpPr>
        <p:spPr bwMode="auto">
          <a:xfrm>
            <a:off x="1589574" y="4495838"/>
            <a:ext cx="330200" cy="378286"/>
          </a:xfrm>
          <a:prstGeom prst="upDownArrow">
            <a:avLst>
              <a:gd name="adj1" fmla="val 34276"/>
              <a:gd name="adj2" fmla="val 38208"/>
            </a:avLst>
          </a:prstGeom>
          <a:solidFill>
            <a:srgbClr val="FFFF00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4" name="Up-Down Arrow 83"/>
          <p:cNvSpPr/>
          <p:nvPr/>
        </p:nvSpPr>
        <p:spPr bwMode="auto">
          <a:xfrm>
            <a:off x="2263336" y="4479220"/>
            <a:ext cx="306868" cy="389099"/>
          </a:xfrm>
          <a:prstGeom prst="upDownArrow">
            <a:avLst>
              <a:gd name="adj1" fmla="val 34276"/>
              <a:gd name="adj2" fmla="val 38208"/>
            </a:avLst>
          </a:prstGeom>
          <a:solidFill>
            <a:srgbClr val="FFFF00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" name="Up-Down Arrow 84"/>
          <p:cNvSpPr/>
          <p:nvPr/>
        </p:nvSpPr>
        <p:spPr bwMode="auto">
          <a:xfrm>
            <a:off x="2959594" y="4479221"/>
            <a:ext cx="332232" cy="389098"/>
          </a:xfrm>
          <a:prstGeom prst="upDownArrow">
            <a:avLst>
              <a:gd name="adj1" fmla="val 34276"/>
              <a:gd name="adj2" fmla="val 38208"/>
            </a:avLst>
          </a:prstGeom>
          <a:solidFill>
            <a:srgbClr val="FFFF00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ygwin\home\justin\proj\debd\papers\2014\BDC\img\mapredu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48" y="4191000"/>
            <a:ext cx="483635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Abstract, extensible MapReduce in Swift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4102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main </a:t>
            </a:r>
            <a:r>
              <a:rPr lang="en-US" sz="1200" b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200" b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 </a:t>
            </a: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file d[];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int N = string2int(argv("N"));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</a:t>
            </a:r>
            <a:r>
              <a:rPr lang="en-US" sz="1200" b="1">
                <a:solidFill>
                  <a:srgbClr val="C0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Map phase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foreach i in [0:N-1] {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  file a = find_file(i);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  d[i] = </a:t>
            </a:r>
            <a:r>
              <a:rPr lang="en-US" sz="1200" b="1">
                <a:solidFill>
                  <a:srgbClr val="00206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map_function</a:t>
            </a: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(a);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</a:t>
            </a:r>
            <a:r>
              <a:rPr lang="en-US" sz="1200" b="1">
                <a:solidFill>
                  <a:srgbClr val="C0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Reduce phase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file final &lt;"final.data"&gt; = merge(d, 0, tasks-1);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200" b="1">
              <a:latin typeface="Liberation Mono" panose="02070409020205020404" pitchFamily="49" charset="0"/>
              <a:cs typeface="Liberation Mono" panose="02070409020205020404" pitchFamily="49" charset="0"/>
            </a:endParaRP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(file o) </a:t>
            </a:r>
            <a:r>
              <a:rPr lang="en-US" sz="1200" b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merge(file </a:t>
            </a: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d[], int start, int stop) {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if (stop-start == 1) {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200" b="1">
                <a:solidFill>
                  <a:srgbClr val="C0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Base case: merge pair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  o = merge_pair(d[start], d[stop]);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} else {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  </a:t>
            </a:r>
            <a:r>
              <a:rPr lang="en-US" sz="1200" b="1">
                <a:solidFill>
                  <a:srgbClr val="C0000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// Merge pair of recursive calls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  n = stop-start;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  s = n % 2;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  o = merge_pair(</a:t>
            </a:r>
            <a:r>
              <a:rPr lang="en-US" sz="1200" b="1">
                <a:solidFill>
                  <a:srgbClr val="00206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merge</a:t>
            </a: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(d, start,     start+s),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                 </a:t>
            </a:r>
            <a:r>
              <a:rPr lang="en-US" sz="1200" b="1">
                <a:solidFill>
                  <a:srgbClr val="00206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merg</a:t>
            </a: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e(d, start+s+1, stop));</a:t>
            </a:r>
          </a:p>
          <a:p>
            <a:pPr marL="0" indent="0">
              <a:buNone/>
            </a:pPr>
            <a:r>
              <a:rPr lang="en-US" sz="1200" b="1">
                <a:latin typeface="Liberation Mono" panose="02070409020205020404" pitchFamily="49" charset="0"/>
                <a:cs typeface="Liberation Mono" panose="02070409020205020404" pitchFamily="49" charset="0"/>
              </a:rPr>
              <a:t>  </a:t>
            </a:r>
            <a:r>
              <a:rPr lang="en-US" sz="1200" b="1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}}</a:t>
            </a:r>
            <a:endParaRPr lang="en-US" sz="1200" b="1">
              <a:latin typeface="Liberation Mono" panose="02070409020205020404" pitchFamily="49" charset="0"/>
              <a:cs typeface="Liberation Mono" panose="02070409020205020404" pitchFamily="49" charset="0"/>
            </a:endParaRPr>
          </a:p>
          <a:p>
            <a:pPr marL="0" indent="0">
              <a:buNone/>
            </a:pPr>
            <a:endParaRPr lang="en-US" sz="1200" b="1">
              <a:latin typeface="Liberation Mono" panose="02070409020205020404" pitchFamily="49" charset="0"/>
              <a:cs typeface="Liberation Mono" panose="020704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1362670"/>
            <a:ext cx="38827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accent4">
                    <a:lumMod val="50000"/>
                  </a:schemeClr>
                </a:solidFill>
                <a:latin typeface="+mj-lt"/>
                <a:cs typeface="Liberation Mono" panose="02070409020205020404" pitchFamily="49" charset="0"/>
              </a:rPr>
              <a:t>User needs to implement </a:t>
            </a:r>
            <a:r>
              <a:rPr lang="en-US" smtClean="0">
                <a:solidFill>
                  <a:srgbClr val="00206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/>
            </a:r>
            <a:br>
              <a:rPr lang="en-US" smtClean="0">
                <a:solidFill>
                  <a:srgbClr val="00206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</a:br>
            <a:r>
              <a:rPr lang="en-US" smtClean="0">
                <a:solidFill>
                  <a:srgbClr val="00206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map_function()</a:t>
            </a:r>
            <a:r>
              <a:rPr lang="en-US" smtClean="0">
                <a:solidFill>
                  <a:srgbClr val="002060"/>
                </a:solidFill>
                <a:latin typeface="+mj-lt"/>
                <a:cs typeface="Liberation Mono" panose="02070409020205020404" pitchFamily="49" charset="0"/>
              </a:rPr>
              <a:t> </a:t>
            </a:r>
            <a:r>
              <a:rPr lang="en-US" smtClean="0">
                <a:latin typeface="+mj-lt"/>
                <a:cs typeface="Liberation Mono" panose="02070409020205020404" pitchFamily="49" charset="0"/>
              </a:rPr>
              <a:t>and </a:t>
            </a:r>
            <a:r>
              <a:rPr lang="en-US" smtClean="0">
                <a:solidFill>
                  <a:srgbClr val="002060"/>
                </a:solidFill>
                <a:latin typeface="Liberation Mono" panose="02070409020205020404" pitchFamily="49" charset="0"/>
                <a:cs typeface="Liberation Mono" panose="02070409020205020404" pitchFamily="49" charset="0"/>
              </a:rPr>
              <a:t>merge()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+mj-lt"/>
                <a:cs typeface="Liberation Mono" panose="02070409020205020404" pitchFamily="49" charset="0"/>
              </a:rPr>
              <a:t>These may be implemented </a:t>
            </a:r>
            <a:br>
              <a:rPr lang="en-US" smtClean="0">
                <a:solidFill>
                  <a:srgbClr val="000000"/>
                </a:solidFill>
                <a:latin typeface="+mj-lt"/>
                <a:cs typeface="Liberation Mono" panose="02070409020205020404" pitchFamily="49" charset="0"/>
              </a:rPr>
            </a:br>
            <a:r>
              <a:rPr lang="en-US" smtClean="0">
                <a:solidFill>
                  <a:srgbClr val="000000"/>
                </a:solidFill>
                <a:latin typeface="+mj-lt"/>
                <a:cs typeface="Liberation Mono" panose="02070409020205020404" pitchFamily="49" charset="0"/>
              </a:rPr>
              <a:t>in native code, Python,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+mj-lt"/>
                <a:cs typeface="Liberation Mono" panose="02070409020205020404" pitchFamily="49" charset="0"/>
              </a:rPr>
              <a:t>Could add </a:t>
            </a:r>
            <a:r>
              <a:rPr lang="en-US" b="1" smtClean="0">
                <a:solidFill>
                  <a:srgbClr val="000000"/>
                </a:solidFill>
                <a:latin typeface="+mj-lt"/>
                <a:cs typeface="Liberation Mono" panose="02070409020205020404" pitchFamily="49" charset="0"/>
              </a:rPr>
              <a:t>annotations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+mj-lt"/>
                <a:cs typeface="Liberation Mono" panose="02070409020205020404" pitchFamily="49" charset="0"/>
              </a:rPr>
              <a:t>Could add additional custom </a:t>
            </a:r>
            <a:r>
              <a:rPr lang="en-US" b="1" smtClean="0">
                <a:solidFill>
                  <a:srgbClr val="000000"/>
                </a:solidFill>
                <a:latin typeface="+mj-lt"/>
                <a:cs typeface="Liberation Mono" panose="02070409020205020404" pitchFamily="49" charset="0"/>
              </a:rPr>
              <a:t/>
            </a:r>
            <a:br>
              <a:rPr lang="en-US" b="1" smtClean="0">
                <a:solidFill>
                  <a:srgbClr val="000000"/>
                </a:solidFill>
                <a:latin typeface="+mj-lt"/>
                <a:cs typeface="Liberation Mono" panose="02070409020205020404" pitchFamily="49" charset="0"/>
              </a:rPr>
            </a:br>
            <a:r>
              <a:rPr lang="en-US" b="1" smtClean="0">
                <a:solidFill>
                  <a:srgbClr val="000000"/>
                </a:solidFill>
                <a:latin typeface="+mj-lt"/>
                <a:cs typeface="Liberation Mono" panose="02070409020205020404" pitchFamily="49" charset="0"/>
              </a:rPr>
              <a:t>application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74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76800"/>
          </a:xfrm>
        </p:spPr>
        <p:txBody>
          <a:bodyPr/>
          <a:lstStyle/>
          <a:p>
            <a:r>
              <a:rPr lang="en-US" dirty="0" smtClean="0"/>
              <a:t>Want to run arbitrary workflows over distributed filesystems that expose data locations: </a:t>
            </a:r>
            <a:r>
              <a:rPr lang="en-US" b="1" dirty="0" smtClean="0"/>
              <a:t>Hercules</a:t>
            </a:r>
            <a:r>
              <a:rPr lang="en-US" dirty="0" smtClean="0"/>
              <a:t> is based on </a:t>
            </a:r>
            <a:r>
              <a:rPr lang="en-US" b="1" dirty="0" err="1" smtClean="0"/>
              <a:t>Memcached</a:t>
            </a:r>
            <a:endParaRPr lang="en-US" b="1" dirty="0" smtClean="0"/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analytics, post-processing</a:t>
            </a:r>
          </a:p>
          <a:p>
            <a:pPr lvl="1"/>
            <a:r>
              <a:rPr lang="en-US" dirty="0" smtClean="0"/>
              <a:t>Exceed generality MapReduce: without losing data </a:t>
            </a:r>
            <a:r>
              <a:rPr lang="en-US" dirty="0" smtClean="0"/>
              <a:t>optimizations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Can </a:t>
            </a:r>
            <a:r>
              <a:rPr lang="en-US" i="1" dirty="0" smtClean="0"/>
              <a:t>optionally</a:t>
            </a:r>
            <a:r>
              <a:rPr lang="en-US" dirty="0" smtClean="0"/>
              <a:t> send a Swift task to a particular location with simple syntax: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obtain ranks from hostnames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rank =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hostmapOneWorkerRank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("my.host.edu");</a:t>
            </a:r>
          </a:p>
          <a:p>
            <a:r>
              <a:rPr lang="en-US" sz="1800" dirty="0" smtClean="0">
                <a:cs typeface="Courier New" panose="02070309020205020404" pitchFamily="49" charset="0"/>
              </a:rPr>
              <a:t>Can now specify location constraints:</a:t>
            </a:r>
            <a:r>
              <a:rPr lang="en-US" sz="1400" dirty="0" smtClean="0">
                <a:latin typeface="+mj-lt"/>
                <a:cs typeface="Courier New" panose="02070309020205020404" pitchFamily="49" charset="0"/>
              </a:rPr>
              <a:t/>
            </a:r>
            <a:br>
              <a:rPr lang="en-US" sz="1400" dirty="0" smtClean="0">
                <a:latin typeface="+mj-lt"/>
                <a:cs typeface="Courier New" panose="02070309020205020404" pitchFamily="49" charset="0"/>
              </a:rPr>
            </a:b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location L =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location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(rank, HARD|SOFT, RANK|NODE);</a:t>
            </a:r>
          </a:p>
          <a:p>
            <a:r>
              <a:rPr lang="en-US" sz="1800" dirty="0" smtClean="0">
                <a:cs typeface="Courier New" panose="02070309020205020404" pitchFamily="49" charset="0"/>
              </a:rPr>
              <a:t>Much more to be done 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447871"/>
            <a:ext cx="5943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oreach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0:N-1 {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location L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locationFromRank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@location=L f(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43735" y="227092"/>
            <a:ext cx="9143849" cy="60558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3200" dirty="0">
                <a:solidFill>
                  <a:schemeClr val="bg1">
                    <a:lumMod val="50000"/>
                  </a:schemeClr>
                </a:solidFill>
              </a:rPr>
              <a:t>GeMTC</a:t>
            </a:r>
            <a:r>
              <a:rPr lang="en" sz="3200" dirty="0">
                <a:solidFill>
                  <a:srgbClr val="7F7F7F"/>
                </a:solidFill>
              </a:rPr>
              <a:t>:</a:t>
            </a:r>
            <a:r>
              <a:rPr lang="en" sz="3200" dirty="0">
                <a:solidFill>
                  <a:srgbClr val="3A81BA"/>
                </a:solidFill>
              </a:rPr>
              <a:t> </a:t>
            </a:r>
            <a:r>
              <a:rPr lang="en" sz="3200" dirty="0" smtClean="0">
                <a:solidFill>
                  <a:srgbClr val="406F9E"/>
                </a:solidFill>
              </a:rPr>
              <a:t>GPU</a:t>
            </a:r>
            <a:r>
              <a:rPr lang="en-US" sz="3200" dirty="0" smtClean="0">
                <a:solidFill>
                  <a:srgbClr val="406F9E"/>
                </a:solidFill>
              </a:rPr>
              <a:t>-</a:t>
            </a:r>
            <a:r>
              <a:rPr lang="en" sz="3200" dirty="0" smtClean="0">
                <a:solidFill>
                  <a:srgbClr val="406F9E"/>
                </a:solidFill>
              </a:rPr>
              <a:t>enabled </a:t>
            </a:r>
            <a:r>
              <a:rPr lang="en" sz="3200" dirty="0">
                <a:solidFill>
                  <a:srgbClr val="406F9E"/>
                </a:solidFill>
              </a:rPr>
              <a:t>Many-Task Computing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152400" y="1447800"/>
            <a:ext cx="4232514" cy="1667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defTabSz="914400"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b="1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Goals</a:t>
            </a:r>
            <a:r>
              <a:rPr lang="en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:</a:t>
            </a:r>
          </a:p>
          <a:p>
            <a:pPr defTabSz="914400"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1) MTC support</a:t>
            </a:r>
            <a:r>
              <a:rPr lang="en-US" sz="1800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   </a:t>
            </a:r>
            <a:r>
              <a:rPr lang="en-US" sz="1800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" sz="1800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) Programmability</a:t>
            </a:r>
          </a:p>
          <a:p>
            <a:pPr defTabSz="914400"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1800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3) </a:t>
            </a:r>
            <a:r>
              <a:rPr lang="en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Efficiency</a:t>
            </a:r>
            <a:r>
              <a:rPr lang="en-US" sz="1800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          </a:t>
            </a:r>
            <a:r>
              <a:rPr lang="en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4</a:t>
            </a:r>
            <a:r>
              <a:rPr lang="en" sz="1800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) M</a:t>
            </a:r>
            <a:r>
              <a:rPr lang="en-US" sz="1800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P</a:t>
            </a:r>
            <a:r>
              <a:rPr lang="en" sz="1800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MD on SIMD</a:t>
            </a:r>
          </a:p>
          <a:p>
            <a:pPr defTabSz="914400">
              <a:spcBef>
                <a:spcPts val="600"/>
              </a:spcBef>
              <a:buClr>
                <a:srgbClr val="404040"/>
              </a:buClr>
              <a:buSzPct val="45833"/>
            </a:pPr>
            <a:r>
              <a:rPr lang="en" sz="1800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5) Increase </a:t>
            </a:r>
            <a:r>
              <a:rPr lang="en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concurrency</a:t>
            </a:r>
            <a:r>
              <a:rPr lang="en-US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 to warp level</a:t>
            </a:r>
            <a:endParaRPr lang="en" sz="1800" dirty="0">
              <a:solidFill>
                <a:srgbClr val="1D405D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0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 </a:t>
            </a:r>
            <a:endParaRPr lang="en" sz="2000" dirty="0">
              <a:solidFill>
                <a:srgbClr val="1D405D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endParaRPr dirty="0">
              <a:solidFill>
                <a:srgbClr val="1D405D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4495800" y="1447800"/>
            <a:ext cx="4227207" cy="15633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defTabSz="914400"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b="1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Approach</a:t>
            </a:r>
            <a:r>
              <a:rPr lang="en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: </a:t>
            </a:r>
          </a:p>
          <a:p>
            <a:pPr defTabSz="914400"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Design</a:t>
            </a:r>
            <a:r>
              <a:rPr lang="en-US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 &amp; </a:t>
            </a:r>
            <a:r>
              <a:rPr lang="en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implement </a:t>
            </a:r>
            <a:r>
              <a:rPr lang="en-US" sz="1800" dirty="0" err="1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GeMTC</a:t>
            </a:r>
            <a:r>
              <a:rPr lang="en-US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middleware</a:t>
            </a:r>
            <a:r>
              <a:rPr lang="en" sz="1800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:</a:t>
            </a:r>
          </a:p>
          <a:p>
            <a:pPr defTabSz="914400"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1) Manages </a:t>
            </a:r>
            <a:r>
              <a:rPr lang="en" sz="1800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GPU </a:t>
            </a:r>
            <a:r>
              <a:rPr lang="en-US" sz="1800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" sz="1800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) Spread host/device</a:t>
            </a:r>
          </a:p>
          <a:p>
            <a:pPr defTabSz="914400"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1800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3) Workflow system </a:t>
            </a:r>
            <a:r>
              <a:rPr lang="en-US" sz="1800" dirty="0" err="1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i</a:t>
            </a:r>
            <a:r>
              <a:rPr lang="en" sz="1800" dirty="0" smtClean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ntegration (Swift/T</a:t>
            </a:r>
            <a:r>
              <a:rPr lang="en" sz="1800" dirty="0">
                <a:solidFill>
                  <a:srgbClr val="1D405D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)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260250" y="715600"/>
            <a:ext cx="8623500" cy="764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defTabSz="914400">
              <a:spcBef>
                <a:spcPts val="0"/>
              </a:spcBef>
            </a:pPr>
            <a:endParaRPr lang="en" sz="3200" dirty="0">
              <a:solidFill>
                <a:srgbClr val="404040"/>
              </a:solidFill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309036" y="832674"/>
            <a:ext cx="8798099" cy="76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defTabSz="914400">
              <a:spcBef>
                <a:spcPts val="60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b="1" dirty="0">
                <a:solidFill>
                  <a:srgbClr val="A6C4DE">
                    <a:lumMod val="50000"/>
                  </a:srgbClr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Motivation</a:t>
            </a:r>
            <a:r>
              <a:rPr lang="en" sz="3000" dirty="0">
                <a:solidFill>
                  <a:srgbClr val="A6C4DE">
                    <a:lumMod val="50000"/>
                  </a:srgbClr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: </a:t>
            </a:r>
            <a:r>
              <a:rPr lang="en-US" sz="3000" dirty="0">
                <a:solidFill>
                  <a:srgbClr val="A6C4DE">
                    <a:lumMod val="50000"/>
                  </a:srgbClr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S</a:t>
            </a:r>
            <a:r>
              <a:rPr lang="en" sz="3000" dirty="0" smtClean="0">
                <a:solidFill>
                  <a:srgbClr val="A6C4DE">
                    <a:lumMod val="50000"/>
                  </a:srgbClr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upport </a:t>
            </a:r>
            <a:r>
              <a:rPr lang="en" sz="3000" dirty="0">
                <a:solidFill>
                  <a:srgbClr val="A6C4DE">
                    <a:lumMod val="50000"/>
                  </a:srgbClr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for MTC on </a:t>
            </a:r>
            <a:r>
              <a:rPr lang="en-US" sz="3000" dirty="0" smtClean="0">
                <a:solidFill>
                  <a:srgbClr val="A6C4DE">
                    <a:lumMod val="50000"/>
                  </a:srgbClr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all a</a:t>
            </a:r>
            <a:r>
              <a:rPr lang="en" sz="3000" dirty="0" smtClean="0">
                <a:solidFill>
                  <a:srgbClr val="A6C4DE">
                    <a:lumMod val="50000"/>
                  </a:srgbClr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ccelerators</a:t>
            </a:r>
            <a:r>
              <a:rPr lang="en" sz="3000" dirty="0">
                <a:solidFill>
                  <a:srgbClr val="A6C4DE">
                    <a:lumMod val="50000"/>
                  </a:srgbClr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!</a:t>
            </a:r>
          </a:p>
        </p:txBody>
      </p:sp>
      <p:pic>
        <p:nvPicPr>
          <p:cNvPr id="8" name="Shape 1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1757" y="3137528"/>
            <a:ext cx="7245443" cy="3325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6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of the Swift language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133600"/>
          </a:xfrm>
        </p:spPr>
        <p:txBody>
          <a:bodyPr/>
          <a:lstStyle/>
          <a:p>
            <a:endParaRPr lang="en-US"/>
          </a:p>
          <a:p>
            <a:pPr marL="0" indent="0">
              <a:buNone/>
            </a:pPr>
            <a:r>
              <a:rPr lang="en-US"/>
              <a:t>Swift was designed to handle many aspects of the computing </a:t>
            </a:r>
            <a:r>
              <a:rPr lang="en-US" smtClean="0"/>
              <a:t>campaign</a:t>
            </a:r>
          </a:p>
          <a:p>
            <a:pPr marL="0" indent="0">
              <a:buNone/>
            </a:pPr>
            <a:endParaRPr lang="en-US"/>
          </a:p>
          <a:p>
            <a:r>
              <a:rPr lang="en-US" smtClean="0"/>
              <a:t>Ability to integrate many application components into a new workflow application</a:t>
            </a:r>
          </a:p>
          <a:p>
            <a:endParaRPr lang="en-US" smtClean="0"/>
          </a:p>
          <a:p>
            <a:r>
              <a:rPr lang="en-US" smtClean="0"/>
              <a:t>Data structures for complex data organization</a:t>
            </a:r>
            <a:endParaRPr lang="en-US"/>
          </a:p>
          <a:p>
            <a:endParaRPr lang="en-US" smtClean="0"/>
          </a:p>
          <a:p>
            <a:r>
              <a:rPr lang="en-US" smtClean="0"/>
              <a:t>Portability- separate site-specific configuration from application logic</a:t>
            </a:r>
          </a:p>
          <a:p>
            <a:endParaRPr lang="en-US"/>
          </a:p>
          <a:p>
            <a:r>
              <a:rPr lang="en-US" smtClean="0"/>
              <a:t>Logging, provenance, and plotting features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404040"/>
              </a:solidFill>
            </a:endParaRPr>
          </a:p>
        </p:txBody>
      </p:sp>
      <p:cxnSp>
        <p:nvCxnSpPr>
          <p:cNvPr id="13" name="Straight Arrow Connector 12"/>
          <p:cNvCxnSpPr>
            <a:stCxn id="9" idx="3"/>
            <a:endCxn id="10" idx="1"/>
          </p:cNvCxnSpPr>
          <p:nvPr/>
        </p:nvCxnSpPr>
        <p:spPr bwMode="auto">
          <a:xfrm>
            <a:off x="6958127" y="5143500"/>
            <a:ext cx="440056" cy="0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0" idx="2"/>
            <a:endCxn id="11" idx="0"/>
          </p:cNvCxnSpPr>
          <p:nvPr/>
        </p:nvCxnSpPr>
        <p:spPr bwMode="auto">
          <a:xfrm>
            <a:off x="7941108" y="5562600"/>
            <a:ext cx="0" cy="306324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1"/>
            <a:endCxn id="12" idx="3"/>
          </p:cNvCxnSpPr>
          <p:nvPr/>
        </p:nvCxnSpPr>
        <p:spPr bwMode="auto">
          <a:xfrm flipH="1">
            <a:off x="6953250" y="6287262"/>
            <a:ext cx="444933" cy="0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2" idx="0"/>
            <a:endCxn id="9" idx="2"/>
          </p:cNvCxnSpPr>
          <p:nvPr/>
        </p:nvCxnSpPr>
        <p:spPr bwMode="auto">
          <a:xfrm flipV="1">
            <a:off x="6410325" y="5562600"/>
            <a:ext cx="2439" cy="306324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9" name="Group 78"/>
          <p:cNvGrpSpPr/>
          <p:nvPr/>
        </p:nvGrpSpPr>
        <p:grpSpPr>
          <a:xfrm>
            <a:off x="5867400" y="4724400"/>
            <a:ext cx="1090727" cy="838200"/>
            <a:chOff x="5867400" y="4724400"/>
            <a:chExt cx="1090727" cy="838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5867400" y="4724400"/>
              <a:ext cx="1090727" cy="838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404040"/>
                </a:solidFill>
              </a:endParaRPr>
            </a:p>
          </p:txBody>
        </p:sp>
        <p:sp>
          <p:nvSpPr>
            <p:cNvPr id="17" name="Cloud 16"/>
            <p:cNvSpPr/>
            <p:nvPr/>
          </p:nvSpPr>
          <p:spPr bwMode="auto">
            <a:xfrm>
              <a:off x="5948477" y="4800600"/>
              <a:ext cx="926249" cy="685800"/>
            </a:xfrm>
            <a:prstGeom prst="cloud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40404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22227" y="4953000"/>
              <a:ext cx="952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smtClean="0">
                  <a:solidFill>
                    <a:srgbClr val="404040"/>
                  </a:solidFill>
                </a:rPr>
                <a:t>THINK</a:t>
              </a:r>
              <a:endParaRPr lang="en-US" b="1">
                <a:solidFill>
                  <a:srgbClr val="404040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398183" y="4724400"/>
            <a:ext cx="1085850" cy="838200"/>
            <a:chOff x="7367703" y="4718566"/>
            <a:chExt cx="1085850" cy="8382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7367703" y="4718566"/>
              <a:ext cx="1085850" cy="838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404040"/>
                </a:solidFill>
              </a:endParaRPr>
            </a:p>
          </p:txBody>
        </p:sp>
        <p:sp>
          <p:nvSpPr>
            <p:cNvPr id="19" name="Lightning Bolt 18"/>
            <p:cNvSpPr/>
            <p:nvPr/>
          </p:nvSpPr>
          <p:spPr bwMode="auto">
            <a:xfrm>
              <a:off x="7702145" y="4829729"/>
              <a:ext cx="477926" cy="627541"/>
            </a:xfrm>
            <a:prstGeom prst="lightningBolt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40404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09511" y="4911764"/>
              <a:ext cx="8022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smtClean="0">
                  <a:solidFill>
                    <a:srgbClr val="404040"/>
                  </a:solidFill>
                </a:rPr>
                <a:t>RUN</a:t>
              </a:r>
              <a:endParaRPr lang="en-US" b="1">
                <a:solidFill>
                  <a:srgbClr val="40404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398183" y="5868924"/>
            <a:ext cx="1085850" cy="836676"/>
            <a:chOff x="7367703" y="5698867"/>
            <a:chExt cx="1085850" cy="836676"/>
          </a:xfrm>
        </p:grpSpPr>
        <p:sp>
          <p:nvSpPr>
            <p:cNvPr id="11" name="Rectangle 10"/>
            <p:cNvSpPr/>
            <p:nvPr/>
          </p:nvSpPr>
          <p:spPr bwMode="auto">
            <a:xfrm>
              <a:off x="7367703" y="5698867"/>
              <a:ext cx="1085850" cy="8366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404040"/>
                </a:solidFill>
              </a:endParaRPr>
            </a:p>
          </p:txBody>
        </p:sp>
        <p:sp>
          <p:nvSpPr>
            <p:cNvPr id="21" name="Can 20"/>
            <p:cNvSpPr/>
            <p:nvPr/>
          </p:nvSpPr>
          <p:spPr bwMode="auto">
            <a:xfrm>
              <a:off x="7485815" y="5813167"/>
              <a:ext cx="872488" cy="605442"/>
            </a:xfrm>
            <a:prstGeom prst="can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40404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96354" y="5964781"/>
              <a:ext cx="10571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smtClean="0">
                  <a:solidFill>
                    <a:srgbClr val="404040"/>
                  </a:solidFill>
                </a:rPr>
                <a:t>COLLECT</a:t>
              </a:r>
              <a:endParaRPr lang="en-US" b="1">
                <a:solidFill>
                  <a:srgbClr val="404040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867400" y="5868924"/>
            <a:ext cx="1099719" cy="836676"/>
            <a:chOff x="5858408" y="5698867"/>
            <a:chExt cx="1099719" cy="83667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858408" y="5698867"/>
              <a:ext cx="1085850" cy="8366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404040"/>
                </a:solidFill>
              </a:endParaRPr>
            </a:p>
          </p:txBody>
        </p:sp>
        <p:sp>
          <p:nvSpPr>
            <p:cNvPr id="23" name="Up Arrow 22"/>
            <p:cNvSpPr/>
            <p:nvPr/>
          </p:nvSpPr>
          <p:spPr bwMode="auto">
            <a:xfrm>
              <a:off x="5948478" y="5813167"/>
              <a:ext cx="838200" cy="605442"/>
            </a:xfrm>
            <a:prstGeom prst="upArrow">
              <a:avLst>
                <a:gd name="adj1" fmla="val 36643"/>
                <a:gd name="adj2" fmla="val 40400"/>
              </a:avLst>
            </a:prstGeom>
            <a:solidFill>
              <a:srgbClr val="8AFF86"/>
            </a:solidFill>
            <a:ln w="38100">
              <a:solidFill>
                <a:srgbClr val="00DE00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40404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58408" y="5879068"/>
              <a:ext cx="10997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smtClean="0">
                  <a:solidFill>
                    <a:srgbClr val="404040"/>
                  </a:solidFill>
                </a:rPr>
                <a:t>IMPROVE</a:t>
              </a:r>
              <a:endParaRPr lang="en-US" b="1">
                <a:solidFill>
                  <a:srgbClr val="4040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2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and debugging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 smtClean="0"/>
              <a:t>What just happened?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Logging and debugging in Swift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Traditionally, Swift programs are debugged through the log or the TUI (text user interface)</a:t>
            </a:r>
          </a:p>
          <a:p>
            <a:endParaRPr lang="en-US"/>
          </a:p>
          <a:p>
            <a:r>
              <a:rPr lang="en-US" smtClean="0"/>
              <a:t>Logs were produced using normal methods, containing: </a:t>
            </a:r>
          </a:p>
          <a:p>
            <a:pPr lvl="1"/>
            <a:r>
              <a:rPr lang="en-US" smtClean="0"/>
              <a:t>Variable names and values as set with respect to thread</a:t>
            </a:r>
          </a:p>
          <a:p>
            <a:pPr lvl="1"/>
            <a:r>
              <a:rPr lang="en-US" smtClean="0"/>
              <a:t>Calls to Swift functions</a:t>
            </a:r>
          </a:p>
          <a:p>
            <a:pPr lvl="1"/>
            <a:r>
              <a:rPr lang="en-US" smtClean="0"/>
              <a:t>Calls to application code</a:t>
            </a:r>
          </a:p>
          <a:p>
            <a:pPr lvl="1"/>
            <a:endParaRPr lang="en-US"/>
          </a:p>
          <a:p>
            <a:r>
              <a:rPr lang="en-US" smtClean="0"/>
              <a:t>A restart log could be produced to restart a large Swift run after certain fault conditions</a:t>
            </a:r>
          </a:p>
          <a:p>
            <a:endParaRPr lang="en-US"/>
          </a:p>
          <a:p>
            <a:r>
              <a:rPr lang="en-US" smtClean="0"/>
              <a:t>Methods require single Swift site: do not scale to larger runs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Logging in MPI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525963"/>
          </a:xfrm>
        </p:spPr>
        <p:txBody>
          <a:bodyPr/>
          <a:lstStyle/>
          <a:p>
            <a:r>
              <a:rPr lang="en-US" smtClean="0"/>
              <a:t>The Message Passing Environment (MPE)</a:t>
            </a:r>
          </a:p>
          <a:p>
            <a:r>
              <a:rPr lang="en-US" smtClean="0"/>
              <a:t>Common approach to logging MPI programs</a:t>
            </a:r>
          </a:p>
          <a:p>
            <a:r>
              <a:rPr lang="en-US" smtClean="0"/>
              <a:t>Can log MPI calls or application events – can store arbitrary data</a:t>
            </a:r>
          </a:p>
          <a:p>
            <a:r>
              <a:rPr lang="en-US" smtClean="0"/>
              <a:t>Can visualize log with Jumpshot</a:t>
            </a:r>
          </a:p>
          <a:p>
            <a:endParaRPr lang="en-US"/>
          </a:p>
          <a:p>
            <a:r>
              <a:rPr lang="en-US" smtClean="0"/>
              <a:t>Partial logs are stored at the site of </a:t>
            </a:r>
            <a:br>
              <a:rPr lang="en-US" smtClean="0"/>
            </a:br>
            <a:r>
              <a:rPr lang="en-US" smtClean="0"/>
              <a:t>each process</a:t>
            </a:r>
          </a:p>
          <a:p>
            <a:pPr lvl="1"/>
            <a:r>
              <a:rPr lang="en-US" smtClean="0"/>
              <a:t>Written as necessary to shared </a:t>
            </a:r>
            <a:br>
              <a:rPr lang="en-US" smtClean="0"/>
            </a:br>
            <a:r>
              <a:rPr lang="en-US" smtClean="0"/>
              <a:t>file system</a:t>
            </a:r>
          </a:p>
          <a:p>
            <a:pPr lvl="2"/>
            <a:r>
              <a:rPr lang="en-US" smtClean="0"/>
              <a:t>in large blocks</a:t>
            </a:r>
          </a:p>
          <a:p>
            <a:pPr lvl="2"/>
            <a:r>
              <a:rPr lang="en-US" smtClean="0"/>
              <a:t>in parallel</a:t>
            </a:r>
          </a:p>
          <a:p>
            <a:pPr lvl="1"/>
            <a:r>
              <a:rPr lang="en-US" smtClean="0"/>
              <a:t>Results are merged into a big log file </a:t>
            </a:r>
            <a:br>
              <a:rPr lang="en-US" smtClean="0"/>
            </a:br>
            <a:r>
              <a:rPr lang="en-US" smtClean="0"/>
              <a:t>(CLOG, SLOG)</a:t>
            </a:r>
          </a:p>
          <a:p>
            <a:endParaRPr lang="en-US" smtClean="0"/>
          </a:p>
          <a:p>
            <a:r>
              <a:rPr lang="en-US" smtClean="0"/>
              <a:t>Work has been done optimize the </a:t>
            </a:r>
            <a:br>
              <a:rPr lang="en-US" smtClean="0"/>
            </a:br>
            <a:r>
              <a:rPr lang="en-US" smtClean="0"/>
              <a:t>file format for various queries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6" name="Picture 2" descr="http://www.mcs.anl.gov/research/projects/perfvis/pic/js4_timeline_preview_zoo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95223"/>
            <a:ext cx="4390140" cy="34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Logging in Swift &amp; MPI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972" y="914400"/>
            <a:ext cx="8229600" cy="4724400"/>
          </a:xfrm>
        </p:spPr>
        <p:txBody>
          <a:bodyPr/>
          <a:lstStyle/>
          <a:p>
            <a:r>
              <a:rPr lang="en-US" dirty="0" smtClean="0"/>
              <a:t>Now, combine it together</a:t>
            </a:r>
          </a:p>
          <a:p>
            <a:r>
              <a:rPr lang="en-US" dirty="0"/>
              <a:t>Allows user to track down erroneous Swift program logic</a:t>
            </a:r>
          </a:p>
          <a:p>
            <a:endParaRPr lang="en-US" dirty="0" smtClean="0"/>
          </a:p>
          <a:p>
            <a:r>
              <a:rPr lang="en-US" dirty="0" smtClean="0"/>
              <a:t>Use MPE to log data, task operations, calls to native code</a:t>
            </a:r>
          </a:p>
          <a:p>
            <a:r>
              <a:rPr lang="en-US" dirty="0" smtClean="0"/>
              <a:t>Use MPE metadata to annotate events for later queries</a:t>
            </a:r>
          </a:p>
          <a:p>
            <a:endParaRPr lang="en-US" dirty="0"/>
          </a:p>
          <a:p>
            <a:r>
              <a:rPr lang="en-US" dirty="0" smtClean="0"/>
              <a:t>MPE </a:t>
            </a:r>
            <a:r>
              <a:rPr lang="en-US" b="1" dirty="0" smtClean="0">
                <a:solidFill>
                  <a:srgbClr val="FF5050"/>
                </a:solidFill>
              </a:rPr>
              <a:t>cannot</a:t>
            </a:r>
            <a:r>
              <a:rPr lang="en-US" dirty="0" smtClean="0"/>
              <a:t> be used to debug native MPI programs that abort</a:t>
            </a:r>
          </a:p>
          <a:p>
            <a:pPr lvl="1"/>
            <a:r>
              <a:rPr lang="en-US" dirty="0" smtClean="0"/>
              <a:t>On program abort, the MPE log is not flushed from the process-local cache</a:t>
            </a:r>
          </a:p>
          <a:p>
            <a:pPr lvl="1"/>
            <a:r>
              <a:rPr lang="en-US" dirty="0" smtClean="0"/>
              <a:t>Cannot reconstruct final fatal events</a:t>
            </a:r>
          </a:p>
          <a:p>
            <a:pPr lvl="1"/>
            <a:endParaRPr lang="en-US" dirty="0"/>
          </a:p>
          <a:p>
            <a:r>
              <a:rPr lang="en-US" dirty="0" smtClean="0"/>
              <a:t>MPE </a:t>
            </a:r>
            <a:r>
              <a:rPr lang="en-US" b="1" dirty="0" smtClean="0">
                <a:solidFill>
                  <a:srgbClr val="00B050"/>
                </a:solidFill>
              </a:rPr>
              <a:t>can</a:t>
            </a:r>
            <a:r>
              <a:rPr lang="en-US" dirty="0" smtClean="0"/>
              <a:t> be used to debug Swift application programs that abort</a:t>
            </a:r>
          </a:p>
          <a:p>
            <a:pPr lvl="1"/>
            <a:r>
              <a:rPr lang="en-US" dirty="0" smtClean="0"/>
              <a:t>We finalize MPE before aborting Swift </a:t>
            </a:r>
          </a:p>
          <a:p>
            <a:pPr lvl="1"/>
            <a:r>
              <a:rPr lang="en-US" dirty="0" smtClean="0"/>
              <a:t>(Does not help much when developing Swift itself)</a:t>
            </a:r>
          </a:p>
          <a:p>
            <a:pPr lvl="1"/>
            <a:r>
              <a:rPr lang="en-US" dirty="0" smtClean="0"/>
              <a:t>But primary use case is non-fatal arithmetic/logic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885765"/>
            <a:ext cx="804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kern="1200" dirty="0" smtClean="0">
                <a:solidFill>
                  <a:srgbClr val="404040"/>
                </a:solidFill>
                <a:latin typeface="Calibri" charset="0"/>
                <a:ea typeface="MS PGothic" pitchFamily="34" charset="-128"/>
              </a:rPr>
              <a:t>Wozniak et al</a:t>
            </a:r>
            <a:r>
              <a:rPr lang="en-US" sz="1800" kern="1200" dirty="0">
                <a:solidFill>
                  <a:srgbClr val="404040"/>
                </a:solidFill>
                <a:latin typeface="Calibri" charset="0"/>
                <a:ea typeface="MS PGothic" pitchFamily="34" charset="-128"/>
              </a:rPr>
              <a:t>. A model for tracing and debugging large-scale task-parallel programs with </a:t>
            </a:r>
            <a:r>
              <a:rPr lang="en-US" sz="1800" kern="1200" dirty="0" smtClean="0">
                <a:solidFill>
                  <a:srgbClr val="404040"/>
                </a:solidFill>
                <a:latin typeface="Calibri" charset="0"/>
                <a:ea typeface="MS PGothic" pitchFamily="34" charset="-128"/>
              </a:rPr>
              <a:t>MPE.  </a:t>
            </a:r>
            <a:r>
              <a:rPr lang="en-US" sz="1800" kern="1200" dirty="0" err="1" smtClean="0">
                <a:solidFill>
                  <a:srgbClr val="404040"/>
                </a:solidFill>
                <a:latin typeface="Calibri" charset="0"/>
                <a:ea typeface="MS PGothic" pitchFamily="34" charset="-128"/>
              </a:rPr>
              <a:t>Proc</a:t>
            </a:r>
            <a:r>
              <a:rPr lang="en-US" sz="1800" kern="1200" dirty="0" smtClean="0">
                <a:solidFill>
                  <a:srgbClr val="404040"/>
                </a:solidFill>
                <a:latin typeface="Calibri" charset="0"/>
                <a:ea typeface="MS PGothic" pitchFamily="34" charset="-128"/>
              </a:rPr>
              <a:t> LASH-C, 2013.</a:t>
            </a:r>
            <a:endParaRPr lang="en-US" sz="1800" kern="1200" dirty="0">
              <a:solidFill>
                <a:srgbClr val="404040"/>
              </a:solidFill>
              <a:latin typeface="Calibri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5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18" y="152400"/>
            <a:ext cx="8229600" cy="1143000"/>
          </a:xfrm>
        </p:spPr>
        <p:txBody>
          <a:bodyPr/>
          <a:lstStyle/>
          <a:p>
            <a:r>
              <a:rPr lang="en-US" smtClean="0"/>
              <a:t>Visualization of Swift/T execution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18" y="762000"/>
            <a:ext cx="8229600" cy="4525963"/>
          </a:xfrm>
        </p:spPr>
        <p:txBody>
          <a:bodyPr/>
          <a:lstStyle/>
          <a:p>
            <a:r>
              <a:rPr lang="en-US" smtClean="0"/>
              <a:t>User writes and runs Swift script </a:t>
            </a:r>
          </a:p>
          <a:p>
            <a:r>
              <a:rPr lang="en-US" smtClean="0"/>
              <a:t>Notices that native application code is called with nonsensical inputs</a:t>
            </a:r>
          </a:p>
          <a:p>
            <a:r>
              <a:rPr lang="en-US" smtClean="0"/>
              <a:t>Turns on MPE logging – visualizes with MPE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pPr lvl="1"/>
            <a:r>
              <a:rPr lang="en-US" b="1" smtClean="0">
                <a:solidFill>
                  <a:srgbClr val="009900"/>
                </a:solidFill>
              </a:rPr>
              <a:t>PIPS </a:t>
            </a:r>
            <a:r>
              <a:rPr lang="en-US" b="1">
                <a:solidFill>
                  <a:srgbClr val="009900"/>
                </a:solidFill>
              </a:rPr>
              <a:t>task </a:t>
            </a:r>
            <a:r>
              <a:rPr lang="en-US" b="1" smtClean="0">
                <a:solidFill>
                  <a:srgbClr val="009900"/>
                </a:solidFill>
              </a:rPr>
              <a:t>computation  </a:t>
            </a:r>
            <a:r>
              <a:rPr lang="en-US" b="1" smtClean="0">
                <a:solidFill>
                  <a:srgbClr val="FF0000"/>
                </a:solidFill>
              </a:rPr>
              <a:t>Store variable         </a:t>
            </a:r>
            <a:r>
              <a:rPr lang="en-US" b="1" smtClean="0">
                <a:solidFill>
                  <a:srgbClr val="CCCC00"/>
                </a:solidFill>
              </a:rPr>
              <a:t>Notification </a:t>
            </a:r>
            <a:r>
              <a:rPr lang="en-US" b="1">
                <a:solidFill>
                  <a:srgbClr val="CCCC00"/>
                </a:solidFill>
              </a:rPr>
              <a:t>(via control </a:t>
            </a:r>
            <a:r>
              <a:rPr lang="en-US" b="1" smtClean="0">
                <a:solidFill>
                  <a:srgbClr val="CCCC00"/>
                </a:solidFill>
              </a:rPr>
              <a:t>task)</a:t>
            </a:r>
            <a:br>
              <a:rPr lang="en-US" b="1" smtClean="0">
                <a:solidFill>
                  <a:srgbClr val="CCCC00"/>
                </a:solidFill>
              </a:rPr>
            </a:br>
            <a:r>
              <a:rPr lang="en-US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Blue: </a:t>
            </a: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</a:rPr>
              <a:t>Get next </a:t>
            </a:r>
            <a:r>
              <a:rPr lang="en-US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task        </a:t>
            </a:r>
            <a:r>
              <a:rPr lang="en-US" b="1" smtClean="0">
                <a:solidFill>
                  <a:srgbClr val="FFC000"/>
                </a:solidFill>
              </a:rPr>
              <a:t>Retrieve variable</a:t>
            </a:r>
            <a:r>
              <a:rPr lang="en-US" b="1" smtClean="0"/>
              <a:t>  </a:t>
            </a:r>
            <a:br>
              <a:rPr lang="en-US" b="1" smtClean="0"/>
            </a:br>
            <a:r>
              <a:rPr lang="en-US" b="1" smtClean="0"/>
              <a:t>Server </a:t>
            </a:r>
            <a:r>
              <a:rPr lang="en-US" b="1"/>
              <a:t>process (handling of control task </a:t>
            </a:r>
            <a:r>
              <a:rPr lang="en-US" b="1" smtClean="0"/>
              <a:t>is highlighted </a:t>
            </a:r>
            <a:r>
              <a:rPr lang="en-US" b="1"/>
              <a:t>in yellow</a:t>
            </a:r>
            <a:r>
              <a:rPr lang="en-US" b="1" smtClean="0"/>
              <a:t>)</a:t>
            </a:r>
          </a:p>
          <a:p>
            <a:r>
              <a:rPr lang="en-US" smtClean="0"/>
              <a:t>Color cluster is task transition: </a:t>
            </a:r>
          </a:p>
          <a:p>
            <a:r>
              <a:rPr lang="en-US" smtClean="0"/>
              <a:t>Simpler than visualizing messaging pattern (which is not the user’s code!)</a:t>
            </a:r>
          </a:p>
          <a:p>
            <a:r>
              <a:rPr lang="en-US" smtClean="0"/>
              <a:t>Represents Von Neumann computing model – load, compute, store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2012" y="6108700"/>
            <a:ext cx="384175" cy="365125"/>
          </a:xfrm>
        </p:spPr>
        <p:txBody>
          <a:bodyPr/>
          <a:lstStyle/>
          <a:p>
            <a:pPr>
              <a:defRPr/>
            </a:pPr>
            <a:fld id="{8BEE434E-B384-A245-84B1-C534A8D54264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2050" name="Picture 2" descr="C:\cygwin\home\wozniak\exm\papers\LASH-C_2013\img\turbine-jumpshot-5446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12" y="1971809"/>
            <a:ext cx="6781800" cy="20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89212" y="3886200"/>
            <a:ext cx="6743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404040"/>
                </a:solidFill>
              </a:rPr>
              <a:t>Time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8412" y="4079485"/>
            <a:ext cx="375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404040"/>
                </a:solidFill>
              </a:rPr>
              <a:t>Jumpshot view of PIPS application run</a:t>
            </a:r>
            <a:endParaRPr lang="en-US">
              <a:solidFill>
                <a:srgbClr val="40404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998812" y="4057412"/>
            <a:ext cx="4495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 rot="-5400000">
            <a:off x="480646" y="2511043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404040"/>
                </a:solidFill>
              </a:rPr>
              <a:t>Process rank</a:t>
            </a:r>
            <a:endParaRPr lang="en-US">
              <a:solidFill>
                <a:srgbClr val="404040"/>
              </a:solidFill>
            </a:endParaRPr>
          </a:p>
        </p:txBody>
      </p:sp>
      <p:pic>
        <p:nvPicPr>
          <p:cNvPr id="1026" name="Picture 2" descr="C:\cygwin\home\wozniak\exm\papers\LASH-C_2013\slides\compute-tas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47" y="5290132"/>
            <a:ext cx="4416854" cy="4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4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Debugging Swift/T execution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Starting from GUI, user can identify erroneous task </a:t>
            </a:r>
          </a:p>
          <a:p>
            <a:pPr lvl="1"/>
            <a:r>
              <a:rPr lang="en-US" smtClean="0"/>
              <a:t>Uses time and rank coordinates from task metadata</a:t>
            </a:r>
          </a:p>
          <a:p>
            <a:pPr lvl="1"/>
            <a:endParaRPr lang="en-US"/>
          </a:p>
          <a:p>
            <a:r>
              <a:rPr lang="en-US" smtClean="0"/>
              <a:t>Can identify variables used as task inputs </a:t>
            </a:r>
          </a:p>
          <a:p>
            <a:endParaRPr lang="en-US"/>
          </a:p>
          <a:p>
            <a:r>
              <a:rPr lang="en-US" smtClean="0"/>
              <a:t>Can trace provenance of those variables back in reverse dataflow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40404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019800" y="4572000"/>
            <a:ext cx="2832530" cy="641800"/>
            <a:chOff x="6019800" y="4572000"/>
            <a:chExt cx="2832530" cy="641800"/>
          </a:xfrm>
        </p:grpSpPr>
        <p:pic>
          <p:nvPicPr>
            <p:cNvPr id="5" name="Picture 2" descr="C:\cygwin\home\wozniak\exm\papers\LASH-C_2013\slides\compute-tas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572000"/>
              <a:ext cx="2832530" cy="272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934200" y="4844468"/>
              <a:ext cx="1580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404040"/>
                  </a:solidFill>
                </a:rPr>
                <a:t>erroneous task</a:t>
              </a:r>
              <a:endParaRPr lang="en-US">
                <a:solidFill>
                  <a:srgbClr val="404040"/>
                </a:solidFill>
              </a:endParaRPr>
            </a:p>
          </p:txBody>
        </p:sp>
      </p:grpSp>
      <p:pic>
        <p:nvPicPr>
          <p:cNvPr id="7" name="Picture 2" descr="C:\cygwin\home\wozniak\exm\papers\LASH-C_2013\slides\compute-ta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970" y="5213800"/>
            <a:ext cx="2832530" cy="2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cygwin\home\wozniak\exm\papers\LASH-C_2013\slides\compute-ta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20070"/>
            <a:ext cx="2832530" cy="2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cygwin\home\wozniak\exm\papers\LASH-C_2013\slides\compute-ta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2832530" cy="2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cygwin\home\wozniak\exm\papers\LASH-C_2013\slides\compute-ta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2832530" cy="2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>
            <a:off x="6019800" y="3870034"/>
            <a:ext cx="1066800" cy="838200"/>
          </a:xfrm>
          <a:prstGeom prst="straightConnector1">
            <a:avLst/>
          </a:prstGeom>
          <a:noFill/>
          <a:ln w="12700" cap="flat" cmpd="sng" algn="ctr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>
            <a:glow rad="25400">
              <a:schemeClr val="tx2">
                <a:lumMod val="75000"/>
                <a:alpha val="35000"/>
              </a:schemeClr>
            </a:glow>
          </a:effec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257800" y="4327234"/>
            <a:ext cx="1676400" cy="381000"/>
          </a:xfrm>
          <a:prstGeom prst="straightConnector1">
            <a:avLst/>
          </a:prstGeom>
          <a:noFill/>
          <a:ln w="12700" cap="flat" cmpd="sng" algn="ctr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>
            <a:glow rad="25400">
              <a:schemeClr val="tx2">
                <a:lumMod val="75000"/>
                <a:alpha val="35000"/>
              </a:schemeClr>
            </a:glow>
          </a:effec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921465" y="4708234"/>
            <a:ext cx="1555535" cy="641800"/>
          </a:xfrm>
          <a:prstGeom prst="straightConnector1">
            <a:avLst/>
          </a:prstGeom>
          <a:noFill/>
          <a:ln w="12700" cap="flat" cmpd="sng" algn="ctr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>
            <a:glow rad="25400">
              <a:schemeClr val="tx2">
                <a:lumMod val="75000"/>
                <a:alpha val="35000"/>
              </a:schemeClr>
            </a:glow>
          </a:effec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699232" y="4708234"/>
            <a:ext cx="1006368" cy="1148070"/>
          </a:xfrm>
          <a:prstGeom prst="straightConnector1">
            <a:avLst/>
          </a:prstGeom>
          <a:noFill/>
          <a:ln w="12700" cap="flat" cmpd="sng" algn="ctr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>
            <a:glow rad="25400">
              <a:schemeClr val="tx2">
                <a:lumMod val="75000"/>
                <a:alpha val="35000"/>
              </a:schemeClr>
            </a:glow>
          </a:effectLst>
        </p:spPr>
      </p:cxnSp>
      <p:grpSp>
        <p:nvGrpSpPr>
          <p:cNvPr id="34" name="Group 33"/>
          <p:cNvGrpSpPr/>
          <p:nvPr/>
        </p:nvGrpSpPr>
        <p:grpSpPr>
          <a:xfrm>
            <a:off x="187988" y="4638280"/>
            <a:ext cx="3487287" cy="1859824"/>
            <a:chOff x="187988" y="4638280"/>
            <a:chExt cx="3487287" cy="1859824"/>
          </a:xfrm>
        </p:grpSpPr>
        <p:pic>
          <p:nvPicPr>
            <p:cNvPr id="25" name="Picture 2" descr="C:\cygwin\home\wozniak\exm\papers\LASH-C_2013\slides\compute-tas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638280"/>
              <a:ext cx="2832530" cy="272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cygwin\home\wozniak\exm\papers\LASH-C_2013\slides\compute-tas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88" y="5856304"/>
              <a:ext cx="2832530" cy="272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 bwMode="auto">
            <a:xfrm flipV="1">
              <a:off x="2438400" y="5410200"/>
              <a:ext cx="685800" cy="582339"/>
            </a:xfrm>
            <a:prstGeom prst="straightConnector1">
              <a:avLst/>
            </a:prstGeom>
            <a:noFill/>
            <a:ln w="12700" cap="flat" cmpd="sng" algn="ctr"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>
              <a:glow rad="25400">
                <a:schemeClr val="tx2">
                  <a:lumMod val="75000"/>
                  <a:alpha val="35000"/>
                </a:schemeClr>
              </a:glow>
            </a:effec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2590800" y="4774514"/>
              <a:ext cx="762000" cy="575520"/>
            </a:xfrm>
            <a:prstGeom prst="straightConnector1">
              <a:avLst/>
            </a:prstGeom>
            <a:noFill/>
            <a:ln w="12700" cap="flat" cmpd="sng" algn="ctr"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>
              <a:glow rad="25400">
                <a:schemeClr val="tx2">
                  <a:lumMod val="75000"/>
                  <a:alpha val="35000"/>
                </a:schemeClr>
              </a:glow>
            </a:effectLst>
          </p:spPr>
        </p:cxnSp>
        <p:sp>
          <p:nvSpPr>
            <p:cNvPr id="32" name="TextBox 31"/>
            <p:cNvSpPr txBox="1"/>
            <p:nvPr/>
          </p:nvSpPr>
          <p:spPr>
            <a:xfrm>
              <a:off x="1134964" y="6128772"/>
              <a:ext cx="2540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404040"/>
                  </a:solidFill>
                </a:rPr>
                <a:t>Aha! Found script defect.</a:t>
              </a:r>
              <a:endParaRPr lang="en-US">
                <a:solidFill>
                  <a:srgbClr val="40404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638800" y="6128772"/>
            <a:ext cx="310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404040"/>
                </a:solidFill>
              </a:rPr>
              <a:t>← ← </a:t>
            </a:r>
            <a:r>
              <a:rPr lang="en-US" smtClean="0">
                <a:solidFill>
                  <a:srgbClr val="404040"/>
                </a:solidFill>
              </a:rPr>
              <a:t>←  </a:t>
            </a:r>
            <a:r>
              <a:rPr lang="en-US">
                <a:solidFill>
                  <a:srgbClr val="404040"/>
                </a:solidFill>
              </a:rPr>
              <a:t>(searching backwards</a:t>
            </a:r>
            <a:r>
              <a:rPr lang="en-US" smtClean="0">
                <a:solidFill>
                  <a:srgbClr val="404040"/>
                </a:solidFill>
              </a:rPr>
              <a:t>)</a:t>
            </a:r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 smtClean="0"/>
              <a:t>Molecular dynamics simulation, X-ray science data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build a </a:t>
            </a:r>
            <a:r>
              <a:rPr lang="en-US" dirty="0" err="1" smtClean="0"/>
              <a:t>Makefile</a:t>
            </a:r>
            <a:r>
              <a:rPr lang="en-US" dirty="0" smtClean="0"/>
              <a:t> in Swift?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 smtClean="0"/>
              <a:t>User wants to test a variety of compiler optimizations</a:t>
            </a:r>
          </a:p>
          <a:p>
            <a:r>
              <a:rPr lang="en-US" dirty="0" smtClean="0"/>
              <a:t>Compile set of codes under wide range of possible configurations</a:t>
            </a:r>
          </a:p>
          <a:p>
            <a:r>
              <a:rPr lang="en-US" dirty="0" smtClean="0"/>
              <a:t>Run each compiled code to obtain performance numbers</a:t>
            </a:r>
          </a:p>
          <a:p>
            <a:r>
              <a:rPr lang="en-US" dirty="0" smtClean="0"/>
              <a:t>Run this at large scale on a supercomputer (Cray XE6)</a:t>
            </a:r>
          </a:p>
          <a:p>
            <a:endParaRPr lang="en-US" dirty="0"/>
          </a:p>
          <a:p>
            <a:r>
              <a:rPr lang="en-US" b="1" dirty="0">
                <a:cs typeface="Courier New" panose="02070309020205020404" pitchFamily="49" charset="0"/>
              </a:rPr>
              <a:t>In </a:t>
            </a:r>
            <a:r>
              <a:rPr lang="en-US" b="1" dirty="0" smtClean="0">
                <a:cs typeface="Courier New" panose="02070309020205020404" pitchFamily="49" charset="0"/>
              </a:rPr>
              <a:t>Make you </a:t>
            </a:r>
            <a:r>
              <a:rPr lang="en-US" b="1" dirty="0">
                <a:cs typeface="Courier New" panose="02070309020205020404" pitchFamily="49" charset="0"/>
              </a:rPr>
              <a:t>say: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CFLAGS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...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$(CFLAGS)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cs typeface="Courier New" panose="02070309020205020404" pitchFamily="49" charset="0"/>
              </a:rPr>
              <a:t>In </a:t>
            </a:r>
            <a:r>
              <a:rPr lang="en-US" b="1" dirty="0">
                <a:cs typeface="Courier New" panose="02070309020205020404" pitchFamily="49" charset="0"/>
              </a:rPr>
              <a:t>Swift you say: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cflags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 = ...;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f_o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f_c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cflags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2A8AB-E2B4-3D48-AA1B-D3ADE456AFA1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CHEW example code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 smtClean="0"/>
              <a:t>Apps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/>
              <a:t>app (</a:t>
            </a:r>
            <a:r>
              <a:rPr lang="en-US" sz="1400" dirty="0" err="1"/>
              <a:t>object_file</a:t>
            </a:r>
            <a:r>
              <a:rPr lang="en-US" sz="1400" dirty="0"/>
              <a:t> o) </a:t>
            </a:r>
            <a:r>
              <a:rPr lang="en-US" sz="1400" dirty="0" err="1"/>
              <a:t>gcc</a:t>
            </a:r>
            <a:r>
              <a:rPr lang="en-US" sz="1400" dirty="0"/>
              <a:t>(</a:t>
            </a:r>
            <a:r>
              <a:rPr lang="en-US" sz="1400" dirty="0" err="1"/>
              <a:t>c_file</a:t>
            </a:r>
            <a:r>
              <a:rPr lang="en-US" sz="1400" dirty="0"/>
              <a:t> c, string </a:t>
            </a:r>
            <a:r>
              <a:rPr lang="en-US" sz="1400" dirty="0" err="1"/>
              <a:t>cflags</a:t>
            </a:r>
            <a:r>
              <a:rPr lang="en-US" sz="1400" dirty="0" smtClean="0"/>
              <a:t>[]) {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// Example:</a:t>
            </a:r>
          </a:p>
          <a:p>
            <a:pPr marL="0" indent="0">
              <a:buNone/>
            </a:pPr>
            <a:r>
              <a:rPr lang="en-US" sz="1400" dirty="0"/>
              <a:t>//  </a:t>
            </a:r>
            <a:r>
              <a:rPr lang="en-US" sz="1400" dirty="0" err="1"/>
              <a:t>gcc</a:t>
            </a:r>
            <a:r>
              <a:rPr lang="en-US" sz="1400" dirty="0"/>
              <a:t>   -c   -O2    -o  </a:t>
            </a:r>
            <a:r>
              <a:rPr lang="en-US" sz="1400" dirty="0" err="1"/>
              <a:t>f.o</a:t>
            </a:r>
            <a:r>
              <a:rPr lang="en-US" sz="1400" dirty="0"/>
              <a:t> </a:t>
            </a:r>
            <a:r>
              <a:rPr lang="en-US" sz="1400" dirty="0" err="1"/>
              <a:t>f.c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"</a:t>
            </a:r>
            <a:r>
              <a:rPr lang="en-US" sz="1400" dirty="0" err="1"/>
              <a:t>gcc</a:t>
            </a:r>
            <a:r>
              <a:rPr lang="en-US" sz="1400" dirty="0"/>
              <a:t>" "-c" </a:t>
            </a:r>
            <a:r>
              <a:rPr lang="en-US" sz="1400" dirty="0" err="1"/>
              <a:t>cflags</a:t>
            </a:r>
            <a:r>
              <a:rPr lang="en-US" sz="1400" dirty="0"/>
              <a:t> "-o" o   c;</a:t>
            </a:r>
          </a:p>
          <a:p>
            <a:pPr marL="0" indent="0">
              <a:buNone/>
            </a:pPr>
            <a:r>
              <a:rPr lang="en-US" sz="1400" dirty="0"/>
              <a:t>}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app (</a:t>
            </a:r>
            <a:r>
              <a:rPr lang="en-US" sz="1400" dirty="0" err="1"/>
              <a:t>x_file</a:t>
            </a:r>
            <a:r>
              <a:rPr lang="en-US" sz="1400" dirty="0"/>
              <a:t> x) </a:t>
            </a:r>
            <a:r>
              <a:rPr lang="en-US" sz="1400" dirty="0" err="1"/>
              <a:t>ld</a:t>
            </a:r>
            <a:r>
              <a:rPr lang="en-US" sz="1400" dirty="0"/>
              <a:t>(</a:t>
            </a:r>
            <a:r>
              <a:rPr lang="en-US" sz="1400" dirty="0" err="1"/>
              <a:t>object_file</a:t>
            </a:r>
            <a:r>
              <a:rPr lang="en-US" sz="1400" dirty="0"/>
              <a:t> o[], string </a:t>
            </a:r>
            <a:r>
              <a:rPr lang="en-US" sz="1400" dirty="0" err="1"/>
              <a:t>ldflags</a:t>
            </a:r>
            <a:r>
              <a:rPr lang="en-US" sz="1400" dirty="0" smtClean="0"/>
              <a:t>[]) {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// Example:</a:t>
            </a:r>
          </a:p>
          <a:p>
            <a:pPr marL="0" indent="0">
              <a:buNone/>
            </a:pPr>
            <a:r>
              <a:rPr lang="en-US" sz="1400" dirty="0"/>
              <a:t>//  </a:t>
            </a:r>
            <a:r>
              <a:rPr lang="en-US" sz="1400" dirty="0" err="1"/>
              <a:t>gcc</a:t>
            </a:r>
            <a:r>
              <a:rPr lang="en-US" sz="1400" dirty="0"/>
              <a:t>           -o  </a:t>
            </a:r>
            <a:r>
              <a:rPr lang="en-US" sz="1400" dirty="0" err="1"/>
              <a:t>f.x</a:t>
            </a:r>
            <a:r>
              <a:rPr lang="en-US" sz="1400" dirty="0"/>
              <a:t> f1.o f2.o ...</a:t>
            </a:r>
          </a:p>
          <a:p>
            <a:pPr marL="0" indent="0">
              <a:buNone/>
            </a:pPr>
            <a:r>
              <a:rPr lang="en-US" sz="1400" dirty="0"/>
              <a:t>   "</a:t>
            </a:r>
            <a:r>
              <a:rPr lang="en-US" sz="1400" dirty="0" err="1"/>
              <a:t>gcc</a:t>
            </a:r>
            <a:r>
              <a:rPr lang="en-US" sz="1400" dirty="0"/>
              <a:t>" </a:t>
            </a:r>
            <a:r>
              <a:rPr lang="en-US" sz="1400" dirty="0" err="1"/>
              <a:t>ldflags</a:t>
            </a:r>
            <a:r>
              <a:rPr lang="en-US" sz="1400" dirty="0"/>
              <a:t> "-o" x   o;</a:t>
            </a:r>
          </a:p>
          <a:p>
            <a:pPr marL="0" indent="0">
              <a:buNone/>
            </a:pPr>
            <a:r>
              <a:rPr lang="en-US" sz="1400" dirty="0"/>
              <a:t>}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app (</a:t>
            </a:r>
            <a:r>
              <a:rPr lang="en-US" sz="1400" dirty="0" err="1"/>
              <a:t>output_file</a:t>
            </a:r>
            <a:r>
              <a:rPr lang="en-US" sz="1400" dirty="0"/>
              <a:t> o) run(</a:t>
            </a:r>
            <a:r>
              <a:rPr lang="en-US" sz="1400" dirty="0" err="1"/>
              <a:t>x_file</a:t>
            </a:r>
            <a:r>
              <a:rPr lang="en-US" sz="1400" dirty="0"/>
              <a:t> x</a:t>
            </a:r>
            <a:r>
              <a:rPr lang="en-US" sz="1400" dirty="0" smtClean="0"/>
              <a:t>) {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"</a:t>
            </a:r>
            <a:r>
              <a:rPr lang="en-US" sz="1400" dirty="0" err="1"/>
              <a:t>sh</a:t>
            </a:r>
            <a:r>
              <a:rPr lang="en-US" sz="1400" dirty="0"/>
              <a:t>" "-c" x @</a:t>
            </a:r>
            <a:r>
              <a:rPr lang="en-US" sz="1400" dirty="0" err="1"/>
              <a:t>stdout</a:t>
            </a:r>
            <a:r>
              <a:rPr lang="en-US" sz="1400" dirty="0"/>
              <a:t>=o;</a:t>
            </a:r>
          </a:p>
          <a:p>
            <a:pPr marL="0" indent="0">
              <a:buNone/>
            </a:pPr>
            <a:r>
              <a:rPr lang="en-US" sz="1400" dirty="0"/>
              <a:t>}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app (</a:t>
            </a:r>
            <a:r>
              <a:rPr lang="en-US" sz="1400" dirty="0" err="1"/>
              <a:t>timing_file</a:t>
            </a:r>
            <a:r>
              <a:rPr lang="en-US" sz="1400" dirty="0"/>
              <a:t> t) extract(</a:t>
            </a:r>
            <a:r>
              <a:rPr lang="en-US" sz="1400" dirty="0" err="1"/>
              <a:t>output_file</a:t>
            </a:r>
            <a:r>
              <a:rPr lang="en-US" sz="1400" dirty="0"/>
              <a:t> o</a:t>
            </a:r>
            <a:r>
              <a:rPr lang="en-US" sz="1400" dirty="0" smtClean="0"/>
              <a:t>) {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"tail" "-1" o "|" "cut" "-f" "2" "-d" " " @</a:t>
            </a:r>
            <a:r>
              <a:rPr lang="en-US" sz="1400" dirty="0" err="1"/>
              <a:t>stdout</a:t>
            </a:r>
            <a:r>
              <a:rPr lang="en-US" sz="1400" dirty="0"/>
              <a:t>=t;</a:t>
            </a:r>
          </a:p>
          <a:p>
            <a:pPr marL="0" indent="0">
              <a:buNone/>
            </a:pPr>
            <a:r>
              <a:rPr lang="en-US" sz="1400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990600"/>
            <a:ext cx="4572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 smtClean="0"/>
              <a:t>Swift code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 string </a:t>
            </a:r>
            <a:r>
              <a:rPr lang="en-US" sz="1400" dirty="0" err="1"/>
              <a:t>program_name</a:t>
            </a:r>
            <a:r>
              <a:rPr lang="en-US" sz="1400" dirty="0"/>
              <a:t> = "programs/program1.c";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err="1"/>
              <a:t>c_file</a:t>
            </a:r>
            <a:r>
              <a:rPr lang="en-US" sz="1400" dirty="0"/>
              <a:t> c = </a:t>
            </a:r>
            <a:r>
              <a:rPr lang="en-US" sz="1400" dirty="0" smtClean="0"/>
              <a:t>input(</a:t>
            </a:r>
            <a:r>
              <a:rPr lang="en-US" sz="1400" dirty="0" err="1" smtClean="0"/>
              <a:t>program_name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 // For each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err="1"/>
              <a:t>foreach</a:t>
            </a:r>
            <a:r>
              <a:rPr lang="en-US" sz="1400" dirty="0"/>
              <a:t> </a:t>
            </a:r>
            <a:r>
              <a:rPr lang="en-US" sz="1400" dirty="0" err="1"/>
              <a:t>O_level</a:t>
            </a:r>
            <a:r>
              <a:rPr lang="en-US" sz="1400" dirty="0"/>
              <a:t> in [0:3</a:t>
            </a:r>
            <a:r>
              <a:rPr lang="en-US" sz="1400" dirty="0" smtClean="0"/>
              <a:t>]  {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</a:t>
            </a:r>
            <a:r>
              <a:rPr lang="en-US" sz="1400" b="1" i="1" dirty="0" smtClean="0"/>
              <a:t>make file names…</a:t>
            </a:r>
            <a:endParaRPr lang="en-US" sz="1400" b="1" i="1" dirty="0"/>
          </a:p>
          <a:p>
            <a:pPr marL="0" indent="0">
              <a:buNone/>
            </a:pPr>
            <a:r>
              <a:rPr lang="en-US" sz="1400" dirty="0" smtClean="0"/>
              <a:t>    // </a:t>
            </a:r>
            <a:r>
              <a:rPr lang="en-US" sz="1400" dirty="0"/>
              <a:t>Construct compiler flags</a:t>
            </a:r>
          </a:p>
          <a:p>
            <a:pPr marL="0" indent="0">
              <a:buNone/>
            </a:pPr>
            <a:r>
              <a:rPr lang="en-US" sz="1400" dirty="0"/>
              <a:t>    string </a:t>
            </a:r>
            <a:r>
              <a:rPr lang="en-US" sz="1400" dirty="0" err="1"/>
              <a:t>O_flag</a:t>
            </a:r>
            <a:r>
              <a:rPr lang="en-US" sz="1400" dirty="0"/>
              <a:t> = </a:t>
            </a:r>
            <a:r>
              <a:rPr lang="en-US" sz="1400" dirty="0" err="1"/>
              <a:t>sprintf</a:t>
            </a:r>
            <a:r>
              <a:rPr lang="en-US" sz="1400" dirty="0"/>
              <a:t>("-</a:t>
            </a:r>
            <a:r>
              <a:rPr lang="en-US" sz="1400" dirty="0" err="1"/>
              <a:t>O%i</a:t>
            </a:r>
            <a:r>
              <a:rPr lang="en-US" sz="1400" dirty="0"/>
              <a:t>", </a:t>
            </a:r>
            <a:r>
              <a:rPr lang="en-US" sz="1400" dirty="0" err="1"/>
              <a:t>O_level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    string </a:t>
            </a:r>
            <a:r>
              <a:rPr lang="en-US" sz="1400" dirty="0" err="1"/>
              <a:t>cflags</a:t>
            </a:r>
            <a:r>
              <a:rPr lang="en-US" sz="1400" dirty="0"/>
              <a:t>[] = [ "-</a:t>
            </a:r>
            <a:r>
              <a:rPr lang="en-US" sz="1400" dirty="0" err="1"/>
              <a:t>fPIC</a:t>
            </a:r>
            <a:r>
              <a:rPr lang="en-US" sz="1400" dirty="0"/>
              <a:t>", </a:t>
            </a:r>
            <a:r>
              <a:rPr lang="en-US" sz="1400" dirty="0" err="1"/>
              <a:t>O_flag</a:t>
            </a:r>
            <a:r>
              <a:rPr lang="en-US" sz="1400" dirty="0"/>
              <a:t> ];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object_file</a:t>
            </a:r>
            <a:r>
              <a:rPr lang="en-US" sz="1400" dirty="0" smtClean="0"/>
              <a:t> </a:t>
            </a:r>
            <a:r>
              <a:rPr lang="en-US" sz="1400" dirty="0"/>
              <a:t>o&lt;</a:t>
            </a:r>
            <a:r>
              <a:rPr lang="en-US" sz="1400" dirty="0" err="1"/>
              <a:t>my_object</a:t>
            </a:r>
            <a:r>
              <a:rPr lang="en-US" sz="1400" dirty="0"/>
              <a:t>&gt; = </a:t>
            </a:r>
            <a:r>
              <a:rPr lang="en-US" sz="1400" b="1" dirty="0" err="1"/>
              <a:t>gcc</a:t>
            </a:r>
            <a:r>
              <a:rPr lang="en-US" sz="1400" dirty="0"/>
              <a:t>(c, </a:t>
            </a:r>
            <a:r>
              <a:rPr lang="en-US" sz="1400" dirty="0" err="1"/>
              <a:t>cflags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object_file</a:t>
            </a:r>
            <a:r>
              <a:rPr lang="en-US" sz="1400" dirty="0"/>
              <a:t> objects[] = [ o ];</a:t>
            </a:r>
          </a:p>
          <a:p>
            <a:pPr marL="0" indent="0">
              <a:buNone/>
            </a:pPr>
            <a:r>
              <a:rPr lang="en-US" sz="1400" dirty="0"/>
              <a:t>    string </a:t>
            </a:r>
            <a:r>
              <a:rPr lang="en-US" sz="1400" dirty="0" err="1"/>
              <a:t>ldflags</a:t>
            </a:r>
            <a:r>
              <a:rPr lang="en-US" sz="1400" dirty="0"/>
              <a:t>[] = [];</a:t>
            </a:r>
          </a:p>
          <a:p>
            <a:pPr marL="0" indent="0">
              <a:buNone/>
            </a:pPr>
            <a:r>
              <a:rPr lang="en-US" sz="1400" dirty="0"/>
              <a:t>    // Link the program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x_file</a:t>
            </a:r>
            <a:r>
              <a:rPr lang="en-US" sz="1400" dirty="0"/>
              <a:t> x&lt;</a:t>
            </a:r>
            <a:r>
              <a:rPr lang="en-US" sz="1400" dirty="0" err="1"/>
              <a:t>my_executable</a:t>
            </a:r>
            <a:r>
              <a:rPr lang="en-US" sz="1400" dirty="0"/>
              <a:t>&gt; = </a:t>
            </a:r>
            <a:r>
              <a:rPr lang="en-US" sz="1400" b="1" dirty="0" err="1"/>
              <a:t>ld</a:t>
            </a:r>
            <a:r>
              <a:rPr lang="en-US" sz="1400" dirty="0"/>
              <a:t>(objects, </a:t>
            </a:r>
            <a:r>
              <a:rPr lang="en-US" sz="1400" dirty="0" err="1"/>
              <a:t>ldflags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    // Run the program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output_file</a:t>
            </a:r>
            <a:r>
              <a:rPr lang="en-US" sz="1400" dirty="0"/>
              <a:t> out&lt;</a:t>
            </a:r>
            <a:r>
              <a:rPr lang="en-US" sz="1400" dirty="0" err="1"/>
              <a:t>my_output</a:t>
            </a:r>
            <a:r>
              <a:rPr lang="en-US" sz="1400" dirty="0"/>
              <a:t>&gt; = </a:t>
            </a:r>
            <a:r>
              <a:rPr lang="en-US" sz="1400" b="1" dirty="0"/>
              <a:t>run</a:t>
            </a:r>
            <a:r>
              <a:rPr lang="en-US" sz="1400" dirty="0"/>
              <a:t>(x);</a:t>
            </a:r>
          </a:p>
          <a:p>
            <a:pPr marL="0" indent="0">
              <a:buNone/>
            </a:pPr>
            <a:r>
              <a:rPr lang="en-US" sz="1400" dirty="0"/>
              <a:t>    // Extract the run time from the program output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timing_file</a:t>
            </a:r>
            <a:r>
              <a:rPr lang="en-US" sz="1400" dirty="0"/>
              <a:t> t&lt;</a:t>
            </a:r>
            <a:r>
              <a:rPr lang="en-US" sz="1400" dirty="0" err="1"/>
              <a:t>my_time</a:t>
            </a:r>
            <a:r>
              <a:rPr lang="en-US" sz="1400" dirty="0"/>
              <a:t>&gt; = </a:t>
            </a:r>
            <a:r>
              <a:rPr lang="en-US" sz="1400" b="1" dirty="0"/>
              <a:t>extract</a:t>
            </a:r>
            <a:r>
              <a:rPr lang="en-US" sz="1400" dirty="0"/>
              <a:t>(out);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Swift integration into NAMD and VMD</a:t>
            </a:r>
            <a:endParaRPr lang="en-US" dirty="0"/>
          </a:p>
        </p:txBody>
      </p:sp>
      <p:pic>
        <p:nvPicPr>
          <p:cNvPr id="6" name="Picture 5" descr="Screen Shot 2014-08-05 at 9.46.18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838200"/>
            <a:ext cx="8763000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68868"/>
            <a:ext cx="2941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www.ks.uiuc.edu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/Research/swift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4724399"/>
            <a:ext cx="4419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See </a:t>
            </a:r>
            <a:r>
              <a:rPr lang="en-US" b="1" dirty="0" err="1" smtClean="0"/>
              <a:t>Dalke</a:t>
            </a:r>
            <a:r>
              <a:rPr lang="en-US" b="1" dirty="0" smtClean="0"/>
              <a:t> and </a:t>
            </a:r>
            <a:r>
              <a:rPr lang="en-US" b="1" dirty="0" err="1" smtClean="0"/>
              <a:t>Schulten</a:t>
            </a:r>
            <a:r>
              <a:rPr lang="en-US" b="1" dirty="0" smtClean="0"/>
              <a:t>, Using </a:t>
            </a:r>
            <a:r>
              <a:rPr lang="en-US" b="1" dirty="0"/>
              <a:t>Tcl for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Molecular </a:t>
            </a:r>
            <a:r>
              <a:rPr lang="en-US" b="1" dirty="0"/>
              <a:t>Visualization and </a:t>
            </a:r>
            <a:r>
              <a:rPr lang="en-US" b="1" dirty="0" smtClean="0"/>
              <a:t>Analysis, 1997.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73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Programmability for large </a:t>
            </a:r>
            <a:r>
              <a:rPr lang="en-US" smtClean="0"/>
              <a:t>scale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029200"/>
          </a:xfrm>
        </p:spPr>
        <p:txBody>
          <a:bodyPr/>
          <a:lstStyle/>
          <a:p>
            <a:r>
              <a:rPr lang="en-US" b="1" dirty="0" smtClean="0"/>
              <a:t>Approach: Many-task computing</a:t>
            </a:r>
            <a:r>
              <a:rPr lang="en-US" dirty="0" smtClean="0"/>
              <a:t>: Higher-level applications composed of many run-to-completion tasks: 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input</a:t>
            </a:r>
            <a:r>
              <a:rPr lang="en-US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→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compute</a:t>
            </a:r>
            <a:r>
              <a:rPr lang="en-US" sz="24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→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output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Programmability</a:t>
            </a:r>
          </a:p>
          <a:p>
            <a:pPr lvl="1"/>
            <a:r>
              <a:rPr lang="en-US" dirty="0" smtClean="0"/>
              <a:t>Large number of applications have this natural structure at upper levels: </a:t>
            </a:r>
            <a:r>
              <a:rPr lang="en-US" dirty="0">
                <a:solidFill>
                  <a:schemeClr val="tx1"/>
                </a:solidFill>
              </a:rPr>
              <a:t>Parameter studies, </a:t>
            </a:r>
            <a:r>
              <a:rPr lang="en-US" dirty="0"/>
              <a:t>ensembles, Monte Carlo, branch-and-bound, </a:t>
            </a:r>
            <a:r>
              <a:rPr lang="en-US" dirty="0" smtClean="0"/>
              <a:t>stochastic programming,  UQ</a:t>
            </a:r>
          </a:p>
          <a:p>
            <a:pPr lvl="1"/>
            <a:r>
              <a:rPr lang="en-US" dirty="0" smtClean="0"/>
              <a:t>Easy way to exploit hardware concurrency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Experiment management</a:t>
            </a:r>
          </a:p>
          <a:p>
            <a:pPr lvl="1"/>
            <a:r>
              <a:rPr lang="en-US" dirty="0" smtClean="0"/>
              <a:t>Address workflow-scale issues: data transfer, application invocation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NAMD Replica Exchange Limitations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One-to-one replicas to Charm++ partitions:</a:t>
            </a:r>
          </a:p>
          <a:p>
            <a:pPr lvl="1"/>
            <a:r>
              <a:rPr lang="en-US" sz="2400" dirty="0" smtClean="0"/>
              <a:t>Available hardware must match science.</a:t>
            </a:r>
          </a:p>
          <a:p>
            <a:pPr lvl="1"/>
            <a:r>
              <a:rPr lang="en-US" sz="2400" dirty="0" smtClean="0"/>
              <a:t>Batch job size must match science.</a:t>
            </a:r>
          </a:p>
          <a:p>
            <a:pPr lvl="1"/>
            <a:r>
              <a:rPr lang="en-US" sz="2400" dirty="0" smtClean="0"/>
              <a:t>Replica count fixed at job startup.</a:t>
            </a:r>
          </a:p>
          <a:p>
            <a:pPr lvl="1"/>
            <a:r>
              <a:rPr lang="en-US" sz="2400" dirty="0" smtClean="0"/>
              <a:t>No hiding of inter-replica communication latency.</a:t>
            </a:r>
          </a:p>
          <a:p>
            <a:pPr lvl="1"/>
            <a:r>
              <a:rPr lang="en-US" sz="2400" dirty="0" smtClean="0"/>
              <a:t>No hiding of replica performance divergence.</a:t>
            </a:r>
          </a:p>
          <a:p>
            <a:r>
              <a:rPr lang="en-US" sz="2800" dirty="0" smtClean="0"/>
              <a:t>Can a different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programming </a:t>
            </a:r>
            <a:br>
              <a:rPr lang="en-US" sz="2800" dirty="0" smtClean="0"/>
            </a:br>
            <a:r>
              <a:rPr lang="en-US" sz="2800" dirty="0" smtClean="0"/>
              <a:t>model help?</a:t>
            </a:r>
            <a:endParaRPr lang="en-US" sz="2800" dirty="0"/>
          </a:p>
        </p:txBody>
      </p:sp>
      <p:pic>
        <p:nvPicPr>
          <p:cNvPr id="5122" name="Picture 2" descr="C:\cygwin\home\wozniak\exm\papers\Tcl_2015\paper\img\NA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62" y="4267200"/>
            <a:ext cx="5256837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5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using Swift within NAMD / VMD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84108"/>
            <a:ext cx="82296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Work by Jim Phillips and John Stone of UIUC NAMD </a:t>
            </a:r>
            <a:r>
              <a:rPr lang="en-US" i="1" dirty="0"/>
              <a:t>Group (</a:t>
            </a:r>
            <a:r>
              <a:rPr lang="en-US" i="1" dirty="0" err="1" smtClean="0"/>
              <a:t>Schulten</a:t>
            </a:r>
            <a:r>
              <a:rPr lang="en-US" i="1" dirty="0" smtClean="0"/>
              <a:t> Lab) :</a:t>
            </a:r>
          </a:p>
          <a:p>
            <a:endParaRPr lang="en-US" sz="9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NAMD </a:t>
            </a:r>
            <a:r>
              <a:rPr lang="en-US" sz="2400" dirty="0"/>
              <a:t>2.10 and VMD 1.9.2 </a:t>
            </a:r>
            <a:r>
              <a:rPr lang="en-US" sz="2400" dirty="0" smtClean="0"/>
              <a:t>can run Swift </a:t>
            </a:r>
            <a:r>
              <a:rPr lang="en-US" sz="2400" dirty="0"/>
              <a:t>dataflow programs </a:t>
            </a:r>
            <a:r>
              <a:rPr lang="en-US" sz="2400" dirty="0" smtClean="0"/>
              <a:t>using functions from their embedded </a:t>
            </a:r>
            <a:r>
              <a:rPr lang="en-US" sz="2400" dirty="0"/>
              <a:t>Tcl scripting language. </a:t>
            </a:r>
            <a:endParaRPr lang="en-US" sz="8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NAMD </a:t>
            </a:r>
            <a:r>
              <a:rPr lang="en-US" sz="2400" dirty="0"/>
              <a:t>and VMD </a:t>
            </a:r>
            <a:r>
              <a:rPr lang="en-US" sz="2400" dirty="0" smtClean="0"/>
              <a:t>users are </a:t>
            </a:r>
            <a:r>
              <a:rPr lang="en-US" sz="2400" dirty="0"/>
              <a:t>already familiar with Tcl, and Tcl allows access to the two </a:t>
            </a:r>
            <a:r>
              <a:rPr lang="en-US" sz="2400" dirty="0" smtClean="0"/>
              <a:t>apps’ </a:t>
            </a:r>
            <a:r>
              <a:rPr lang="en-US" sz="2400" dirty="0"/>
              <a:t>complete functionality. </a:t>
            </a:r>
            <a:endParaRPr lang="en-US" sz="8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Swift </a:t>
            </a:r>
            <a:r>
              <a:rPr lang="en-US" sz="2400" dirty="0"/>
              <a:t>has been used to demonstrate </a:t>
            </a:r>
            <a:r>
              <a:rPr lang="en-US" sz="2400" dirty="0" err="1"/>
              <a:t>n:m</a:t>
            </a:r>
            <a:r>
              <a:rPr lang="en-US" sz="2400" dirty="0"/>
              <a:t> multiplexing of n replicas across a smaller arbitrary number m of NAMD </a:t>
            </a:r>
            <a:r>
              <a:rPr lang="en-US" sz="2400" dirty="0" smtClean="0"/>
              <a:t>processes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This is very complex to do with </a:t>
            </a:r>
            <a:r>
              <a:rPr lang="en-US" sz="2400" dirty="0"/>
              <a:t>normal NAMD scripting that can be expressed naturally in under 100 lines of Swift/T code.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-838200" y="4800600"/>
            <a:ext cx="5486400" cy="8382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18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NAMD/VMD and Swift/T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Typical Swift/T Structure</a:t>
            </a:r>
            <a:endParaRPr lang="en-US" dirty="0"/>
          </a:p>
        </p:txBody>
      </p:sp>
      <p:pic>
        <p:nvPicPr>
          <p:cNvPr id="7" name="Content Placeholder 6" descr="hierarchy-typical.pd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885" b="-18885"/>
          <a:stretch>
            <a:fillRect/>
          </a:stretch>
        </p:blipFill>
        <p:spPr>
          <a:xfrm>
            <a:off x="457200" y="2174875"/>
            <a:ext cx="4040188" cy="37422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NAMD/VMD Structure</a:t>
            </a:r>
            <a:endParaRPr lang="en-US" dirty="0"/>
          </a:p>
        </p:txBody>
      </p:sp>
      <p:pic>
        <p:nvPicPr>
          <p:cNvPr id="8" name="Content Placeholder 7" descr="hierarchy-namd.pdf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858" b="-18858"/>
          <a:stretch>
            <a:fillRect/>
          </a:stretch>
        </p:blipFill>
        <p:spPr>
          <a:xfrm>
            <a:off x="4645025" y="2174876"/>
            <a:ext cx="4041775" cy="3674262"/>
          </a:xfrm>
        </p:spPr>
      </p:pic>
    </p:spTree>
    <p:extLst>
      <p:ext uri="{BB962C8B-B14F-4D97-AF65-F5344CB8AC3E}">
        <p14:creationId xmlns:p14="http://schemas.microsoft.com/office/powerpoint/2010/main" val="21941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work: Extreme scale ensembles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05400"/>
          </a:xfrm>
        </p:spPr>
        <p:txBody>
          <a:bodyPr/>
          <a:lstStyle/>
          <a:p>
            <a:r>
              <a:rPr lang="en-US" dirty="0" smtClean="0"/>
              <a:t>Enhance Swift for exascale experiment/simulate/analyze ensembles</a:t>
            </a:r>
          </a:p>
          <a:p>
            <a:pPr lvl="1"/>
            <a:r>
              <a:rPr lang="en-US" dirty="0" smtClean="0"/>
              <a:t>Deploy stateful, varying sized jobs</a:t>
            </a:r>
          </a:p>
          <a:p>
            <a:pPr lvl="1"/>
            <a:r>
              <a:rPr lang="en-US" dirty="0" smtClean="0"/>
              <a:t>Outermost, experiment-level coordination via dataflow</a:t>
            </a:r>
          </a:p>
          <a:p>
            <a:pPr lvl="1"/>
            <a:r>
              <a:rPr lang="en-US" dirty="0" smtClean="0"/>
              <a:t>Plug in experiments and human-in-the-loop models (dataflow filters)</a:t>
            </a:r>
          </a:p>
          <a:p>
            <a:pPr lvl="1"/>
            <a:r>
              <a:rPr lang="en-US" dirty="0" smtClean="0"/>
              <a:t>JointLab collaboration: Connecting bulk task-task data transfer with Swift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05000" y="2748077"/>
            <a:ext cx="1752600" cy="20574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Big job 1: Type 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3810000" y="2748077"/>
            <a:ext cx="2895600" cy="20574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Big job 2: Type A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858000" y="2743200"/>
            <a:ext cx="1890979" cy="20574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Big job 3: Type B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985114" y="4939589"/>
            <a:ext cx="1300886" cy="62788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Small job 1: Type A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2438400" y="4939589"/>
            <a:ext cx="1300886" cy="62788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Small job 2: Type 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877055" y="4939589"/>
            <a:ext cx="1300886" cy="62788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Small job 3: Type B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5313271" y="4945685"/>
            <a:ext cx="1300886" cy="62788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Small job 4: Type B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1806855" y="5709514"/>
            <a:ext cx="1300886" cy="62788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Small job 4: Type C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3279038" y="5709514"/>
            <a:ext cx="1300886" cy="62788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Small job 5: Type D</a:t>
            </a:r>
            <a:endParaRPr lang="en-US" dirty="0"/>
          </a:p>
        </p:txBody>
      </p:sp>
      <p:grpSp>
        <p:nvGrpSpPr>
          <p:cNvPr id="8204" name="Group 8203"/>
          <p:cNvGrpSpPr/>
          <p:nvPr/>
        </p:nvGrpSpPr>
        <p:grpSpPr>
          <a:xfrm>
            <a:off x="3200400" y="4195877"/>
            <a:ext cx="4191000" cy="1329274"/>
            <a:chOff x="3200400" y="3886200"/>
            <a:chExt cx="4191000" cy="1329274"/>
          </a:xfrm>
        </p:grpSpPr>
        <p:cxnSp>
          <p:nvCxnSpPr>
            <p:cNvPr id="43" name="Straight Arrow Connector 42"/>
            <p:cNvCxnSpPr>
              <a:stCxn id="36" idx="6"/>
              <a:endCxn id="38" idx="2"/>
            </p:cNvCxnSpPr>
            <p:nvPr/>
          </p:nvCxnSpPr>
          <p:spPr bwMode="auto">
            <a:xfrm>
              <a:off x="3429000" y="4000500"/>
              <a:ext cx="762000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Flowchart: Connector 35"/>
            <p:cNvSpPr/>
            <p:nvPr/>
          </p:nvSpPr>
          <p:spPr bwMode="auto">
            <a:xfrm>
              <a:off x="3200400" y="3886200"/>
              <a:ext cx="228600" cy="228600"/>
            </a:xfrm>
            <a:prstGeom prst="flowChartConnector">
              <a:avLst/>
            </a:prstGeom>
            <a:solidFill>
              <a:srgbClr val="FFFF00"/>
            </a:solidFill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 bwMode="auto">
            <a:xfrm>
              <a:off x="4191000" y="3886200"/>
              <a:ext cx="228600" cy="228600"/>
            </a:xfrm>
            <a:prstGeom prst="flowChartConnector">
              <a:avLst/>
            </a:prstGeom>
            <a:solidFill>
              <a:srgbClr val="FFFF00"/>
            </a:solidFill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 bwMode="auto">
            <a:xfrm>
              <a:off x="7162800" y="3886200"/>
              <a:ext cx="228600" cy="228600"/>
            </a:xfrm>
            <a:prstGeom prst="flowChartConnector">
              <a:avLst/>
            </a:prstGeom>
            <a:solidFill>
              <a:srgbClr val="FFFF00"/>
            </a:solidFill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1" name="Flowchart: Connector 40"/>
            <p:cNvSpPr/>
            <p:nvPr/>
          </p:nvSpPr>
          <p:spPr bwMode="auto">
            <a:xfrm>
              <a:off x="3962400" y="4986874"/>
              <a:ext cx="228600" cy="228600"/>
            </a:xfrm>
            <a:prstGeom prst="flowChartConnector">
              <a:avLst/>
            </a:prstGeom>
            <a:solidFill>
              <a:srgbClr val="FFFF00"/>
            </a:solidFill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2" name="Flowchart: Connector 41"/>
            <p:cNvSpPr/>
            <p:nvPr/>
          </p:nvSpPr>
          <p:spPr bwMode="auto">
            <a:xfrm>
              <a:off x="3429000" y="4978319"/>
              <a:ext cx="228600" cy="228600"/>
            </a:xfrm>
            <a:prstGeom prst="flowChartConnector">
              <a:avLst/>
            </a:prstGeom>
            <a:solidFill>
              <a:srgbClr val="FFFF00"/>
            </a:solidFill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stCxn id="38" idx="6"/>
              <a:endCxn id="39" idx="2"/>
            </p:cNvCxnSpPr>
            <p:nvPr/>
          </p:nvCxnSpPr>
          <p:spPr bwMode="auto">
            <a:xfrm>
              <a:off x="4419600" y="4000500"/>
              <a:ext cx="2743200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>
              <a:stCxn id="39" idx="3"/>
              <a:endCxn id="40" idx="7"/>
            </p:cNvCxnSpPr>
            <p:nvPr/>
          </p:nvCxnSpPr>
          <p:spPr bwMode="auto">
            <a:xfrm flipH="1">
              <a:off x="5612637" y="4081322"/>
              <a:ext cx="1583641" cy="923160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>
              <a:stCxn id="40" idx="2"/>
            </p:cNvCxnSpPr>
            <p:nvPr/>
          </p:nvCxnSpPr>
          <p:spPr bwMode="auto">
            <a:xfrm flipH="1">
              <a:off x="4191001" y="5085304"/>
              <a:ext cx="1226514" cy="15870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>
              <a:stCxn id="41" idx="2"/>
            </p:cNvCxnSpPr>
            <p:nvPr/>
          </p:nvCxnSpPr>
          <p:spPr bwMode="auto">
            <a:xfrm flipH="1">
              <a:off x="3657601" y="5101174"/>
              <a:ext cx="304799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Straight Arrow Connector 59"/>
            <p:cNvCxnSpPr>
              <a:stCxn id="42" idx="0"/>
            </p:cNvCxnSpPr>
            <p:nvPr/>
          </p:nvCxnSpPr>
          <p:spPr bwMode="auto">
            <a:xfrm flipH="1" flipV="1">
              <a:off x="3314701" y="4114800"/>
              <a:ext cx="228599" cy="863519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>
              <a:stCxn id="42" idx="7"/>
              <a:endCxn id="38" idx="3"/>
            </p:cNvCxnSpPr>
            <p:nvPr/>
          </p:nvCxnSpPr>
          <p:spPr bwMode="auto">
            <a:xfrm flipV="1">
              <a:off x="3624122" y="4081322"/>
              <a:ext cx="600356" cy="930475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" name="Straight Arrow Connector 65"/>
            <p:cNvCxnSpPr>
              <a:stCxn id="41" idx="0"/>
              <a:endCxn id="38" idx="4"/>
            </p:cNvCxnSpPr>
            <p:nvPr/>
          </p:nvCxnSpPr>
          <p:spPr bwMode="auto">
            <a:xfrm flipV="1">
              <a:off x="4076700" y="4114800"/>
              <a:ext cx="228600" cy="872074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Flowchart: Connector 39"/>
            <p:cNvSpPr/>
            <p:nvPr/>
          </p:nvSpPr>
          <p:spPr bwMode="auto">
            <a:xfrm>
              <a:off x="5417515" y="4971004"/>
              <a:ext cx="228600" cy="228600"/>
            </a:xfrm>
            <a:prstGeom prst="flowChartConnector">
              <a:avLst/>
            </a:prstGeom>
            <a:solidFill>
              <a:srgbClr val="FFFF00"/>
            </a:solidFill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202" name="Group 8201"/>
          <p:cNvGrpSpPr/>
          <p:nvPr/>
        </p:nvGrpSpPr>
        <p:grpSpPr>
          <a:xfrm>
            <a:off x="76200" y="2824277"/>
            <a:ext cx="2209800" cy="1371600"/>
            <a:chOff x="0" y="2514600"/>
            <a:chExt cx="2209800" cy="1371600"/>
          </a:xfrm>
        </p:grpSpPr>
        <p:sp>
          <p:nvSpPr>
            <p:cNvPr id="35" name="Flowchart: Sequential Access Storage 34"/>
            <p:cNvSpPr/>
            <p:nvPr/>
          </p:nvSpPr>
          <p:spPr bwMode="auto">
            <a:xfrm>
              <a:off x="0" y="2514600"/>
              <a:ext cx="1635557" cy="1371600"/>
            </a:xfrm>
            <a:prstGeom prst="flowChartMagneticTape">
              <a:avLst/>
            </a:prstGeom>
            <a:solidFill>
              <a:schemeClr val="accent1"/>
            </a:solidFill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/>
                <a:t>APS</a:t>
              </a:r>
              <a:endParaRPr lang="en-US" b="1" dirty="0"/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1635557" y="3810000"/>
              <a:ext cx="574243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5612637" y="5246848"/>
            <a:ext cx="2845563" cy="1564821"/>
            <a:chOff x="5612637" y="5246848"/>
            <a:chExt cx="2845563" cy="1564821"/>
          </a:xfrm>
        </p:grpSpPr>
        <p:pic>
          <p:nvPicPr>
            <p:cNvPr id="8194" name="Picture 2" descr="https://lh5.googleusercontent.com/BNDAug8M2uj-V2CC1TBLTcaQmztKNKR_RLrMkdcsCOrW07e1ZbRDvKVHmD_IDbvOapq_UV9tjqVQKbBqleon4xXfzS0lLjtT6nZPbkTKxEEDARoFagq5ZlbkwJHuBkbs9ZxQO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246848"/>
              <a:ext cx="1752600" cy="156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Straight Arrow Connector 73"/>
            <p:cNvCxnSpPr>
              <a:stCxn id="40" idx="5"/>
            </p:cNvCxnSpPr>
            <p:nvPr/>
          </p:nvCxnSpPr>
          <p:spPr bwMode="auto">
            <a:xfrm>
              <a:off x="5612637" y="5475803"/>
              <a:ext cx="1702563" cy="391597"/>
            </a:xfrm>
            <a:prstGeom prst="straightConnector1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165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0198"/>
            <a:ext cx="8229600" cy="1036638"/>
          </a:xfrm>
        </p:spPr>
        <p:txBody>
          <a:bodyPr>
            <a:normAutofit/>
          </a:bodyPr>
          <a:lstStyle/>
          <a:p>
            <a:r>
              <a:rPr lang="en-US" dirty="0" smtClean="0"/>
              <a:t>Technology transfer – </a:t>
            </a:r>
            <a:r>
              <a:rPr lang="en-US" i="1" dirty="0" smtClean="0"/>
              <a:t>Parallel.Works</a:t>
            </a:r>
            <a:endParaRPr lang="en-US" i="1" dirty="0"/>
          </a:p>
        </p:txBody>
      </p:sp>
      <p:pic>
        <p:nvPicPr>
          <p:cNvPr id="3" name="Picture 2" descr="Screen Shot 2015-02-10 at 4.42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3600"/>
            <a:ext cx="9144000" cy="51196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8299" y="5927004"/>
            <a:ext cx="8225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1F497D"/>
                </a:solidFill>
              </a:rPr>
              <a:t>An incubation venture of the University of Chicago’s CIE: Chicago Innovation Exchange</a:t>
            </a:r>
            <a:br>
              <a:rPr lang="en-US" i="1" dirty="0" smtClean="0">
                <a:solidFill>
                  <a:srgbClr val="1F497D"/>
                </a:solidFill>
              </a:rPr>
            </a:br>
            <a:r>
              <a:rPr lang="en-US" i="1" dirty="0" smtClean="0">
                <a:solidFill>
                  <a:srgbClr val="1F497D"/>
                </a:solidFill>
              </a:rPr>
              <a:t>http://</a:t>
            </a:r>
            <a:r>
              <a:rPr lang="en-US" i="1" dirty="0" err="1" smtClean="0">
                <a:solidFill>
                  <a:srgbClr val="1F497D"/>
                </a:solidFill>
              </a:rPr>
              <a:t>cie.uchicago.edu</a:t>
            </a:r>
            <a:endParaRPr lang="en-US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54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0198"/>
            <a:ext cx="8229600" cy="10366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</a:rPr>
              <a:t>Technology transfer – </a:t>
            </a:r>
            <a:r>
              <a:rPr lang="en-US" i="1" dirty="0">
                <a:solidFill>
                  <a:srgbClr val="4F81BD"/>
                </a:solidFill>
              </a:rPr>
              <a:t>Parallel.Works</a:t>
            </a:r>
          </a:p>
        </p:txBody>
      </p:sp>
      <p:pic>
        <p:nvPicPr>
          <p:cNvPr id="2" name="Picture 1" descr="Screen Shot 2015-02-10 at 4.42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3600"/>
            <a:ext cx="9144000" cy="51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63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0198"/>
            <a:ext cx="8229600" cy="10366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</a:rPr>
              <a:t>Technology transfer – </a:t>
            </a:r>
            <a:r>
              <a:rPr lang="en-US" i="1" dirty="0">
                <a:solidFill>
                  <a:srgbClr val="4F81BD"/>
                </a:solidFill>
              </a:rPr>
              <a:t>Parallel.Works</a:t>
            </a:r>
          </a:p>
        </p:txBody>
      </p:sp>
      <p:pic>
        <p:nvPicPr>
          <p:cNvPr id="2" name="Picture 1" descr="Screen Shot 2015-02-10 at 4.43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3600"/>
            <a:ext cx="9144000" cy="51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84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06963"/>
          </a:xfrm>
        </p:spPr>
        <p:txBody>
          <a:bodyPr/>
          <a:lstStyle/>
          <a:p>
            <a:r>
              <a:rPr lang="en-US" b="1" dirty="0" smtClean="0"/>
              <a:t>Swift</a:t>
            </a:r>
            <a:r>
              <a:rPr lang="en-US" b="1" dirty="0"/>
              <a:t>: </a:t>
            </a:r>
            <a:r>
              <a:rPr lang="en-US" dirty="0"/>
              <a:t>High-level scripting for outermost programming </a:t>
            </a:r>
            <a:r>
              <a:rPr lang="en-US" dirty="0" smtClean="0"/>
              <a:t>constructs</a:t>
            </a:r>
          </a:p>
          <a:p>
            <a:r>
              <a:rPr lang="en-US" dirty="0" smtClean="0"/>
              <a:t>Heavily based on </a:t>
            </a:r>
            <a:r>
              <a:rPr lang="en-US" b="1" dirty="0" smtClean="0"/>
              <a:t>Tcl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/>
              <a:t>Described </a:t>
            </a:r>
            <a:r>
              <a:rPr lang="en-US" dirty="0" smtClean="0"/>
              <a:t>novel features </a:t>
            </a:r>
            <a:r>
              <a:rPr lang="en-US" dirty="0"/>
              <a:t>for </a:t>
            </a:r>
            <a:r>
              <a:rPr lang="en-US" b="1" dirty="0" smtClean="0"/>
              <a:t>task control </a:t>
            </a:r>
            <a:r>
              <a:rPr lang="en-US" dirty="0" smtClean="0"/>
              <a:t>and </a:t>
            </a:r>
            <a:r>
              <a:rPr lang="en-US" b="1" dirty="0" smtClean="0"/>
              <a:t>big </a:t>
            </a:r>
            <a:r>
              <a:rPr lang="en-US" b="1" dirty="0"/>
              <a:t>data computing </a:t>
            </a:r>
            <a:r>
              <a:rPr lang="en-US" dirty="0"/>
              <a:t>on clusters and </a:t>
            </a:r>
            <a:r>
              <a:rPr lang="en-US" dirty="0" smtClean="0"/>
              <a:t>supercomputers</a:t>
            </a:r>
          </a:p>
          <a:p>
            <a:r>
              <a:rPr lang="en-US" b="1" dirty="0" smtClean="0"/>
              <a:t>Thanks </a:t>
            </a:r>
            <a:r>
              <a:rPr lang="en-US" dirty="0" smtClean="0"/>
              <a:t>to the Swift team: Mike Wilde, Ketan Maheshwari, Tim Armstrong, David Kelly, </a:t>
            </a:r>
            <a:r>
              <a:rPr lang="en-US" dirty="0" err="1" smtClean="0"/>
              <a:t>Yadu</a:t>
            </a:r>
            <a:r>
              <a:rPr lang="en-US" dirty="0" smtClean="0"/>
              <a:t> </a:t>
            </a:r>
            <a:r>
              <a:rPr lang="en-US" dirty="0" err="1" smtClean="0"/>
              <a:t>Nand</a:t>
            </a:r>
            <a:r>
              <a:rPr lang="en-US" dirty="0" smtClean="0"/>
              <a:t>, </a:t>
            </a:r>
            <a:r>
              <a:rPr lang="en-US" dirty="0" err="1" smtClean="0"/>
              <a:t>Mihael</a:t>
            </a:r>
            <a:r>
              <a:rPr lang="en-US" dirty="0" smtClean="0"/>
              <a:t> </a:t>
            </a:r>
            <a:r>
              <a:rPr lang="en-US" dirty="0" err="1" smtClean="0"/>
              <a:t>Hategan</a:t>
            </a:r>
            <a:r>
              <a:rPr lang="en-US" dirty="0" smtClean="0"/>
              <a:t>, Scott Krieder, </a:t>
            </a:r>
            <a:r>
              <a:rPr lang="en-US" dirty="0" err="1" smtClean="0"/>
              <a:t>Ioan</a:t>
            </a:r>
            <a:r>
              <a:rPr lang="en-US" dirty="0" smtClean="0"/>
              <a:t> </a:t>
            </a:r>
            <a:r>
              <a:rPr lang="en-US" dirty="0" err="1" smtClean="0"/>
              <a:t>Raicu</a:t>
            </a:r>
            <a:r>
              <a:rPr lang="en-US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Dan </a:t>
            </a:r>
            <a:r>
              <a:rPr lang="en-US" dirty="0" smtClean="0"/>
              <a:t>Katz, Ian Foster</a:t>
            </a:r>
            <a:endParaRPr lang="en-US" dirty="0"/>
          </a:p>
          <a:p>
            <a:r>
              <a:rPr lang="en-US" b="1" dirty="0" smtClean="0"/>
              <a:t>Thanks</a:t>
            </a:r>
            <a:r>
              <a:rPr lang="en-US" dirty="0" smtClean="0"/>
              <a:t> </a:t>
            </a:r>
            <a:r>
              <a:rPr lang="en-US" dirty="0" smtClean="0"/>
              <a:t>to the Tcl organizers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r>
              <a:rPr lang="en-US" b="1" dirty="0" smtClean="0"/>
              <a:t>Questions?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cxnSp>
        <p:nvCxnSpPr>
          <p:cNvPr id="5" name="Straight Arrow Connector 4"/>
          <p:cNvCxnSpPr>
            <a:stCxn id="10" idx="3"/>
            <a:endCxn id="14" idx="1"/>
          </p:cNvCxnSpPr>
          <p:nvPr/>
        </p:nvCxnSpPr>
        <p:spPr bwMode="auto">
          <a:xfrm>
            <a:off x="6355614" y="4686300"/>
            <a:ext cx="440056" cy="0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14" idx="2"/>
            <a:endCxn id="18" idx="0"/>
          </p:cNvCxnSpPr>
          <p:nvPr/>
        </p:nvCxnSpPr>
        <p:spPr bwMode="auto">
          <a:xfrm>
            <a:off x="7338595" y="5105400"/>
            <a:ext cx="0" cy="306324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18" idx="1"/>
            <a:endCxn id="22" idx="3"/>
          </p:cNvCxnSpPr>
          <p:nvPr/>
        </p:nvCxnSpPr>
        <p:spPr bwMode="auto">
          <a:xfrm flipH="1">
            <a:off x="6350737" y="5830062"/>
            <a:ext cx="444933" cy="0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22" idx="0"/>
            <a:endCxn id="10" idx="2"/>
          </p:cNvCxnSpPr>
          <p:nvPr/>
        </p:nvCxnSpPr>
        <p:spPr bwMode="auto">
          <a:xfrm flipV="1">
            <a:off x="5807812" y="5105400"/>
            <a:ext cx="2439" cy="306324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5264887" y="4267200"/>
            <a:ext cx="1090727" cy="838200"/>
            <a:chOff x="5867400" y="4724400"/>
            <a:chExt cx="1090727" cy="8382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4724400"/>
              <a:ext cx="1090727" cy="838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Cloud 10"/>
            <p:cNvSpPr/>
            <p:nvPr/>
          </p:nvSpPr>
          <p:spPr bwMode="auto">
            <a:xfrm>
              <a:off x="5948477" y="4800600"/>
              <a:ext cx="926249" cy="685800"/>
            </a:xfrm>
            <a:prstGeom prst="cloud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22227" y="4953000"/>
              <a:ext cx="952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THINK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95670" y="4267200"/>
            <a:ext cx="1085850" cy="838200"/>
            <a:chOff x="7367703" y="4718566"/>
            <a:chExt cx="1085850" cy="8382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367703" y="4718566"/>
              <a:ext cx="1085850" cy="838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Lightning Bolt 14"/>
            <p:cNvSpPr/>
            <p:nvPr/>
          </p:nvSpPr>
          <p:spPr bwMode="auto">
            <a:xfrm>
              <a:off x="7702145" y="4829729"/>
              <a:ext cx="477926" cy="627541"/>
            </a:xfrm>
            <a:prstGeom prst="lightningBolt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09511" y="4911764"/>
              <a:ext cx="8022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RUN</a:t>
              </a:r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95670" y="5411724"/>
            <a:ext cx="1085850" cy="836676"/>
            <a:chOff x="7367703" y="5698867"/>
            <a:chExt cx="1085850" cy="83667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367703" y="5698867"/>
              <a:ext cx="1085850" cy="8366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Can 18"/>
            <p:cNvSpPr/>
            <p:nvPr/>
          </p:nvSpPr>
          <p:spPr bwMode="auto">
            <a:xfrm>
              <a:off x="7485815" y="5813167"/>
              <a:ext cx="872488" cy="605442"/>
            </a:xfrm>
            <a:prstGeom prst="can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  <a:ln w="38100">
              <a:solidFill>
                <a:srgbClr val="4F81BD"/>
              </a:solidFill>
              <a:miter lim="800000"/>
              <a:headEnd/>
              <a:tailEnd type="non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96354" y="5964781"/>
              <a:ext cx="10571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COLLECT</a:t>
              </a:r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64887" y="5411724"/>
            <a:ext cx="1099719" cy="836676"/>
            <a:chOff x="5858408" y="5698867"/>
            <a:chExt cx="1099719" cy="836676"/>
          </a:xfrm>
        </p:grpSpPr>
        <p:sp>
          <p:nvSpPr>
            <p:cNvPr id="22" name="Rectangle 21"/>
            <p:cNvSpPr/>
            <p:nvPr/>
          </p:nvSpPr>
          <p:spPr bwMode="auto">
            <a:xfrm>
              <a:off x="5858408" y="5698867"/>
              <a:ext cx="1085850" cy="8366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4F81BD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Up Arrow 22"/>
            <p:cNvSpPr/>
            <p:nvPr/>
          </p:nvSpPr>
          <p:spPr bwMode="auto">
            <a:xfrm>
              <a:off x="5948478" y="5813167"/>
              <a:ext cx="838200" cy="605442"/>
            </a:xfrm>
            <a:prstGeom prst="upArrow">
              <a:avLst>
                <a:gd name="adj1" fmla="val 36643"/>
                <a:gd name="adj2" fmla="val 40400"/>
              </a:avLst>
            </a:prstGeom>
            <a:solidFill>
              <a:srgbClr val="8AFF86"/>
            </a:solidFill>
            <a:ln w="38100">
              <a:solidFill>
                <a:srgbClr val="00DE00"/>
              </a:solidFill>
              <a:miter lim="800000"/>
              <a:headEnd/>
              <a:tailEnd type="triangle" w="med" len="med"/>
            </a:ln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58408" y="5879068"/>
              <a:ext cx="10997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IMPROVE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575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eb.ornl.gov/info/ornlreview/v45_3_12/images/a04_p10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43" y="2153540"/>
            <a:ext cx="3124200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Race to Exascale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525963"/>
          </a:xfrm>
        </p:spPr>
        <p:txBody>
          <a:bodyPr/>
          <a:lstStyle/>
          <a:p>
            <a:r>
              <a:rPr lang="en-US" dirty="0" smtClean="0"/>
              <a:t>The exaflop computer: a quintillion (</a:t>
            </a:r>
            <a:r>
              <a:rPr lang="en-US" b="1" dirty="0" smtClean="0"/>
              <a:t>10</a:t>
            </a:r>
            <a:r>
              <a:rPr lang="en-US" b="1" baseline="30000" dirty="0" smtClean="0"/>
              <a:t>18</a:t>
            </a:r>
            <a:r>
              <a:rPr lang="en-US" dirty="0" smtClean="0"/>
              <a:t>) </a:t>
            </a:r>
            <a:r>
              <a:rPr lang="en-US" dirty="0"/>
              <a:t>floating </a:t>
            </a:r>
            <a:r>
              <a:rPr lang="en-US" dirty="0" smtClean="0"/>
              <a:t>point </a:t>
            </a:r>
            <a:r>
              <a:rPr lang="en-US" dirty="0"/>
              <a:t>operations per </a:t>
            </a:r>
            <a:r>
              <a:rPr lang="en-US" dirty="0" smtClean="0"/>
              <a:t>second</a:t>
            </a:r>
          </a:p>
          <a:p>
            <a:endParaRPr lang="en-US" dirty="0"/>
          </a:p>
          <a:p>
            <a:r>
              <a:rPr lang="en-US" dirty="0" smtClean="0"/>
              <a:t>Expected to have massive (billion-way) </a:t>
            </a:r>
            <a:br>
              <a:rPr lang="en-US" dirty="0" smtClean="0"/>
            </a:br>
            <a:r>
              <a:rPr lang="en-US" dirty="0" smtClean="0"/>
              <a:t>concurrency</a:t>
            </a:r>
          </a:p>
          <a:p>
            <a:endParaRPr lang="en-US" dirty="0"/>
          </a:p>
          <a:p>
            <a:r>
              <a:rPr lang="en-US" dirty="0" smtClean="0"/>
              <a:t>Significant issues must be overcome</a:t>
            </a:r>
          </a:p>
          <a:p>
            <a:pPr lvl="1"/>
            <a:r>
              <a:rPr lang="en-US" dirty="0" smtClean="0"/>
              <a:t>Fault-tolerance</a:t>
            </a:r>
          </a:p>
          <a:p>
            <a:pPr lvl="1"/>
            <a:r>
              <a:rPr lang="en-US" dirty="0" smtClean="0"/>
              <a:t>I/O</a:t>
            </a:r>
          </a:p>
          <a:p>
            <a:pPr lvl="1"/>
            <a:r>
              <a:rPr lang="en-US" dirty="0" smtClean="0"/>
              <a:t>Heat and power efficiency</a:t>
            </a:r>
          </a:p>
          <a:p>
            <a:pPr lvl="1"/>
            <a:r>
              <a:rPr lang="en-US" dirty="0" smtClean="0"/>
              <a:t>Programmability!</a:t>
            </a:r>
          </a:p>
          <a:p>
            <a:pPr lvl="1"/>
            <a:endParaRPr lang="en-US" dirty="0"/>
          </a:p>
          <a:p>
            <a:r>
              <a:rPr lang="en-US" dirty="0" smtClean="0"/>
              <a:t>Can scripting systems like Tcl help?</a:t>
            </a:r>
          </a:p>
          <a:p>
            <a:pPr lvl="1"/>
            <a:r>
              <a:rPr lang="en-US" dirty="0" smtClean="0"/>
              <a:t>I think so!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146" name="Picture 2" descr="http://www.top500.org/static/media/uploads/blog/tianhe-2-jack-dongarra-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7" y="990600"/>
            <a:ext cx="2879105" cy="98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3291" y="2133600"/>
            <a:ext cx="342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#1 </a:t>
            </a:r>
            <a:r>
              <a:rPr lang="en-US" i="1" dirty="0" smtClean="0"/>
              <a:t>Tianhe-2</a:t>
            </a:r>
            <a:r>
              <a:rPr lang="en-US" dirty="0" smtClean="0"/>
              <a:t>: 33 PF, 18 MW (China)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2469" y="3577178"/>
            <a:ext cx="34815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#2 </a:t>
            </a:r>
            <a:r>
              <a:rPr lang="en-US" i="1" dirty="0" smtClean="0"/>
              <a:t>Titan</a:t>
            </a:r>
            <a:r>
              <a:rPr lang="en-US" dirty="0" smtClean="0"/>
              <a:t>: 20 PF, 8 MW (Oak Ridge)</a:t>
            </a:r>
            <a:endParaRPr lang="en-US" dirty="0"/>
          </a:p>
        </p:txBody>
      </p:sp>
      <p:pic>
        <p:nvPicPr>
          <p:cNvPr id="6152" name="Picture 8" descr="http://d3qi0qp55mx5f5.cloudfront.net/www/i/features/20130603_MiraX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7" y="4191001"/>
            <a:ext cx="301657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62469" y="5008328"/>
            <a:ext cx="32539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#5 </a:t>
            </a:r>
            <a:r>
              <a:rPr lang="en-US" i="1" dirty="0" smtClean="0"/>
              <a:t>Mira</a:t>
            </a:r>
            <a:r>
              <a:rPr lang="en-US" dirty="0" smtClean="0"/>
              <a:t>: 8.5 PF, 4 MW (Argonne)</a:t>
            </a:r>
            <a:endParaRPr lang="en-US" dirty="0"/>
          </a:p>
        </p:txBody>
      </p:sp>
      <p:pic>
        <p:nvPicPr>
          <p:cNvPr id="13" name="Picture 2" descr="http://pc.smellycat.com/clipart/pc-fl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91200"/>
            <a:ext cx="1991085" cy="50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48444" y="5860817"/>
            <a:ext cx="10999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= 2.5 MW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45925" y="533400"/>
            <a:ext cx="21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TOP500 leaderboard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56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Swift/T </a:t>
            </a:r>
          </a:p>
          <a:p>
            <a:pPr lvl="1"/>
            <a:r>
              <a:rPr lang="en-US" dirty="0" smtClean="0"/>
              <a:t>Introduction to MPI</a:t>
            </a:r>
          </a:p>
          <a:p>
            <a:pPr lvl="1"/>
            <a:r>
              <a:rPr lang="en-US" dirty="0"/>
              <a:t>Introduction </a:t>
            </a:r>
            <a:r>
              <a:rPr lang="en-US" dirty="0" smtClean="0"/>
              <a:t>to ADLB</a:t>
            </a:r>
          </a:p>
          <a:p>
            <a:pPr lvl="1"/>
            <a:r>
              <a:rPr lang="en-US" dirty="0" smtClean="0"/>
              <a:t>Introduction to Turbine, the Swift/T runtime</a:t>
            </a:r>
          </a:p>
          <a:p>
            <a:endParaRPr lang="en-US" dirty="0" smtClean="0"/>
          </a:p>
          <a:p>
            <a:r>
              <a:rPr lang="en-US" dirty="0" smtClean="0"/>
              <a:t>Use of Tcl in Swift/T </a:t>
            </a:r>
          </a:p>
          <a:p>
            <a:endParaRPr lang="en-US" dirty="0"/>
          </a:p>
          <a:p>
            <a:r>
              <a:rPr lang="en-US" dirty="0" smtClean="0"/>
              <a:t>Interesting Swift/T features</a:t>
            </a:r>
          </a:p>
          <a:p>
            <a:endParaRPr lang="en-US" dirty="0"/>
          </a:p>
          <a:p>
            <a:r>
              <a:rPr lang="en-US" dirty="0" smtClean="0"/>
              <a:t>Applications</a:t>
            </a:r>
          </a:p>
          <a:p>
            <a:endParaRPr lang="en-US" dirty="0"/>
          </a:p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Swift/T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smtClean="0"/>
              <a:t>High-performance dataflow for compositional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434E-B384-A245-84B1-C534A8D54264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Swift programming model:</a:t>
            </a:r>
            <a:br>
              <a:rPr lang="en-GB" dirty="0" smtClean="0"/>
            </a:br>
            <a:r>
              <a:rPr lang="en-GB" dirty="0" smtClean="0"/>
              <a:t>all progress driven by concurrent dataflow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3505200"/>
            <a:ext cx="8229600" cy="26670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GB"/>
              <a:t>and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GB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smtClean="0">
                <a:cs typeface="Courier New" pitchFamily="49" charset="0"/>
              </a:rPr>
              <a:t> </a:t>
            </a:r>
            <a:r>
              <a:rPr lang="en-GB" dirty="0" smtClean="0">
                <a:cs typeface="Courier New" pitchFamily="49" charset="0"/>
              </a:rPr>
              <a:t>implemented </a:t>
            </a:r>
            <a:r>
              <a:rPr lang="en-GB" dirty="0">
                <a:cs typeface="Courier New" pitchFamily="49" charset="0"/>
              </a:rPr>
              <a:t>in native code</a:t>
            </a:r>
            <a:endParaRPr lang="en-GB" dirty="0"/>
          </a:p>
          <a:p>
            <a:r>
              <a:rPr lang="en-GB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GB" smtClean="0"/>
              <a:t>and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GB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/>
              <a:t>run in concurrently in different processes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GB" dirty="0" smtClean="0"/>
              <a:t> is computed when they are both done</a:t>
            </a:r>
          </a:p>
          <a:p>
            <a:endParaRPr lang="en-GB" dirty="0" smtClean="0"/>
          </a:p>
          <a:p>
            <a:r>
              <a:rPr lang="en-GB" dirty="0" smtClean="0"/>
              <a:t>This parallelism is </a:t>
            </a:r>
            <a:r>
              <a:rPr lang="en-GB" i="1" dirty="0" smtClean="0"/>
              <a:t>automatic</a:t>
            </a:r>
          </a:p>
          <a:p>
            <a:r>
              <a:rPr lang="en-GB" dirty="0" smtClean="0"/>
              <a:t>Works recursively throughout the program’s call graph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FF16-19DB-9B4A-86A0-72874857CED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85800" y="1618938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myproc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smtClean="0">
                <a:latin typeface="Courier New" pitchFamily="49" charset="0"/>
                <a:cs typeface="Courier New" pitchFamily="49" charset="0"/>
              </a:rPr>
              <a:t>, int j)</a:t>
            </a:r>
            <a:endParaRPr lang="en-GB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sz="2000" smtClean="0">
                <a:latin typeface="Courier New" pitchFamily="49" charset="0"/>
                <a:cs typeface="Courier New" pitchFamily="49" charset="0"/>
              </a:rPr>
              <a:t>    int x =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smtClean="0">
                <a:latin typeface="Courier New" pitchFamily="49" charset="0"/>
                <a:cs typeface="Courier New" pitchFamily="49" charset="0"/>
              </a:rPr>
              <a:t>(i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);    </a:t>
            </a:r>
          </a:p>
          <a:p>
            <a:r>
              <a:rPr lang="en-GB" sz="2000" smtClean="0">
                <a:latin typeface="Courier New" pitchFamily="49" charset="0"/>
                <a:cs typeface="Courier New" pitchFamily="49" charset="0"/>
              </a:rPr>
              <a:t>    int y = B(j);</a:t>
            </a:r>
            <a:endParaRPr lang="en-GB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>
                <a:latin typeface="Courier New" pitchFamily="49" charset="0"/>
                <a:cs typeface="Courier New" pitchFamily="49" charset="0"/>
              </a:rPr>
              <a:t>y</a:t>
            </a:r>
            <a:r>
              <a:rPr lang="en-GB" sz="2000" smtClean="0">
                <a:latin typeface="Courier New" pitchFamily="49" charset="0"/>
                <a:cs typeface="Courier New" pitchFamily="49" charset="0"/>
              </a:rPr>
              <a:t>;</a:t>
            </a:r>
            <a:endParaRPr lang="en-GB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959634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blue_2003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4F81BD"/>
          </a:solidFill>
          <a:miter lim="800000"/>
          <a:headEnd/>
          <a:tailEnd type="triangle" w="med" len="med"/>
        </a:ln>
      </a:spPr>
      <a:bodyPr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blue_2003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38910</TotalTime>
  <Words>3055</Words>
  <Application>Microsoft Office PowerPoint</Application>
  <PresentationFormat>On-screen Show (4:3)</PresentationFormat>
  <Paragraphs>756</Paragraphs>
  <Slides>57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blue_2003</vt:lpstr>
      <vt:lpstr>Swift/T: Dataflow Composition of Tcl Scripts               for Petascale Computing</vt:lpstr>
      <vt:lpstr>scientific workflows</vt:lpstr>
      <vt:lpstr>The Scientific Computing Campaign</vt:lpstr>
      <vt:lpstr>Goals of the Swift language</vt:lpstr>
      <vt:lpstr>Goal: Programmability for large scale computing</vt:lpstr>
      <vt:lpstr>The Race to Exascale</vt:lpstr>
      <vt:lpstr>Outline</vt:lpstr>
      <vt:lpstr>Swift/T OVERVIEW</vt:lpstr>
      <vt:lpstr>Swift programming model: all progress driven by concurrent dataflow</vt:lpstr>
      <vt:lpstr>Swift programming model</vt:lpstr>
      <vt:lpstr>Swift/T: Swift for high-performance computing</vt:lpstr>
      <vt:lpstr>Original implementation:  Swift/K (c. 2006) - scripting for distributed computing Still maintained and supported</vt:lpstr>
      <vt:lpstr>Pervasive parallel data flow</vt:lpstr>
      <vt:lpstr>MPI: The Message Passing Interface</vt:lpstr>
      <vt:lpstr>ADLB: Asynchronous Dynamic Load Balancer</vt:lpstr>
      <vt:lpstr>Swift/T Compiler and Runtime</vt:lpstr>
      <vt:lpstr>Turbine Code is Tcl</vt:lpstr>
      <vt:lpstr>Distributed Data-dependent Execution</vt:lpstr>
      <vt:lpstr>Translation from Swift to Turbine</vt:lpstr>
      <vt:lpstr>Interacting with the Tcl Layer</vt:lpstr>
      <vt:lpstr>Example distributed execution </vt:lpstr>
      <vt:lpstr>Examples!</vt:lpstr>
      <vt:lpstr>Extreme scalability for small tasks</vt:lpstr>
      <vt:lpstr>Characteristics of very large Swift programs</vt:lpstr>
      <vt:lpstr>Swift/T: Fully parallel evaluation                                  of complex scripts</vt:lpstr>
      <vt:lpstr>Swift code in dataflow</vt:lpstr>
      <vt:lpstr>Hierarchical programming model</vt:lpstr>
      <vt:lpstr>Support calls to embedded interpreters</vt:lpstr>
      <vt:lpstr>Swift/T: Enabling high-performance scripting</vt:lpstr>
      <vt:lpstr>novel features: runtime</vt:lpstr>
      <vt:lpstr>Task priorities</vt:lpstr>
      <vt:lpstr>Prioritize long-running tasks</vt:lpstr>
      <vt:lpstr>Stateful external interpreters</vt:lpstr>
      <vt:lpstr>Unnecessary details: Epidemics ensembles</vt:lpstr>
      <vt:lpstr>Ebola spread modeling</vt:lpstr>
      <vt:lpstr>Features for Big Data analysis</vt:lpstr>
      <vt:lpstr>Abstract, extensible MapReduce in Swift</vt:lpstr>
      <vt:lpstr>Hercules</vt:lpstr>
      <vt:lpstr>GeMTC: GPU-enabled Many-Task Computing</vt:lpstr>
      <vt:lpstr>Logging and debugging</vt:lpstr>
      <vt:lpstr>Logging and debugging in Swift</vt:lpstr>
      <vt:lpstr>Logging in MPI</vt:lpstr>
      <vt:lpstr>Logging in Swift &amp; MPI</vt:lpstr>
      <vt:lpstr>Visualization of Swift/T execution</vt:lpstr>
      <vt:lpstr>Debugging Swift/T execution</vt:lpstr>
      <vt:lpstr>Applications</vt:lpstr>
      <vt:lpstr>Can we build a Makefile in Swift?</vt:lpstr>
      <vt:lpstr>CHEW example code</vt:lpstr>
      <vt:lpstr>Swift integration into NAMD and VMD</vt:lpstr>
      <vt:lpstr>NAMD Replica Exchange Limitations</vt:lpstr>
      <vt:lpstr>Benefits of using Swift within NAMD / VMD</vt:lpstr>
      <vt:lpstr>NAMD/VMD and Swift/T</vt:lpstr>
      <vt:lpstr>Future work: Extreme scale ensembles</vt:lpstr>
      <vt:lpstr>Technology transfer – Parallel.Works</vt:lpstr>
      <vt:lpstr>Technology transfer – Parallel.Works</vt:lpstr>
      <vt:lpstr>Technology transfer – Parallel.Works</vt:lpstr>
      <vt:lpstr>Summary</vt:lpstr>
    </vt:vector>
  </TitlesOfParts>
  <Company>Ewing Lusk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and Computer Science Division</dc:title>
  <dc:creator>wozniak</dc:creator>
  <cp:lastModifiedBy>Justin Wozniak</cp:lastModifiedBy>
  <cp:revision>1235</cp:revision>
  <cp:lastPrinted>2012-08-01T13:33:34Z</cp:lastPrinted>
  <dcterms:created xsi:type="dcterms:W3CDTF">2012-09-22T16:19:01Z</dcterms:created>
  <dcterms:modified xsi:type="dcterms:W3CDTF">2015-10-21T20:39:47Z</dcterms:modified>
</cp:coreProperties>
</file>