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46"/>
  </p:notesMasterIdLst>
  <p:handoutMasterIdLst>
    <p:handoutMasterId r:id="rId47"/>
  </p:handoutMasterIdLst>
  <p:sldIdLst>
    <p:sldId id="756" r:id="rId2"/>
    <p:sldId id="901" r:id="rId3"/>
    <p:sldId id="916" r:id="rId4"/>
    <p:sldId id="906" r:id="rId5"/>
    <p:sldId id="907" r:id="rId6"/>
    <p:sldId id="857" r:id="rId7"/>
    <p:sldId id="826" r:id="rId8"/>
    <p:sldId id="854" r:id="rId9"/>
    <p:sldId id="856" r:id="rId10"/>
    <p:sldId id="859" r:id="rId11"/>
    <p:sldId id="918" r:id="rId12"/>
    <p:sldId id="904" r:id="rId13"/>
    <p:sldId id="903" r:id="rId14"/>
    <p:sldId id="860" r:id="rId15"/>
    <p:sldId id="863" r:id="rId16"/>
    <p:sldId id="905" r:id="rId17"/>
    <p:sldId id="914" r:id="rId18"/>
    <p:sldId id="915" r:id="rId19"/>
    <p:sldId id="865" r:id="rId20"/>
    <p:sldId id="890" r:id="rId21"/>
    <p:sldId id="891" r:id="rId22"/>
    <p:sldId id="892" r:id="rId23"/>
    <p:sldId id="888" r:id="rId24"/>
    <p:sldId id="887" r:id="rId25"/>
    <p:sldId id="889" r:id="rId26"/>
    <p:sldId id="900" r:id="rId27"/>
    <p:sldId id="886" r:id="rId28"/>
    <p:sldId id="919" r:id="rId29"/>
    <p:sldId id="909" r:id="rId30"/>
    <p:sldId id="910" r:id="rId31"/>
    <p:sldId id="911" r:id="rId32"/>
    <p:sldId id="912" r:id="rId33"/>
    <p:sldId id="913" r:id="rId34"/>
    <p:sldId id="875" r:id="rId35"/>
    <p:sldId id="908" r:id="rId36"/>
    <p:sldId id="822" r:id="rId37"/>
    <p:sldId id="867" r:id="rId38"/>
    <p:sldId id="917" r:id="rId39"/>
    <p:sldId id="869" r:id="rId40"/>
    <p:sldId id="871" r:id="rId41"/>
    <p:sldId id="872" r:id="rId42"/>
    <p:sldId id="873" r:id="rId43"/>
    <p:sldId id="874" r:id="rId44"/>
    <p:sldId id="774" r:id="rId4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pitchFamily="34" charset="-128"/>
        <a:cs typeface="MS PGothic" pitchFamily="34" charset="-128"/>
      </a:defRPr>
    </a:lvl9pPr>
  </p:defaultTextStyle>
  <p:extLst>
    <p:ext uri="{521415D9-36F7-43E2-AB2F-B90AF26B5E84}">
      <p14:sectionLst xmlns:p14="http://schemas.microsoft.com/office/powerpoint/2010/main">
        <p14:section name="Introduction" id="{11F7F9C5-41EB-452F-ADE1-EF251088C75F}">
          <p14:sldIdLst>
            <p14:sldId id="756"/>
            <p14:sldId id="901"/>
            <p14:sldId id="916"/>
            <p14:sldId id="906"/>
            <p14:sldId id="907"/>
          </p14:sldIdLst>
        </p14:section>
        <p14:section name="Intro" id="{616B16C9-D741-4C2E-95BD-74526409B3B5}">
          <p14:sldIdLst>
            <p14:sldId id="857"/>
            <p14:sldId id="826"/>
            <p14:sldId id="854"/>
          </p14:sldIdLst>
        </p14:section>
        <p14:section name="Swift" id="{536D7AA5-4588-4F28-A0EB-9963310B1867}">
          <p14:sldIdLst>
            <p14:sldId id="856"/>
            <p14:sldId id="859"/>
            <p14:sldId id="918"/>
            <p14:sldId id="904"/>
            <p14:sldId id="903"/>
            <p14:sldId id="860"/>
            <p14:sldId id="863"/>
            <p14:sldId id="905"/>
            <p14:sldId id="914"/>
            <p14:sldId id="915"/>
          </p14:sldIdLst>
        </p14:section>
        <p14:section name="Catalog" id="{6B03F05A-BEBC-4EA5-9110-32FA625145E2}">
          <p14:sldIdLst>
            <p14:sldId id="865"/>
            <p14:sldId id="890"/>
            <p14:sldId id="891"/>
            <p14:sldId id="892"/>
          </p14:sldIdLst>
        </p14:section>
        <p14:section name="Transfer" id="{A3382CC0-32F4-4D66-AA65-C22DA7056DFF}">
          <p14:sldIdLst>
            <p14:sldId id="888"/>
            <p14:sldId id="887"/>
            <p14:sldId id="889"/>
            <p14:sldId id="900"/>
            <p14:sldId id="886"/>
          </p14:sldIdLst>
        </p14:section>
        <p14:section name="NeXpy" id="{70FB379D-E037-4107-885F-B017C98A928D}">
          <p14:sldIdLst>
            <p14:sldId id="919"/>
            <p14:sldId id="909"/>
            <p14:sldId id="910"/>
            <p14:sldId id="911"/>
            <p14:sldId id="912"/>
            <p14:sldId id="913"/>
          </p14:sldIdLst>
        </p14:section>
        <p14:section name="NF-HEDM" id="{20EA5308-56D9-4190-8607-F8A826051090}">
          <p14:sldIdLst>
            <p14:sldId id="875"/>
            <p14:sldId id="908"/>
            <p14:sldId id="822"/>
            <p14:sldId id="867"/>
            <p14:sldId id="917"/>
            <p14:sldId id="869"/>
            <p14:sldId id="871"/>
            <p14:sldId id="872"/>
            <p14:sldId id="873"/>
            <p14:sldId id="874"/>
          </p14:sldIdLst>
        </p14:section>
        <p14:section name="Summary" id="{DC68A4EB-0969-46B1-9D9F-5F4CAFA08A4C}">
          <p14:sldIdLst>
            <p14:sldId id="7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66"/>
    <a:srgbClr val="009900"/>
    <a:srgbClr val="CCCC00"/>
    <a:srgbClr val="FFFF00"/>
    <a:srgbClr val="FF5050"/>
    <a:srgbClr val="181CD0"/>
    <a:srgbClr val="2C2C2C"/>
    <a:srgbClr val="1B1B1B"/>
    <a:srgbClr val="8AFF86"/>
    <a:srgbClr val="FF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93" autoAdjust="0"/>
    <p:restoredTop sz="95075" autoAdjust="0"/>
  </p:normalViewPr>
  <p:slideViewPr>
    <p:cSldViewPr>
      <p:cViewPr varScale="1">
        <p:scale>
          <a:sx n="74" d="100"/>
          <a:sy n="74" d="100"/>
        </p:scale>
        <p:origin x="-752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F0270D1A-F9A5-2243-B606-ACE76601D8F0}" type="datetime1">
              <a:rPr lang="en-US"/>
              <a:pPr>
                <a:defRPr/>
              </a:pPr>
              <a:t>10/27/2015</a:t>
            </a:fld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DEC875FF-E601-8A46-97F7-CD9FEA210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1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FFA3EF07-5A54-0D4D-BD52-7C6F8457F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57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Arial" pitchFamily="-109" charset="0"/>
        <a:cs typeface="Arial" pitchFamily="-109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46E3F4-33B9-5D4A-9061-86D1F1507CFE}" type="slidenum">
              <a:rPr lang="en-GB"/>
              <a:pPr/>
              <a:t>11</a:t>
            </a:fld>
            <a:endParaRPr lang="en-GB"/>
          </a:p>
        </p:txBody>
      </p:sp>
      <p:sp>
        <p:nvSpPr>
          <p:cNvPr id="77827" name="Text Box 1025"/>
          <p:cNvSpPr txBox="1">
            <a:spLocks noChangeArrowheads="1"/>
          </p:cNvSpPr>
          <p:nvPr/>
        </p:nvSpPr>
        <p:spPr bwMode="auto">
          <a:xfrm>
            <a:off x="1219200" y="720090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Text Box 1026"/>
          <p:cNvSpPr>
            <a:spLocks noGrp="1" noChangeArrowheads="1"/>
          </p:cNvSpPr>
          <p:nvPr>
            <p:ph type="body"/>
          </p:nvPr>
        </p:nvSpPr>
        <p:spPr>
          <a:xfrm>
            <a:off x="975360" y="4560570"/>
            <a:ext cx="5364480" cy="432220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A uniform data fabric across the lab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with seamless access to large data…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for use in computation, collaboration and distribution 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that is project focused and self managed …</a:t>
            </a:r>
          </a:p>
          <a:p>
            <a:pPr fontAlgn="auto">
              <a:spcAft>
                <a:spcPts val="0"/>
              </a:spcAft>
            </a:pPr>
            <a:r>
              <a:rPr lang="en-US" sz="1300" dirty="0">
                <a:solidFill>
                  <a:schemeClr val="accent4"/>
                </a:solidFill>
                <a:latin typeface="Arial"/>
                <a:cs typeface="Arial"/>
              </a:rPr>
              <a:t>… and is described and discoverable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9B922-40EF-D649-AB12-D38BC3F86E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6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>
            <a:alphaModFix amt="75000"/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2E7A-91F1-1143-A397-E881235D8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CB873-46CE-4543-B04D-14B306A03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B927A-67D2-7642-98DC-E2CFBD183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C3A7-E9B0-A34C-B4F0-5A07B78C67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500" b="1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50942" indent="-200911">
              <a:spcBef>
                <a:spcPts val="352"/>
              </a:spcBef>
              <a:buFont typeface="Arial"/>
              <a:buChar char="•"/>
              <a:defRPr sz="1500"/>
            </a:lvl2pPr>
            <a:lvl3pPr marL="832217" indent="-160729">
              <a:spcBef>
                <a:spcPts val="281"/>
              </a:spcBef>
              <a:buFontTx/>
              <a:buChar char="-"/>
              <a:defRPr sz="1300"/>
            </a:lvl3pPr>
            <a:lvl4pPr marL="1153674" indent="-160729">
              <a:spcBef>
                <a:spcPts val="281"/>
              </a:spcBef>
              <a:buFontTx/>
              <a:buChar char="-"/>
              <a:defRPr sz="1300"/>
            </a:lvl4pPr>
            <a:lvl5pPr marL="1475131" indent="-160729">
              <a:spcBef>
                <a:spcPts val="281"/>
              </a:spcBef>
              <a:buFontTx/>
              <a:buChar char="-"/>
              <a:defRPr sz="13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7486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E434E-B384-A245-84B1-C534A8D54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A8AB-E2B4-3D48-AA1B-D3ADE456A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11CC7-6EC5-9D41-8E46-A3BCA02BC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9A475-3453-5E46-BE8B-FEB04AEC3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15F56-630E-7E4B-8F2C-15A1EE33C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60301-EF4A-AE43-AEC2-A21703E5A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0E109-9716-394D-94CA-209B1AE66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CB76-2874-714D-BF05-6790E9FD8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7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7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7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56DD166C-0B1B-274A-BAD1-563CC39F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2" r:id="rId13"/>
    <p:sldLayoutId id="214748373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charset="2"/>
        <a:buChar char="§"/>
        <a:defRPr sz="2000">
          <a:solidFill>
            <a:srgbClr val="1B1B1B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>
          <a:solidFill>
            <a:srgbClr val="2C2C2C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600">
          <a:solidFill>
            <a:srgbClr val="1B1B1B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1.jpeg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jpeg"/><Relationship Id="rId2" Type="http://schemas.openxmlformats.org/officeDocument/2006/relationships/image" Target="../media/image20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3.pn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emf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emf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8001000" cy="106997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Streaming</a:t>
            </a:r>
            <a:r>
              <a:rPr lang="en-US" sz="3200" dirty="0"/>
              <a:t>, Storing, and Sharing Big Data</a:t>
            </a:r>
            <a:br>
              <a:rPr lang="en-US" sz="3200" dirty="0"/>
            </a:br>
            <a:r>
              <a:rPr lang="en-US" sz="3200" dirty="0" smtClean="0"/>
              <a:t>     for </a:t>
            </a:r>
            <a:r>
              <a:rPr lang="en-US" sz="3200" dirty="0"/>
              <a:t>Light Source </a:t>
            </a:r>
            <a:r>
              <a:rPr lang="en-US" sz="3200" dirty="0" smtClean="0"/>
              <a:t>Science</a:t>
            </a:r>
            <a:endParaRPr lang="en-US" sz="3200" dirty="0" smtClean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76600"/>
            <a:ext cx="8081962" cy="1752600"/>
          </a:xfrm>
        </p:spPr>
        <p:txBody>
          <a:bodyPr/>
          <a:lstStyle/>
          <a:p>
            <a:pPr eaLnBrk="1" hangingPunct="1"/>
            <a:r>
              <a:rPr lang="en-US" b="1" dirty="0"/>
              <a:t>Justin </a:t>
            </a:r>
            <a:r>
              <a:rPr lang="en-US" b="1" dirty="0" smtClean="0"/>
              <a:t>M Wozniak &lt;wozniak@mcs.anl.gov&gt;</a:t>
            </a:r>
            <a:endParaRPr lang="en-US" b="1" dirty="0"/>
          </a:p>
          <a:p>
            <a:pPr eaLnBrk="1" hangingPunct="1"/>
            <a:r>
              <a:rPr lang="en-US" b="1" dirty="0" smtClean="0"/>
              <a:t>Kyle </a:t>
            </a:r>
            <a:r>
              <a:rPr lang="en-US" b="1" dirty="0"/>
              <a:t>Chard</a:t>
            </a:r>
            <a:r>
              <a:rPr lang="en-US" b="1" dirty="0" smtClean="0"/>
              <a:t>, </a:t>
            </a:r>
            <a:r>
              <a:rPr lang="en-US" b="1" dirty="0"/>
              <a:t>Ben Blaiszik</a:t>
            </a:r>
            <a:r>
              <a:rPr lang="en-US" b="1" dirty="0" smtClean="0"/>
              <a:t>, </a:t>
            </a:r>
            <a:r>
              <a:rPr lang="en-US" b="1" dirty="0"/>
              <a:t>Michael Wilde</a:t>
            </a:r>
            <a:r>
              <a:rPr lang="en-US" b="1" dirty="0" smtClean="0"/>
              <a:t>, </a:t>
            </a:r>
            <a:r>
              <a:rPr lang="en-US" b="1" dirty="0"/>
              <a:t>Ian </a:t>
            </a:r>
            <a:r>
              <a:rPr lang="en-US" b="1" dirty="0" smtClean="0"/>
              <a:t>Foster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b="1" dirty="0" smtClean="0"/>
              <a:t>Argonne National Laboratory</a:t>
            </a:r>
          </a:p>
          <a:p>
            <a:pPr eaLnBrk="1" hangingPunct="1"/>
            <a:endParaRPr lang="en-US" b="1" dirty="0"/>
          </a:p>
          <a:p>
            <a:pPr algn="ctr" eaLnBrk="1" hangingPunct="1"/>
            <a:r>
              <a:rPr lang="en-US" b="1" dirty="0" smtClean="0"/>
              <a:t>At STREAM 2015</a:t>
            </a:r>
          </a:p>
          <a:p>
            <a:pPr algn="ctr" eaLnBrk="1" hangingPunct="1"/>
            <a:r>
              <a:rPr lang="en-US" b="1" dirty="0" smtClean="0"/>
              <a:t>Oct. 27, 2015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Swift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48962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Swift was designed to handle many aspects of the computing </a:t>
            </a:r>
            <a:r>
              <a:rPr lang="en-US" dirty="0" smtClean="0"/>
              <a:t>campaign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 smtClean="0"/>
              <a:t>Ability to integrate </a:t>
            </a:r>
            <a:r>
              <a:rPr lang="en-US" sz="2000" b="1" dirty="0" smtClean="0"/>
              <a:t>many application components </a:t>
            </a:r>
            <a:r>
              <a:rPr lang="en-US" sz="2000" dirty="0" smtClean="0"/>
              <a:t>into a new workflow application</a:t>
            </a:r>
          </a:p>
          <a:p>
            <a:r>
              <a:rPr lang="en-US" sz="2000" dirty="0" smtClean="0"/>
              <a:t>Data structures for complex data organization</a:t>
            </a:r>
          </a:p>
          <a:p>
            <a:r>
              <a:rPr lang="en-US" sz="2000" dirty="0" smtClean="0"/>
              <a:t>Portability- separate site-specific configuration from application logic</a:t>
            </a:r>
            <a:endParaRPr lang="en-US" sz="2000" dirty="0"/>
          </a:p>
          <a:p>
            <a:r>
              <a:rPr lang="en-US" sz="2000" dirty="0" smtClean="0"/>
              <a:t>Logging, provenance, and </a:t>
            </a:r>
            <a:br>
              <a:rPr lang="en-US" sz="2000" dirty="0" smtClean="0"/>
            </a:br>
            <a:r>
              <a:rPr lang="en-US" sz="2000" dirty="0" smtClean="0"/>
              <a:t>plotting features</a:t>
            </a:r>
          </a:p>
          <a:p>
            <a:endParaRPr lang="en-US" sz="2000" dirty="0"/>
          </a:p>
          <a:p>
            <a:r>
              <a:rPr lang="en-US" sz="2000" b="1" dirty="0" smtClean="0"/>
              <a:t>Today,</a:t>
            </a:r>
            <a:r>
              <a:rPr lang="en-US" sz="2000" dirty="0" smtClean="0"/>
              <a:t> we will focus on running scripted </a:t>
            </a:r>
            <a:br>
              <a:rPr lang="en-US" sz="2000" dirty="0" smtClean="0"/>
            </a:br>
            <a:r>
              <a:rPr lang="en-US" sz="2000" dirty="0" smtClean="0"/>
              <a:t>applications </a:t>
            </a:r>
            <a:r>
              <a:rPr lang="en-US" dirty="0" smtClean="0"/>
              <a:t>on large streaming data sets 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404040"/>
              </a:solidFill>
            </a:endParaRPr>
          </a:p>
        </p:txBody>
      </p:sp>
      <p:cxnSp>
        <p:nvCxnSpPr>
          <p:cNvPr id="13" name="Straight Arrow Connector 12"/>
          <p:cNvCxnSpPr>
            <a:stCxn id="9" idx="3"/>
            <a:endCxn id="10" idx="1"/>
          </p:cNvCxnSpPr>
          <p:nvPr/>
        </p:nvCxnSpPr>
        <p:spPr bwMode="auto">
          <a:xfrm>
            <a:off x="6958127" y="5143500"/>
            <a:ext cx="440056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>
            <a:off x="7941108" y="5562600"/>
            <a:ext cx="0" cy="306324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1" idx="1"/>
            <a:endCxn id="12" idx="3"/>
          </p:cNvCxnSpPr>
          <p:nvPr/>
        </p:nvCxnSpPr>
        <p:spPr bwMode="auto">
          <a:xfrm flipH="1">
            <a:off x="6953250" y="6287262"/>
            <a:ext cx="444933" cy="0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2" idx="0"/>
            <a:endCxn id="9" idx="2"/>
          </p:cNvCxnSpPr>
          <p:nvPr/>
        </p:nvCxnSpPr>
        <p:spPr bwMode="auto">
          <a:xfrm flipV="1">
            <a:off x="6410325" y="5562600"/>
            <a:ext cx="2439" cy="306324"/>
          </a:xfrm>
          <a:prstGeom prst="straightConnector1">
            <a:avLst/>
          </a:prstGeom>
          <a:noFill/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9" name="Group 78"/>
          <p:cNvGrpSpPr/>
          <p:nvPr/>
        </p:nvGrpSpPr>
        <p:grpSpPr>
          <a:xfrm>
            <a:off x="5867400" y="4724400"/>
            <a:ext cx="1090727" cy="838200"/>
            <a:chOff x="5867400" y="4724400"/>
            <a:chExt cx="1090727" cy="838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867400" y="4724400"/>
              <a:ext cx="1090727" cy="8382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7" name="Cloud 16"/>
            <p:cNvSpPr/>
            <p:nvPr/>
          </p:nvSpPr>
          <p:spPr bwMode="auto">
            <a:xfrm>
              <a:off x="5948477" y="4800600"/>
              <a:ext cx="926249" cy="685800"/>
            </a:xfrm>
            <a:prstGeom prst="cloud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22227" y="4953000"/>
              <a:ext cx="9525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THINK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98183" y="4724400"/>
            <a:ext cx="1085850" cy="838200"/>
            <a:chOff x="7367703" y="4718566"/>
            <a:chExt cx="1085850" cy="838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7367703" y="4718566"/>
              <a:ext cx="1085850" cy="8382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9" name="Lightning Bolt 18"/>
            <p:cNvSpPr/>
            <p:nvPr/>
          </p:nvSpPr>
          <p:spPr bwMode="auto">
            <a:xfrm>
              <a:off x="7702145" y="4829729"/>
              <a:ext cx="477926" cy="627541"/>
            </a:xfrm>
            <a:prstGeom prst="lightningBolt">
              <a:avLst/>
            </a:prstGeom>
            <a:solidFill>
              <a:srgbClr val="FFFF00"/>
            </a:solidFill>
            <a:ln w="38100">
              <a:solidFill>
                <a:srgbClr val="FFC000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09511" y="4911764"/>
              <a:ext cx="8022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RUN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398183" y="5868924"/>
            <a:ext cx="1085850" cy="836676"/>
            <a:chOff x="7367703" y="5698867"/>
            <a:chExt cx="1085850" cy="83667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367703" y="5698867"/>
              <a:ext cx="1085850" cy="83667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485815" y="5813167"/>
              <a:ext cx="872488" cy="605442"/>
            </a:xfrm>
            <a:prstGeom prst="can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96354" y="5964781"/>
              <a:ext cx="1057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COLLECT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867400" y="5868924"/>
            <a:ext cx="1099719" cy="836676"/>
            <a:chOff x="5858408" y="5698867"/>
            <a:chExt cx="1099719" cy="83667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858408" y="5698867"/>
              <a:ext cx="1085850" cy="83667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3" name="Up Arrow 22"/>
            <p:cNvSpPr/>
            <p:nvPr/>
          </p:nvSpPr>
          <p:spPr bwMode="auto">
            <a:xfrm>
              <a:off x="5948478" y="5813167"/>
              <a:ext cx="838200" cy="605442"/>
            </a:xfrm>
            <a:prstGeom prst="upArrow">
              <a:avLst>
                <a:gd name="adj1" fmla="val 36643"/>
                <a:gd name="adj2" fmla="val 40400"/>
              </a:avLst>
            </a:prstGeom>
            <a:solidFill>
              <a:srgbClr val="8AFF86"/>
            </a:solidFill>
            <a:ln w="38100">
              <a:solidFill>
                <a:srgbClr val="00DE00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58408" y="5879068"/>
              <a:ext cx="1099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smtClean="0">
                  <a:solidFill>
                    <a:srgbClr val="404040"/>
                  </a:solidFill>
                </a:rPr>
                <a:t>IMPROVE</a:t>
              </a:r>
              <a:endParaRPr lang="en-US" b="1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3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Swift programming model:</a:t>
            </a:r>
            <a:br>
              <a:rPr lang="en-GB" dirty="0" smtClean="0"/>
            </a:br>
            <a:r>
              <a:rPr lang="en-GB" dirty="0" smtClean="0"/>
              <a:t>   All </a:t>
            </a:r>
            <a:r>
              <a:rPr lang="en-GB" dirty="0" smtClean="0"/>
              <a:t>progress driven by concurrent dataflow</a:t>
            </a:r>
          </a:p>
        </p:txBody>
      </p:sp>
      <p:sp>
        <p:nvSpPr>
          <p:cNvPr id="76803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3505200"/>
            <a:ext cx="8229600" cy="266700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GB" smtClean="0">
                <a:latin typeface="Courier New" pitchFamily="49" charset="0"/>
                <a:cs typeface="Courier New" pitchFamily="49" charset="0"/>
              </a:rPr>
              <a:t>() </a:t>
            </a:r>
            <a:r>
              <a:rPr lang="en-GB"/>
              <a:t>and 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B</a:t>
            </a:r>
            <a:r>
              <a:rPr lang="en-GB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GB" smtClean="0">
                <a:cs typeface="Courier New" pitchFamily="49" charset="0"/>
              </a:rPr>
              <a:t> </a:t>
            </a:r>
            <a:r>
              <a:rPr lang="en-GB" dirty="0" smtClean="0">
                <a:cs typeface="Courier New" pitchFamily="49" charset="0"/>
              </a:rPr>
              <a:t>implemented </a:t>
            </a:r>
            <a:r>
              <a:rPr lang="en-GB" dirty="0">
                <a:cs typeface="Courier New" pitchFamily="49" charset="0"/>
              </a:rPr>
              <a:t>in native code</a:t>
            </a:r>
            <a:endParaRPr lang="en-GB" dirty="0"/>
          </a:p>
          <a:p>
            <a:r>
              <a:rPr lang="en-GB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GB" smtClean="0">
                <a:latin typeface="Courier New" pitchFamily="49" charset="0"/>
                <a:cs typeface="Courier New" pitchFamily="49" charset="0"/>
              </a:rPr>
              <a:t>() </a:t>
            </a:r>
            <a:r>
              <a:rPr lang="en-GB" smtClean="0"/>
              <a:t>and </a:t>
            </a:r>
            <a:r>
              <a:rPr lang="en-GB" dirty="0">
                <a:latin typeface="Courier New" pitchFamily="49" charset="0"/>
                <a:cs typeface="Courier New" pitchFamily="49" charset="0"/>
              </a:rPr>
              <a:t>B</a:t>
            </a:r>
            <a:r>
              <a:rPr lang="en-GB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GB" dirty="0" smtClean="0"/>
              <a:t>run in concurrently in different processes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dirty="0" smtClean="0"/>
              <a:t> is computed when they are both done</a:t>
            </a:r>
          </a:p>
          <a:p>
            <a:endParaRPr lang="en-GB" dirty="0" smtClean="0"/>
          </a:p>
          <a:p>
            <a:r>
              <a:rPr lang="en-GB" dirty="0" smtClean="0"/>
              <a:t>This parallelism is </a:t>
            </a:r>
            <a:r>
              <a:rPr lang="en-GB" i="1" dirty="0" smtClean="0"/>
              <a:t>automatic</a:t>
            </a:r>
          </a:p>
          <a:p>
            <a:r>
              <a:rPr lang="en-GB" dirty="0" smtClean="0"/>
              <a:t>Works recursively throughout the program’s call graph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FF16-19DB-9B4A-86A0-72874857CED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5800" y="1618938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myproc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GB" sz="200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, int j)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GB" sz="2000" smtClean="0">
                <a:latin typeface="Courier New" pitchFamily="49" charset="0"/>
                <a:cs typeface="Courier New" pitchFamily="49" charset="0"/>
              </a:rPr>
              <a:t>    int x =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A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(i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);    </a:t>
            </a:r>
          </a:p>
          <a:p>
            <a:r>
              <a:rPr lang="en-GB" sz="2000" smtClean="0">
                <a:latin typeface="Courier New" pitchFamily="49" charset="0"/>
                <a:cs typeface="Courier New" pitchFamily="49" charset="0"/>
              </a:rPr>
              <a:t>    int y = B(j);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2000" dirty="0" err="1" smtClean="0">
                <a:latin typeface="Courier New" pitchFamily="49" charset="0"/>
                <a:cs typeface="Courier New" pitchFamily="49" charset="0"/>
              </a:rPr>
              <a:t>r</a:t>
            </a:r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GB" sz="2000" dirty="0" err="1">
                <a:latin typeface="Courier New" pitchFamily="49" charset="0"/>
                <a:cs typeface="Courier New" pitchFamily="49" charset="0"/>
              </a:rPr>
              <a:t>x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 + </a:t>
            </a:r>
            <a:r>
              <a:rPr lang="en-GB" sz="2000">
                <a:latin typeface="Courier New" pitchFamily="49" charset="0"/>
                <a:cs typeface="Courier New" pitchFamily="49" charset="0"/>
              </a:rPr>
              <a:t>y</a:t>
            </a:r>
            <a:r>
              <a:rPr lang="en-GB" sz="2000" smtClean="0">
                <a:latin typeface="Courier New" pitchFamily="49" charset="0"/>
                <a:cs typeface="Courier New" pitchFamily="49" charset="0"/>
              </a:rPr>
              <a:t>;</a:t>
            </a:r>
            <a:endParaRPr lang="en-GB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20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en-US" sz="2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723950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Swift programming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267200" cy="4876800"/>
          </a:xfrm>
        </p:spPr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Data types</a:t>
            </a:r>
          </a:p>
          <a:p>
            <a:pPr>
              <a:buNone/>
            </a:pPr>
            <a:r>
              <a:rPr lang="en-US" sz="1600" b="1" dirty="0" err="1" smtClean="0">
                <a:latin typeface="Courier New" pitchFamily="49" charset="0"/>
              </a:rPr>
              <a:t>int</a:t>
            </a:r>
            <a:r>
              <a:rPr lang="en-US" sz="1600" b="1" dirty="0" smtClean="0">
                <a:latin typeface="Courier New" pitchFamily="49" charset="0"/>
              </a:rPr>
              <a:t>    </a:t>
            </a:r>
            <a:r>
              <a:rPr lang="en-US" sz="1600" b="1" dirty="0" err="1" smtClean="0">
                <a:latin typeface="Courier New" pitchFamily="49" charset="0"/>
              </a:rPr>
              <a:t>i</a:t>
            </a:r>
            <a:r>
              <a:rPr lang="en-US" sz="1600" b="1" dirty="0" smtClean="0">
                <a:latin typeface="Courier New" pitchFamily="49" charset="0"/>
              </a:rPr>
              <a:t> = 4;</a:t>
            </a:r>
          </a:p>
          <a:p>
            <a:pPr marL="0" lvl="0" indent="0" eaLnBrk="1" hangingPunct="1">
              <a:buNone/>
              <a:defRPr/>
            </a:pPr>
            <a:r>
              <a:rPr lang="en-US" sz="1600" b="1" dirty="0" err="1" smtClean="0">
                <a:latin typeface="Courier New" pitchFamily="49" charset="0"/>
              </a:rPr>
              <a:t>int</a:t>
            </a:r>
            <a:r>
              <a:rPr lang="en-US" sz="1600" b="1" dirty="0" smtClean="0">
                <a:latin typeface="Courier New" pitchFamily="49" charset="0"/>
              </a:rPr>
              <a:t>    A[];</a:t>
            </a:r>
          </a:p>
          <a:p>
            <a:pPr marL="0" indent="0" eaLnBrk="1" hangingPunct="1">
              <a:buNone/>
              <a:defRPr/>
            </a:pPr>
            <a:r>
              <a:rPr lang="en-US" sz="1600" b="1" dirty="0">
                <a:latin typeface="Courier New" pitchFamily="49" charset="0"/>
              </a:rPr>
              <a:t>string s = "hello world"</a:t>
            </a:r>
            <a:r>
              <a:rPr lang="en-US" sz="1600" b="1" dirty="0" smtClean="0">
                <a:latin typeface="Courier New" pitchFamily="49" charset="0"/>
              </a:rPr>
              <a:t>;</a:t>
            </a:r>
          </a:p>
          <a:p>
            <a:pPr marL="0" indent="0" eaLnBrk="1" hangingPunct="1">
              <a:buNone/>
              <a:defRPr/>
            </a:pPr>
            <a:endParaRPr lang="en-US" sz="1600" dirty="0">
              <a:latin typeface="Courier New" pitchFamily="49" charset="0"/>
            </a:endParaRPr>
          </a:p>
          <a:p>
            <a:pPr>
              <a:defRPr/>
            </a:pPr>
            <a:r>
              <a:rPr lang="en-US" dirty="0">
                <a:solidFill>
                  <a:srgbClr val="4F81BD"/>
                </a:solidFill>
              </a:rPr>
              <a:t>Mapped data types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file image&lt;"</a:t>
            </a:r>
            <a:r>
              <a:rPr lang="en-US" sz="1600" b="1" dirty="0" err="1">
                <a:latin typeface="Courier New" pitchFamily="49" charset="0"/>
              </a:rPr>
              <a:t>snapshot.jpg</a:t>
            </a:r>
            <a:r>
              <a:rPr lang="en-US" sz="1600" b="1" dirty="0">
                <a:latin typeface="Courier New" pitchFamily="49" charset="0"/>
              </a:rPr>
              <a:t>"&gt;;</a:t>
            </a:r>
          </a:p>
          <a:p>
            <a:pPr marL="0" lvl="0" indent="0" eaLnBrk="1" hangingPunct="1">
              <a:buNone/>
              <a:defRPr/>
            </a:pPr>
            <a:endParaRPr lang="en-US" sz="1600" dirty="0" smtClean="0">
              <a:latin typeface="Courier New" pitchFamily="49" charset="0"/>
            </a:endParaRPr>
          </a:p>
          <a:p>
            <a:pPr lvl="0">
              <a:defRPr/>
            </a:pPr>
            <a:r>
              <a:rPr lang="en-US" dirty="0">
                <a:solidFill>
                  <a:srgbClr val="4F81BD"/>
                </a:solidFill>
              </a:rPr>
              <a:t>Structured data</a:t>
            </a:r>
          </a:p>
          <a:p>
            <a:pPr lvl="0" eaLnBrk="1" hangingPunct="1">
              <a:buNone/>
              <a:defRPr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image  A[]&lt;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array_mapper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…&gt;;</a:t>
            </a:r>
            <a:endParaRPr lang="en-US" sz="1600" b="1" dirty="0">
              <a:cs typeface="Courier New" pitchFamily="49" charset="0"/>
            </a:endParaRP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type protein {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	file </a:t>
            </a:r>
            <a:r>
              <a:rPr lang="en-US" sz="1600" b="1" dirty="0" err="1">
                <a:latin typeface="Courier New" pitchFamily="49" charset="0"/>
              </a:rPr>
              <a:t>pdb</a:t>
            </a:r>
            <a:r>
              <a:rPr lang="en-US" sz="1600" b="1" dirty="0">
                <a:latin typeface="Courier New" pitchFamily="49" charset="0"/>
              </a:rPr>
              <a:t>;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	file </a:t>
            </a:r>
            <a:r>
              <a:rPr lang="en-US" sz="1600" b="1" dirty="0" err="1">
                <a:latin typeface="Courier New" pitchFamily="49" charset="0"/>
              </a:rPr>
              <a:t>docking_pocket</a:t>
            </a:r>
            <a:r>
              <a:rPr lang="en-US" sz="1600" b="1" dirty="0">
                <a:latin typeface="Courier New" pitchFamily="49" charset="0"/>
              </a:rPr>
              <a:t>;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}</a:t>
            </a:r>
          </a:p>
          <a:p>
            <a:pPr>
              <a:buNone/>
            </a:pPr>
            <a:r>
              <a:rPr lang="en-US" sz="1600" b="1" dirty="0">
                <a:latin typeface="Courier New" pitchFamily="49" charset="0"/>
              </a:rPr>
              <a:t>protein p&lt;</a:t>
            </a:r>
            <a:r>
              <a:rPr lang="en-US" sz="1600" b="1" dirty="0" err="1">
                <a:latin typeface="Courier New" pitchFamily="49" charset="0"/>
              </a:rPr>
              <a:t>ext</a:t>
            </a:r>
            <a:r>
              <a:rPr lang="en-US" sz="1600" b="1" dirty="0">
                <a:latin typeface="Courier New" pitchFamily="49" charset="0"/>
              </a:rPr>
              <a:t>; exec=</a:t>
            </a:r>
            <a:r>
              <a:rPr lang="en-US" sz="1600" b="1" dirty="0" err="1">
                <a:latin typeface="Courier New" pitchFamily="49" charset="0"/>
              </a:rPr>
              <a:t>protein.map</a:t>
            </a:r>
            <a:r>
              <a:rPr lang="en-US" sz="1600" b="1" dirty="0">
                <a:latin typeface="Courier New" pitchFamily="49" charset="0"/>
              </a:rPr>
              <a:t>&gt;;</a:t>
            </a:r>
          </a:p>
          <a:p>
            <a:pPr>
              <a:buNone/>
            </a:pPr>
            <a:endParaRPr lang="en-US" sz="1600" dirty="0">
              <a:latin typeface="Courier New" pitchFamily="49" charset="0"/>
            </a:endParaRPr>
          </a:p>
          <a:p>
            <a:pPr lvl="0" eaLnBrk="1" hangingPunct="1">
              <a:buNone/>
              <a:defRPr/>
            </a:pPr>
            <a:endParaRPr lang="en-US" sz="1600" dirty="0">
              <a:solidFill>
                <a:schemeClr val="tx1"/>
              </a:solidFill>
              <a:cs typeface="Courier New" pitchFamily="49" charset="0"/>
            </a:endParaRPr>
          </a:p>
          <a:p>
            <a:pPr>
              <a:buNone/>
            </a:pPr>
            <a:endParaRPr lang="en-US" sz="1600" dirty="0" smtClean="0">
              <a:latin typeface="Courier New" pitchFamily="49" charset="0"/>
            </a:endParaRP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dirty="0" smtClean="0">
              <a:latin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0600" y="1143000"/>
            <a:ext cx="411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Conventional expressions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if (x == 3) { 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    y = x+2;</a:t>
            </a:r>
          </a:p>
          <a:p>
            <a:pPr>
              <a:buNone/>
            </a:pPr>
            <a:r>
              <a:rPr lang="en-US" b="1" dirty="0">
                <a:latin typeface="Courier New" pitchFamily="49" charset="0"/>
              </a:rPr>
              <a:t>    s = </a:t>
            </a:r>
            <a:r>
              <a:rPr lang="en-US" b="1" dirty="0" err="1" smtClean="0">
                <a:latin typeface="Courier New" pitchFamily="49" charset="0"/>
              </a:rPr>
              <a:t>strcat</a:t>
            </a:r>
            <a:r>
              <a:rPr lang="en-US" b="1" dirty="0">
                <a:latin typeface="Courier New" pitchFamily="49" charset="0"/>
              </a:rPr>
              <a:t>("y: ", y);</a:t>
            </a:r>
          </a:p>
          <a:p>
            <a:pPr marL="0" lvl="0" indent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</a:rPr>
              <a:t>}</a:t>
            </a:r>
          </a:p>
          <a:p>
            <a:pPr marL="0" lvl="0" indent="0" eaLnBrk="1" hangingPunct="1">
              <a:buNone/>
              <a:defRPr/>
            </a:pPr>
            <a:endParaRPr lang="en-US" dirty="0">
              <a:latin typeface="Courier New" pitchFamily="49" charset="0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Parallel loops</a:t>
            </a:r>
          </a:p>
          <a:p>
            <a:pPr lvl="0" eaLnBrk="1" hangingPunct="1">
              <a:buNone/>
              <a:defRPr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foreach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f,i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in A {</a:t>
            </a:r>
          </a:p>
          <a:p>
            <a:pPr lvl="0" eaLnBrk="1" hangingPunct="1">
              <a:buNone/>
              <a:defRPr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   B[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 = convert(A[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]);</a:t>
            </a:r>
          </a:p>
          <a:p>
            <a:pPr lvl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lvl="0" eaLnBrk="1" hangingPunct="1">
              <a:buNone/>
              <a:defRPr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4F81BD"/>
                </a:solidFill>
                <a:latin typeface="+mn-lt"/>
                <a:ea typeface="ＭＳ Ｐゴシック" charset="-128"/>
                <a:cs typeface="ＭＳ Ｐゴシック" charset="-128"/>
              </a:rPr>
              <a:t>Data flow</a:t>
            </a:r>
          </a:p>
          <a:p>
            <a:pPr marL="0" lvl="0" indent="0" eaLnBrk="1" hangingPunct="1">
              <a:buNone/>
              <a:defRPr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merge(analyze(B[0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], B[1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]),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analyze(B[2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], B[3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]));</a:t>
            </a:r>
          </a:p>
          <a:p>
            <a:pPr marL="0" indent="0">
              <a:buNone/>
            </a:pPr>
            <a:endParaRPr lang="en-US" b="1" dirty="0">
              <a:latin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932" y="6036270"/>
            <a:ext cx="8576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Swift: A language for distributed parallel </a:t>
            </a:r>
            <a:r>
              <a:rPr lang="en-US" b="1" dirty="0" smtClean="0"/>
              <a:t>scripting.</a:t>
            </a:r>
            <a:r>
              <a:rPr lang="en-US" dirty="0" smtClean="0"/>
              <a:t>  J</a:t>
            </a:r>
            <a:r>
              <a:rPr lang="en-US" dirty="0" smtClean="0"/>
              <a:t>. Parallel Computing,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/>
              <a:t>Swift/T: </a:t>
            </a:r>
            <a:r>
              <a:rPr lang="en-US" dirty="0" smtClean="0"/>
              <a:t>Distributed dataflow processing</a:t>
            </a:r>
            <a:endParaRPr lang="en-US" dirty="0">
              <a:solidFill>
                <a:srgbClr val="3A81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8800" y="1371600"/>
            <a:ext cx="167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Had this: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(Swift/K)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127033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D405D"/>
                </a:solidFill>
              </a:rPr>
              <a:t>For extreme scale, </a:t>
            </a:r>
            <a:r>
              <a:rPr lang="en-US" sz="2000" dirty="0" smtClean="0">
                <a:solidFill>
                  <a:srgbClr val="1D405D"/>
                </a:solidFill>
              </a:rPr>
              <a:t/>
            </a:r>
            <a:br>
              <a:rPr lang="en-US" sz="2000" dirty="0" smtClean="0">
                <a:solidFill>
                  <a:srgbClr val="1D405D"/>
                </a:solidFill>
              </a:rPr>
            </a:br>
            <a:r>
              <a:rPr lang="en-US" sz="2000" dirty="0" smtClean="0">
                <a:solidFill>
                  <a:srgbClr val="1D405D"/>
                </a:solidFill>
              </a:rPr>
              <a:t>we </a:t>
            </a:r>
            <a:r>
              <a:rPr lang="en-US" sz="2000" dirty="0" smtClean="0">
                <a:solidFill>
                  <a:srgbClr val="1D405D"/>
                </a:solidFill>
              </a:rPr>
              <a:t>need this:</a:t>
            </a:r>
            <a:br>
              <a:rPr lang="en-US" sz="2000" dirty="0" smtClean="0">
                <a:solidFill>
                  <a:srgbClr val="1D405D"/>
                </a:solidFill>
              </a:rPr>
            </a:br>
            <a:r>
              <a:rPr lang="en-US" sz="2000" dirty="0" smtClean="0">
                <a:solidFill>
                  <a:srgbClr val="1D405D"/>
                </a:solidFill>
              </a:rPr>
              <a:t>(Swift/T)</a:t>
            </a:r>
            <a:endParaRPr lang="en-US" sz="2000" dirty="0">
              <a:solidFill>
                <a:srgbClr val="1D405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525780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Armstrong et al. </a:t>
            </a:r>
            <a:r>
              <a:rPr lang="en-US" b="1" dirty="0"/>
              <a:t>Compiler techniques for massively scalable implicit task </a:t>
            </a:r>
            <a:r>
              <a:rPr lang="en-US" b="1" dirty="0" smtClean="0"/>
              <a:t>parallelism. </a:t>
            </a:r>
            <a:r>
              <a:rPr lang="en-US" dirty="0" smtClean="0"/>
              <a:t> Proc. SC </a:t>
            </a:r>
            <a:r>
              <a:rPr lang="en-US" dirty="0"/>
              <a:t>2014</a:t>
            </a:r>
            <a:r>
              <a:rPr lang="en-US" dirty="0" smtClean="0"/>
              <a:t>.</a:t>
            </a:r>
            <a:endParaRPr lang="en-US" dirty="0" smtClean="0">
              <a:solidFill>
                <a:srgbClr val="404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Wozniak </a:t>
            </a:r>
            <a:r>
              <a:rPr lang="en-US" dirty="0">
                <a:solidFill>
                  <a:srgbClr val="404040"/>
                </a:solidFill>
              </a:rPr>
              <a:t>et al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/>
              <a:t>Swift/T: Scalable data flow programming for distributed-memory task-parallel applications 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404040"/>
                </a:solidFill>
              </a:rPr>
              <a:t> </a:t>
            </a:r>
            <a:r>
              <a:rPr lang="en-US" dirty="0">
                <a:solidFill>
                  <a:srgbClr val="404040"/>
                </a:solidFill>
              </a:rPr>
              <a:t>Proc. </a:t>
            </a:r>
            <a:r>
              <a:rPr lang="en-US" dirty="0" err="1" smtClean="0">
                <a:solidFill>
                  <a:srgbClr val="404040"/>
                </a:solidFill>
              </a:rPr>
              <a:t>CCGrid</a:t>
            </a:r>
            <a:r>
              <a:rPr lang="en-US" dirty="0" smtClean="0">
                <a:solidFill>
                  <a:srgbClr val="404040"/>
                </a:solidFill>
              </a:rPr>
              <a:t>, 2013. </a:t>
            </a: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9218" name="Picture 2" descr="C:\cygwin\home\justin\mcs\pubs\slides\2015\EDF\distributed-ev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9500"/>
            <a:ext cx="5089077" cy="294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83"/>
            <a:ext cx="7063925" cy="2854037"/>
          </a:xfrm>
        </p:spPr>
        <p:txBody>
          <a:bodyPr/>
          <a:lstStyle/>
          <a:p>
            <a:r>
              <a:rPr lang="en-US" sz="2400" dirty="0" smtClean="0"/>
              <a:t>Write </a:t>
            </a:r>
            <a:r>
              <a:rPr lang="en-US" sz="2400" dirty="0"/>
              <a:t>site-independent scripts </a:t>
            </a:r>
          </a:p>
          <a:p>
            <a:r>
              <a:rPr lang="en-US" sz="2400" dirty="0" smtClean="0"/>
              <a:t>Automatic parallelization and data movement</a:t>
            </a:r>
          </a:p>
          <a:p>
            <a:r>
              <a:rPr lang="en-US" sz="2400" dirty="0" smtClean="0"/>
              <a:t>Run native code, script fragments as applications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6" name="Picture 2" descr="C:\cygwin\home\justin\exm\papers\PyHPC_2013\plots\python-bw-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529667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23346" y="4107525"/>
            <a:ext cx="1397175" cy="1256937"/>
            <a:chOff x="863065" y="3200017"/>
            <a:chExt cx="1933008" cy="1738987"/>
          </a:xfrm>
        </p:grpSpPr>
        <p:sp>
          <p:nvSpPr>
            <p:cNvPr id="8" name="Rectangle 7"/>
            <p:cNvSpPr/>
            <p:nvPr/>
          </p:nvSpPr>
          <p:spPr>
            <a:xfrm>
              <a:off x="1181877" y="3508310"/>
              <a:ext cx="1614196" cy="143069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404040"/>
                  </a:solidFill>
                </a:rPr>
                <a:t>Swift control process</a:t>
              </a:r>
              <a:endParaRPr lang="en-US" kern="1200" dirty="0">
                <a:solidFill>
                  <a:srgbClr val="40404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29477" y="3355910"/>
              <a:ext cx="1614196" cy="143069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404040"/>
                  </a:solidFill>
                </a:rPr>
                <a:t>Swift control process</a:t>
              </a:r>
              <a:endParaRPr lang="en-US" kern="1200" dirty="0">
                <a:solidFill>
                  <a:srgbClr val="40404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3065" y="3200017"/>
              <a:ext cx="1614196" cy="14306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 dirty="0" smtClean="0">
                  <a:solidFill>
                    <a:srgbClr val="404040"/>
                  </a:solidFill>
                </a:rPr>
                <a:t>Swift/T control process</a:t>
              </a:r>
              <a:endParaRPr lang="en-US" b="1" kern="1200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84906" y="3774287"/>
            <a:ext cx="2808939" cy="2533554"/>
            <a:chOff x="3200400" y="3200399"/>
            <a:chExt cx="3886200" cy="3505201"/>
          </a:xfrm>
        </p:grpSpPr>
        <p:grpSp>
          <p:nvGrpSpPr>
            <p:cNvPr id="12" name="Group 11"/>
            <p:cNvGrpSpPr/>
            <p:nvPr/>
          </p:nvGrpSpPr>
          <p:grpSpPr>
            <a:xfrm>
              <a:off x="3505200" y="3505200"/>
              <a:ext cx="3581400" cy="3200400"/>
              <a:chOff x="3200400" y="3200400"/>
              <a:chExt cx="3581400" cy="32004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3200400" y="3200400"/>
                <a:ext cx="3581400" cy="3200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404040"/>
                    </a:solidFill>
                  </a:rPr>
                  <a:t>Swift worker process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30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7226" y="5114037"/>
                <a:ext cx="749559" cy="974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75" y="5221293"/>
                <a:ext cx="1004548" cy="75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3431332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363275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5367823" y="4019647"/>
                <a:ext cx="1237863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706" y="5056641"/>
                <a:ext cx="814096" cy="119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3352800" y="3352800"/>
              <a:ext cx="3581400" cy="3200400"/>
              <a:chOff x="3200400" y="3200400"/>
              <a:chExt cx="3581400" cy="32004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200400" y="3200400"/>
                <a:ext cx="3581400" cy="3200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23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7226" y="5114037"/>
                <a:ext cx="749559" cy="974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75" y="5221293"/>
                <a:ext cx="1004548" cy="759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3431332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4363275" y="4052596"/>
                <a:ext cx="762000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5367823" y="4019647"/>
                <a:ext cx="1237863" cy="74800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sz="2400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8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9706" y="5056641"/>
                <a:ext cx="814096" cy="1197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200400" y="3200399"/>
              <a:ext cx="3581400" cy="3200399"/>
              <a:chOff x="3200400" y="3200399"/>
              <a:chExt cx="3581400" cy="32003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200400" y="3200399"/>
                <a:ext cx="3581400" cy="32003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 smtClean="0">
                  <a:solidFill>
                    <a:srgbClr val="40404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 dirty="0">
                  <a:solidFill>
                    <a:srgbClr val="404040"/>
                  </a:solidFill>
                </a:endParaRPr>
              </a:p>
            </p:txBody>
          </p:sp>
          <p:pic>
            <p:nvPicPr>
              <p:cNvPr id="16" name="Picture 2" descr="C:\cygwin\home\justin\ATPESC_2013-08-06\part11-swift-py-r\slides\python-powered-h-50x65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6633" y="5082290"/>
                <a:ext cx="836641" cy="1148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3407225" y="4002782"/>
                <a:ext cx="762000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C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309184" y="4002782"/>
                <a:ext cx="861166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C++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5333788" y="4002782"/>
                <a:ext cx="1328012" cy="72861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 dirty="0" smtClean="0">
                    <a:solidFill>
                      <a:srgbClr val="FFFFFF"/>
                    </a:solidFill>
                  </a:rPr>
                  <a:t>Fortran</a:t>
                </a:r>
                <a:endParaRPr lang="en-US" kern="12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" name="Picture 4" descr="C:\Users\justin\Desktop\tcllogo-tr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2105" y="5036890"/>
                <a:ext cx="814096" cy="1197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cygwin\home\justin\ATPESC_2013-08-06\part11-swift-py-r\slides\R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8131" y="4923398"/>
                <a:ext cx="1112960" cy="606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36" name="Straight Arrow Connector 35"/>
          <p:cNvCxnSpPr/>
          <p:nvPr/>
        </p:nvCxnSpPr>
        <p:spPr>
          <a:xfrm>
            <a:off x="5643518" y="4707839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643519" y="4902299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716786" y="4986641"/>
            <a:ext cx="837922" cy="522978"/>
            <a:chOff x="5165102" y="5559107"/>
            <a:chExt cx="745191" cy="522978"/>
          </a:xfrm>
        </p:grpSpPr>
        <p:sp>
          <p:nvSpPr>
            <p:cNvPr id="43" name="Oval 42"/>
            <p:cNvSpPr/>
            <p:nvPr/>
          </p:nvSpPr>
          <p:spPr bwMode="auto">
            <a:xfrm>
              <a:off x="5213470" y="5559107"/>
              <a:ext cx="447364" cy="52297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 kern="1200">
                <a:solidFill>
                  <a:srgbClr val="404040"/>
                </a:solidFill>
                <a:latin typeface="Calibri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65102" y="5636503"/>
              <a:ext cx="745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kern="1200" dirty="0" smtClean="0">
                  <a:solidFill>
                    <a:srgbClr val="404040"/>
                  </a:solidFill>
                  <a:latin typeface="Calibri" charset="0"/>
                  <a:ea typeface="MS PGothic" pitchFamily="34" charset="-128"/>
                </a:rPr>
                <a:t>MPI</a:t>
              </a:r>
              <a:endParaRPr lang="en-US" sz="1800" b="1" kern="1200" dirty="0">
                <a:solidFill>
                  <a:srgbClr val="404040"/>
                </a:solidFill>
                <a:latin typeface="Calibri" charset="0"/>
                <a:ea typeface="MS PGothic" pitchFamily="34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334399" y="3868843"/>
            <a:ext cx="231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Swift/T worker</a:t>
            </a:r>
            <a:endParaRPr lang="en-US" b="1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638800" y="4800600"/>
            <a:ext cx="651541" cy="1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938868" y="4114800"/>
            <a:ext cx="259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64K cores of Blue Waters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2 billion Python tasks</a:t>
            </a:r>
            <a:b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</a:br>
            <a:r>
              <a:rPr lang="en-US" sz="1800" b="1" kern="1200" dirty="0" smtClean="0">
                <a:solidFill>
                  <a:srgbClr val="404040"/>
                </a:solidFill>
                <a:latin typeface="Calibri" charset="0"/>
                <a:ea typeface="MS PGothic" pitchFamily="34" charset="-128"/>
              </a:rPr>
              <a:t>14 million Pythons/s</a:t>
            </a:r>
            <a:endParaRPr lang="en-US" sz="1800" b="1" kern="1200" dirty="0">
              <a:solidFill>
                <a:srgbClr val="404040"/>
              </a:solidFill>
              <a:latin typeface="Calibri" charset="0"/>
              <a:ea typeface="MS PGothic" pitchFamily="34" charset="-128"/>
            </a:endParaRPr>
          </a:p>
        </p:txBody>
      </p:sp>
      <p:pic>
        <p:nvPicPr>
          <p:cNvPr id="46" name="Picture 2" descr="C:\cygwin\home\justin\mcs\gadgets\swift-logo\swift-turb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34" y="2440476"/>
            <a:ext cx="2587402" cy="120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Swift/T</a:t>
            </a:r>
            <a:r>
              <a:rPr lang="en-US" dirty="0">
                <a:solidFill>
                  <a:srgbClr val="376092"/>
                </a:solidFill>
              </a:rPr>
              <a:t>: Enabling high-performance </a:t>
            </a:r>
            <a:r>
              <a:rPr lang="en-US" dirty="0" smtClean="0">
                <a:solidFill>
                  <a:srgbClr val="376092"/>
                </a:solidFill>
              </a:rPr>
              <a:t>workflows</a:t>
            </a:r>
            <a:endParaRPr lang="en-US" dirty="0"/>
          </a:p>
        </p:txBody>
      </p:sp>
      <p:pic>
        <p:nvPicPr>
          <p:cNvPr id="7170" name="Picture 2" descr="C:\cygwin\home\wozniak\exm\papers\JointLab_2014_woz\julia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92" y="5509618"/>
            <a:ext cx="804446" cy="5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854214" y="5593645"/>
            <a:ext cx="4472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04040"/>
                </a:solidFill>
              </a:rPr>
              <a:t>Wozniak </a:t>
            </a:r>
            <a:r>
              <a:rPr lang="en-US" dirty="0">
                <a:solidFill>
                  <a:srgbClr val="404040"/>
                </a:solidFill>
              </a:rPr>
              <a:t>et al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>
                <a:solidFill>
                  <a:srgbClr val="404040"/>
                </a:solidFill>
              </a:rPr>
              <a:t>Interlanguage parallel scripting for distributed-memory scientific </a:t>
            </a:r>
            <a:r>
              <a:rPr lang="en-US" b="1" dirty="0" smtClean="0">
                <a:solidFill>
                  <a:srgbClr val="404040"/>
                </a:solidFill>
              </a:rPr>
              <a:t>computing.  </a:t>
            </a:r>
            <a:r>
              <a:rPr lang="en-US" dirty="0" smtClean="0">
                <a:solidFill>
                  <a:srgbClr val="404040"/>
                </a:solidFill>
              </a:rPr>
              <a:t>Proc</a:t>
            </a:r>
            <a:r>
              <a:rPr lang="en-US" dirty="0">
                <a:solidFill>
                  <a:srgbClr val="404040"/>
                </a:solidFill>
              </a:rPr>
              <a:t>. </a:t>
            </a:r>
            <a:r>
              <a:rPr lang="en-US" dirty="0" smtClean="0">
                <a:solidFill>
                  <a:srgbClr val="404040"/>
                </a:solidFill>
              </a:rPr>
              <a:t>WORKS 2015. 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140771" y="4358043"/>
            <a:ext cx="2514600" cy="736430"/>
            <a:chOff x="6129867" y="3276600"/>
            <a:chExt cx="2368665" cy="736430"/>
          </a:xfrm>
        </p:grpSpPr>
        <p:sp>
          <p:nvSpPr>
            <p:cNvPr id="50" name="Flowchart: Magnetic Disk 49"/>
            <p:cNvSpPr/>
            <p:nvPr/>
          </p:nvSpPr>
          <p:spPr bwMode="auto">
            <a:xfrm>
              <a:off x="6129867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1" name="Flowchart: Magnetic Disk 50"/>
            <p:cNvSpPr/>
            <p:nvPr/>
          </p:nvSpPr>
          <p:spPr bwMode="auto">
            <a:xfrm>
              <a:off x="6790265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2" name="Flowchart: Magnetic Disk 51"/>
            <p:cNvSpPr/>
            <p:nvPr/>
          </p:nvSpPr>
          <p:spPr bwMode="auto">
            <a:xfrm>
              <a:off x="7421320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3" name="Flowchart: Magnetic Disk 52"/>
            <p:cNvSpPr/>
            <p:nvPr/>
          </p:nvSpPr>
          <p:spPr bwMode="auto">
            <a:xfrm>
              <a:off x="8075199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1140771" y="2263897"/>
            <a:ext cx="2514600" cy="974134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Application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Dataflow, </a:t>
            </a:r>
            <a:br>
              <a:rPr lang="en-US" smtClean="0"/>
            </a:br>
            <a:r>
              <a:rPr lang="en-US" smtClean="0"/>
              <a:t>annotations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Features for Big Data analysis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9370" y="956733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mtClean="0"/>
              <a:t>Location-aware scheduling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User and runtime coordinate data/task locations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9154" y="9144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mtClean="0"/>
              <a:t>Collective I/O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User and runtime coordinate data/task locations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95541" y="2511353"/>
            <a:ext cx="617910" cy="599246"/>
            <a:chOff x="6311899" y="1878926"/>
            <a:chExt cx="1031268" cy="1016421"/>
          </a:xfrm>
        </p:grpSpPr>
        <p:cxnSp>
          <p:nvCxnSpPr>
            <p:cNvPr id="8" name="Straight Arrow Connector 7"/>
            <p:cNvCxnSpPr>
              <a:stCxn id="11" idx="3"/>
            </p:cNvCxnSpPr>
            <p:nvPr/>
          </p:nvCxnSpPr>
          <p:spPr bwMode="auto">
            <a:xfrm flipH="1">
              <a:off x="6477000" y="2052656"/>
              <a:ext cx="266311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6311899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709833" y="1878926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7114567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11" idx="5"/>
            </p:cNvCxnSpPr>
            <p:nvPr/>
          </p:nvCxnSpPr>
          <p:spPr bwMode="auto">
            <a:xfrm>
              <a:off x="6904955" y="2052656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>
              <a:stCxn id="12" idx="3"/>
              <a:endCxn id="32" idx="7"/>
            </p:cNvCxnSpPr>
            <p:nvPr/>
          </p:nvCxnSpPr>
          <p:spPr bwMode="auto">
            <a:xfrm flipH="1">
              <a:off x="6904955" y="2446988"/>
              <a:ext cx="243090" cy="274629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6498166" y="2463042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Oval 31"/>
            <p:cNvSpPr/>
            <p:nvPr/>
          </p:nvSpPr>
          <p:spPr bwMode="auto">
            <a:xfrm>
              <a:off x="6709833" y="2691810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1140771" y="3395021"/>
            <a:ext cx="2514600" cy="80923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Runtime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Hard/soft locations</a:t>
            </a:r>
            <a:endParaRPr lang="en-US"/>
          </a:p>
        </p:txBody>
      </p:sp>
      <p:sp>
        <p:nvSpPr>
          <p:cNvPr id="57" name="Rectangle 56"/>
          <p:cNvSpPr/>
          <p:nvPr/>
        </p:nvSpPr>
        <p:spPr bwMode="auto">
          <a:xfrm>
            <a:off x="1487904" y="4726258"/>
            <a:ext cx="1537628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487904" y="4662843"/>
            <a:ext cx="172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Distributed data</a:t>
            </a:r>
            <a:endParaRPr lang="en-US" b="1"/>
          </a:p>
        </p:txBody>
      </p:sp>
      <p:grpSp>
        <p:nvGrpSpPr>
          <p:cNvPr id="58" name="Group 57"/>
          <p:cNvGrpSpPr/>
          <p:nvPr/>
        </p:nvGrpSpPr>
        <p:grpSpPr>
          <a:xfrm>
            <a:off x="5422559" y="3931363"/>
            <a:ext cx="2514600" cy="736430"/>
            <a:chOff x="6129867" y="3276600"/>
            <a:chExt cx="2368665" cy="736430"/>
          </a:xfrm>
        </p:grpSpPr>
        <p:sp>
          <p:nvSpPr>
            <p:cNvPr id="59" name="Flowchart: Magnetic Disk 58"/>
            <p:cNvSpPr/>
            <p:nvPr/>
          </p:nvSpPr>
          <p:spPr bwMode="auto">
            <a:xfrm>
              <a:off x="6129867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0" name="Flowchart: Magnetic Disk 59"/>
            <p:cNvSpPr/>
            <p:nvPr/>
          </p:nvSpPr>
          <p:spPr bwMode="auto">
            <a:xfrm>
              <a:off x="6790265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1" name="Flowchart: Magnetic Disk 60"/>
            <p:cNvSpPr/>
            <p:nvPr/>
          </p:nvSpPr>
          <p:spPr bwMode="auto">
            <a:xfrm>
              <a:off x="7421320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2" name="Flowchart: Magnetic Disk 61"/>
            <p:cNvSpPr/>
            <p:nvPr/>
          </p:nvSpPr>
          <p:spPr bwMode="auto">
            <a:xfrm>
              <a:off x="8075199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5422559" y="2027962"/>
            <a:ext cx="2514600" cy="8410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Application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I/O hook</a:t>
            </a:r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7077329" y="2197414"/>
            <a:ext cx="617910" cy="599246"/>
            <a:chOff x="6311899" y="1878926"/>
            <a:chExt cx="1031268" cy="1016421"/>
          </a:xfrm>
        </p:grpSpPr>
        <p:cxnSp>
          <p:nvCxnSpPr>
            <p:cNvPr id="65" name="Straight Arrow Connector 64"/>
            <p:cNvCxnSpPr>
              <a:stCxn id="67" idx="3"/>
            </p:cNvCxnSpPr>
            <p:nvPr/>
          </p:nvCxnSpPr>
          <p:spPr bwMode="auto">
            <a:xfrm flipH="1">
              <a:off x="6477000" y="2052656"/>
              <a:ext cx="266311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6311899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709833" y="1878926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7114567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/>
            <p:cNvCxnSpPr>
              <a:stCxn id="67" idx="5"/>
            </p:cNvCxnSpPr>
            <p:nvPr/>
          </p:nvCxnSpPr>
          <p:spPr bwMode="auto">
            <a:xfrm>
              <a:off x="6904955" y="2052656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>
              <a:stCxn id="68" idx="3"/>
              <a:endCxn id="72" idx="7"/>
            </p:cNvCxnSpPr>
            <p:nvPr/>
          </p:nvCxnSpPr>
          <p:spPr bwMode="auto">
            <a:xfrm flipH="1">
              <a:off x="6904955" y="2446988"/>
              <a:ext cx="243090" cy="274629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6498166" y="2463042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2" name="Oval 71"/>
            <p:cNvSpPr/>
            <p:nvPr/>
          </p:nvSpPr>
          <p:spPr bwMode="auto">
            <a:xfrm>
              <a:off x="6709833" y="2691810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73" name="Rectangle 72"/>
          <p:cNvSpPr/>
          <p:nvPr/>
        </p:nvSpPr>
        <p:spPr bwMode="auto">
          <a:xfrm>
            <a:off x="5422559" y="2996289"/>
            <a:ext cx="2514600" cy="80923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Runtime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MPI-IO transfers</a:t>
            </a:r>
            <a:endParaRPr lang="en-US"/>
          </a:p>
        </p:txBody>
      </p:sp>
      <p:sp>
        <p:nvSpPr>
          <p:cNvPr id="74" name="Rectangle 73"/>
          <p:cNvSpPr/>
          <p:nvPr/>
        </p:nvSpPr>
        <p:spPr bwMode="auto">
          <a:xfrm>
            <a:off x="5769692" y="4299578"/>
            <a:ext cx="1537628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769692" y="4236163"/>
            <a:ext cx="172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Distributed data</a:t>
            </a:r>
            <a:endParaRPr lang="en-US" b="1"/>
          </a:p>
        </p:txBody>
      </p:sp>
      <p:sp>
        <p:nvSpPr>
          <p:cNvPr id="76" name="Flowchart: Magnetic Disk 75"/>
          <p:cNvSpPr/>
          <p:nvPr/>
        </p:nvSpPr>
        <p:spPr bwMode="auto">
          <a:xfrm>
            <a:off x="5437205" y="4875075"/>
            <a:ext cx="2499954" cy="602533"/>
          </a:xfrm>
          <a:prstGeom prst="flowChartMagneticDisk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Parallel FS</a:t>
            </a:r>
            <a:endParaRPr lang="en-US" b="1" dirty="0"/>
          </a:p>
        </p:txBody>
      </p:sp>
      <p:sp>
        <p:nvSpPr>
          <p:cNvPr id="77" name="Up-Down Arrow 76"/>
          <p:cNvSpPr/>
          <p:nvPr/>
        </p:nvSpPr>
        <p:spPr bwMode="auto">
          <a:xfrm>
            <a:off x="5424846" y="4603261"/>
            <a:ext cx="344846" cy="394904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8" name="Up-Down Arrow 77"/>
          <p:cNvSpPr/>
          <p:nvPr/>
        </p:nvSpPr>
        <p:spPr bwMode="auto">
          <a:xfrm>
            <a:off x="6208306" y="4619877"/>
            <a:ext cx="330200" cy="383929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9" name="Up-Down Arrow 78"/>
          <p:cNvSpPr/>
          <p:nvPr/>
        </p:nvSpPr>
        <p:spPr bwMode="auto">
          <a:xfrm>
            <a:off x="6882068" y="4603260"/>
            <a:ext cx="306868" cy="394903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0" name="Up-Down Arrow 79"/>
          <p:cNvSpPr/>
          <p:nvPr/>
        </p:nvSpPr>
        <p:spPr bwMode="auto">
          <a:xfrm>
            <a:off x="7578326" y="4603261"/>
            <a:ext cx="332232" cy="394902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11262" y="5541518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F. </a:t>
            </a:r>
            <a:r>
              <a:rPr lang="en-US" dirty="0" err="1" smtClean="0"/>
              <a:t>Duro</a:t>
            </a:r>
            <a:r>
              <a:rPr lang="en-US" dirty="0" smtClean="0"/>
              <a:t> et </a:t>
            </a:r>
            <a:r>
              <a:rPr lang="en-US" dirty="0"/>
              <a:t>al</a:t>
            </a:r>
            <a:r>
              <a:rPr lang="en-US" b="1" dirty="0" smtClean="0"/>
              <a:t>.</a:t>
            </a:r>
            <a:r>
              <a:rPr lang="en-US" b="1" dirty="0"/>
              <a:t> </a:t>
            </a:r>
            <a:r>
              <a:rPr lang="en-US" b="1" dirty="0" smtClean="0"/>
              <a:t> Exploiting </a:t>
            </a:r>
            <a:r>
              <a:rPr lang="en-US" b="1" dirty="0"/>
              <a:t>data locality in Swift/T workflows using </a:t>
            </a:r>
            <a:r>
              <a:rPr lang="en-US" b="1" dirty="0" smtClean="0"/>
              <a:t>Hercules.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Proc</a:t>
            </a:r>
            <a:r>
              <a:rPr lang="en-US" dirty="0"/>
              <a:t>. </a:t>
            </a:r>
            <a:r>
              <a:rPr lang="en-US" dirty="0" smtClean="0"/>
              <a:t>NESUS Workshop, 2014.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871906" y="5536496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</a:t>
            </a:r>
            <a:r>
              <a:rPr lang="en-US" dirty="0"/>
              <a:t>al</a:t>
            </a:r>
            <a:r>
              <a:rPr lang="en-US" b="1" dirty="0"/>
              <a:t>. Big data staging with MPI-IO for interactive X-ray </a:t>
            </a:r>
            <a:r>
              <a:rPr lang="en-US" b="1" dirty="0" smtClean="0"/>
              <a:t>science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Proc</a:t>
            </a:r>
            <a:r>
              <a:rPr lang="en-US" dirty="0"/>
              <a:t>. </a:t>
            </a:r>
            <a:r>
              <a:rPr lang="en-US" dirty="0" smtClean="0"/>
              <a:t>Big Data Computing, 2014.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 bwMode="auto">
          <a:xfrm>
            <a:off x="3962399" y="5509292"/>
            <a:ext cx="1441643" cy="409034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for streaming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15F56-630E-7E4B-8F2C-15A1EE33C2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9340" y="1368931"/>
            <a:ext cx="4517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Integrated streaming solution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Combine parallel transfers and stages with distributed in-memory caches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Parallel, hierarchical data ingest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Implement fast bulk transfers from experiment to variably-sized ad hoc caches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Retain high programmability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>Provide familiar programming interfaces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77027" y="5181896"/>
            <a:ext cx="2560132" cy="736430"/>
            <a:chOff x="1113755" y="4358043"/>
            <a:chExt cx="2560132" cy="736430"/>
          </a:xfrm>
        </p:grpSpPr>
        <p:grpSp>
          <p:nvGrpSpPr>
            <p:cNvPr id="55" name="Group 54"/>
            <p:cNvGrpSpPr/>
            <p:nvPr/>
          </p:nvGrpSpPr>
          <p:grpSpPr>
            <a:xfrm>
              <a:off x="1140771" y="4358043"/>
              <a:ext cx="2514600" cy="736430"/>
              <a:chOff x="6129867" y="3276600"/>
              <a:chExt cx="2368665" cy="736430"/>
            </a:xfrm>
          </p:grpSpPr>
          <p:sp>
            <p:nvSpPr>
              <p:cNvPr id="50" name="Flowchart: Magnetic Disk 49"/>
              <p:cNvSpPr/>
              <p:nvPr/>
            </p:nvSpPr>
            <p:spPr bwMode="auto">
              <a:xfrm>
                <a:off x="6129867" y="3276600"/>
                <a:ext cx="423333" cy="736430"/>
              </a:xfrm>
              <a:prstGeom prst="flowChartMagneticDisk">
                <a:avLst/>
              </a:prstGeom>
              <a:solidFill>
                <a:schemeClr val="bg1"/>
              </a:solidFill>
              <a:ln w="38100">
                <a:solidFill>
                  <a:srgbClr val="4F81BD"/>
                </a:solidFill>
                <a:miter lim="800000"/>
                <a:headEnd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Magnetic Disk 50"/>
              <p:cNvSpPr/>
              <p:nvPr/>
            </p:nvSpPr>
            <p:spPr bwMode="auto">
              <a:xfrm>
                <a:off x="6790265" y="3276600"/>
                <a:ext cx="423333" cy="736430"/>
              </a:xfrm>
              <a:prstGeom prst="flowChartMagneticDisk">
                <a:avLst/>
              </a:prstGeom>
              <a:solidFill>
                <a:schemeClr val="bg1"/>
              </a:solidFill>
              <a:ln w="38100">
                <a:solidFill>
                  <a:srgbClr val="4F81BD"/>
                </a:solidFill>
                <a:miter lim="800000"/>
                <a:headEnd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Magnetic Disk 51"/>
              <p:cNvSpPr/>
              <p:nvPr/>
            </p:nvSpPr>
            <p:spPr bwMode="auto">
              <a:xfrm>
                <a:off x="7421320" y="3276600"/>
                <a:ext cx="423333" cy="736430"/>
              </a:xfrm>
              <a:prstGeom prst="flowChartMagneticDisk">
                <a:avLst/>
              </a:prstGeom>
              <a:solidFill>
                <a:schemeClr val="bg1"/>
              </a:solidFill>
              <a:ln w="38100">
                <a:solidFill>
                  <a:srgbClr val="4F81BD"/>
                </a:solidFill>
                <a:miter lim="800000"/>
                <a:headEnd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Magnetic Disk 52"/>
              <p:cNvSpPr/>
              <p:nvPr/>
            </p:nvSpPr>
            <p:spPr bwMode="auto">
              <a:xfrm>
                <a:off x="8075199" y="3276600"/>
                <a:ext cx="423333" cy="736430"/>
              </a:xfrm>
              <a:prstGeom prst="flowChartMagneticDisk">
                <a:avLst/>
              </a:prstGeom>
              <a:solidFill>
                <a:schemeClr val="bg1"/>
              </a:solidFill>
              <a:ln w="38100">
                <a:solidFill>
                  <a:srgbClr val="4F81BD"/>
                </a:solidFill>
                <a:miter lim="800000"/>
                <a:headEnd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 bwMode="auto">
            <a:xfrm>
              <a:off x="1487903" y="4726258"/>
              <a:ext cx="1754939" cy="253053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13755" y="4647338"/>
              <a:ext cx="256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Distributed </a:t>
              </a:r>
              <a:r>
                <a:rPr lang="en-US" b="1" dirty="0" smtClean="0"/>
                <a:t>stage (RAM)</a:t>
              </a:r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422559" y="3649454"/>
            <a:ext cx="2514600" cy="736430"/>
            <a:chOff x="6129867" y="3276600"/>
            <a:chExt cx="2368665" cy="736430"/>
          </a:xfrm>
        </p:grpSpPr>
        <p:sp>
          <p:nvSpPr>
            <p:cNvPr id="59" name="Flowchart: Magnetic Disk 58"/>
            <p:cNvSpPr/>
            <p:nvPr/>
          </p:nvSpPr>
          <p:spPr bwMode="auto">
            <a:xfrm>
              <a:off x="6129867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0" name="Flowchart: Magnetic Disk 59"/>
            <p:cNvSpPr/>
            <p:nvPr/>
          </p:nvSpPr>
          <p:spPr bwMode="auto">
            <a:xfrm>
              <a:off x="6790265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1" name="Flowchart: Magnetic Disk 60"/>
            <p:cNvSpPr/>
            <p:nvPr/>
          </p:nvSpPr>
          <p:spPr bwMode="auto">
            <a:xfrm>
              <a:off x="7421320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2" name="Flowchart: Magnetic Disk 61"/>
            <p:cNvSpPr/>
            <p:nvPr/>
          </p:nvSpPr>
          <p:spPr bwMode="auto">
            <a:xfrm>
              <a:off x="8075199" y="3276600"/>
              <a:ext cx="423333" cy="736430"/>
            </a:xfrm>
            <a:prstGeom prst="flowChartMagneticDisk">
              <a:avLst/>
            </a:prstGeom>
            <a:solidFill>
              <a:schemeClr val="bg1"/>
            </a:solidFill>
            <a:ln w="38100">
              <a:solidFill>
                <a:srgbClr val="4F81BD"/>
              </a:solidFill>
              <a:miter lim="800000"/>
              <a:headEnd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5422559" y="1727456"/>
            <a:ext cx="2514600" cy="8410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dirty="0"/>
              <a:t>Application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Analysis tasks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7162800" y="1851691"/>
            <a:ext cx="617910" cy="599246"/>
            <a:chOff x="6311899" y="1878926"/>
            <a:chExt cx="1031268" cy="1016421"/>
          </a:xfrm>
        </p:grpSpPr>
        <p:cxnSp>
          <p:nvCxnSpPr>
            <p:cNvPr id="65" name="Straight Arrow Connector 64"/>
            <p:cNvCxnSpPr>
              <a:stCxn id="67" idx="3"/>
            </p:cNvCxnSpPr>
            <p:nvPr/>
          </p:nvCxnSpPr>
          <p:spPr bwMode="auto">
            <a:xfrm flipH="1">
              <a:off x="6477000" y="2052656"/>
              <a:ext cx="266311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6311899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709833" y="1878926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7114567" y="2273258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/>
            <p:cNvCxnSpPr>
              <a:stCxn id="67" idx="5"/>
            </p:cNvCxnSpPr>
            <p:nvPr/>
          </p:nvCxnSpPr>
          <p:spPr bwMode="auto">
            <a:xfrm>
              <a:off x="6904955" y="2052656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0" name="Straight Arrow Connector 69"/>
            <p:cNvCxnSpPr>
              <a:stCxn id="68" idx="3"/>
              <a:endCxn id="72" idx="7"/>
            </p:cNvCxnSpPr>
            <p:nvPr/>
          </p:nvCxnSpPr>
          <p:spPr bwMode="auto">
            <a:xfrm flipH="1">
              <a:off x="6904955" y="2446988"/>
              <a:ext cx="243090" cy="274629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 bwMode="auto">
            <a:xfrm>
              <a:off x="6498166" y="2463042"/>
              <a:ext cx="245145" cy="257986"/>
            </a:xfrm>
            <a:prstGeom prst="straightConnector1">
              <a:avLst/>
            </a:prstGeom>
            <a:noFill/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2" name="Oval 71"/>
            <p:cNvSpPr/>
            <p:nvPr/>
          </p:nvSpPr>
          <p:spPr bwMode="auto">
            <a:xfrm>
              <a:off x="6709833" y="2691810"/>
              <a:ext cx="228600" cy="203537"/>
            </a:xfrm>
            <a:prstGeom prst="ellipse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73" name="Rectangle 72"/>
          <p:cNvSpPr/>
          <p:nvPr/>
        </p:nvSpPr>
        <p:spPr bwMode="auto">
          <a:xfrm>
            <a:off x="5422559" y="2714380"/>
            <a:ext cx="2514600" cy="80923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5760" rtlCol="0" anchor="ctr">
            <a:prstTxWarp prst="textNoShape">
              <a:avLst/>
            </a:prstTxWarp>
          </a:bodyPr>
          <a:lstStyle/>
          <a:p>
            <a:r>
              <a:rPr lang="en-US" b="1" smtClean="0"/>
              <a:t>Runtime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MPI-IO transfers</a:t>
            </a:r>
            <a:endParaRPr lang="en-US"/>
          </a:p>
        </p:txBody>
      </p:sp>
      <p:sp>
        <p:nvSpPr>
          <p:cNvPr id="74" name="Rectangle 73"/>
          <p:cNvSpPr/>
          <p:nvPr/>
        </p:nvSpPr>
        <p:spPr bwMode="auto">
          <a:xfrm>
            <a:off x="5769692" y="4017669"/>
            <a:ext cx="1537628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769692" y="3954254"/>
            <a:ext cx="172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Distributed data</a:t>
            </a:r>
            <a:endParaRPr lang="en-US" b="1"/>
          </a:p>
        </p:txBody>
      </p:sp>
      <p:sp>
        <p:nvSpPr>
          <p:cNvPr id="77" name="Up-Down Arrow 76"/>
          <p:cNvSpPr/>
          <p:nvPr/>
        </p:nvSpPr>
        <p:spPr bwMode="auto">
          <a:xfrm>
            <a:off x="5474843" y="4309343"/>
            <a:ext cx="344846" cy="977182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8" name="Up-Down Arrow 77"/>
          <p:cNvSpPr/>
          <p:nvPr/>
        </p:nvSpPr>
        <p:spPr bwMode="auto">
          <a:xfrm>
            <a:off x="6208306" y="4337968"/>
            <a:ext cx="330200" cy="948557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9" name="Up-Down Arrow 78"/>
          <p:cNvSpPr/>
          <p:nvPr/>
        </p:nvSpPr>
        <p:spPr bwMode="auto">
          <a:xfrm>
            <a:off x="6882068" y="4321351"/>
            <a:ext cx="306868" cy="965174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0" name="Up-Down Arrow 79"/>
          <p:cNvSpPr/>
          <p:nvPr/>
        </p:nvSpPr>
        <p:spPr bwMode="auto">
          <a:xfrm>
            <a:off x="7578326" y="4321352"/>
            <a:ext cx="332232" cy="860544"/>
          </a:xfrm>
          <a:prstGeom prst="upDownArrow">
            <a:avLst>
              <a:gd name="adj1" fmla="val 34276"/>
              <a:gd name="adj2" fmla="val 38208"/>
            </a:avLst>
          </a:prstGeom>
          <a:solidFill>
            <a:srgbClr val="FFFF00"/>
          </a:solidFill>
          <a:ln w="38100">
            <a:solidFill>
              <a:srgbClr val="4F81BD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932512" y="4518691"/>
            <a:ext cx="1372077" cy="1290595"/>
            <a:chOff x="2932512" y="4831837"/>
            <a:chExt cx="1372077" cy="1253235"/>
          </a:xfrm>
          <a:solidFill>
            <a:schemeClr val="accent1"/>
          </a:solidFill>
        </p:grpSpPr>
        <p:sp>
          <p:nvSpPr>
            <p:cNvPr id="7" name="Flowchart: Sequential Access Storage 6"/>
            <p:cNvSpPr/>
            <p:nvPr/>
          </p:nvSpPr>
          <p:spPr bwMode="auto">
            <a:xfrm>
              <a:off x="2932512" y="4831837"/>
              <a:ext cx="1372077" cy="1253235"/>
            </a:xfrm>
            <a:prstGeom prst="flowChartMagneticTape">
              <a:avLst/>
            </a:prstGeom>
            <a:grpFill/>
            <a:ln w="38100">
              <a:solidFill>
                <a:srgbClr val="4F81BD"/>
              </a:solidFill>
              <a:miter lim="800000"/>
              <a:headEnd/>
              <a:tailEnd type="triangle" w="med" len="med"/>
            </a:ln>
          </p:spPr>
          <p:txBody>
            <a:bodyPr rtlCol="0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090943" y="5143912"/>
              <a:ext cx="1016367" cy="6276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/>
                <a:t>APS</a:t>
              </a:r>
              <a:br>
                <a:rPr lang="en-US" b="1" dirty="0" smtClean="0"/>
              </a:br>
              <a:r>
                <a:rPr lang="en-US" b="1" dirty="0" smtClean="0"/>
                <a:t>Detector</a:t>
              </a:r>
              <a:endParaRPr lang="en-US" b="1" dirty="0"/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5917487" y="4685719"/>
            <a:ext cx="1754939" cy="2530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51175" y="4606559"/>
            <a:ext cx="1921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Parallel </a:t>
            </a:r>
            <a:r>
              <a:rPr lang="en-US" b="1" dirty="0" smtClean="0"/>
              <a:t>Transfers</a:t>
            </a:r>
            <a:endParaRPr lang="en-US" b="1" dirty="0"/>
          </a:p>
        </p:txBody>
      </p:sp>
      <p:sp>
        <p:nvSpPr>
          <p:cNvPr id="84" name="Rectangle 83"/>
          <p:cNvSpPr/>
          <p:nvPr/>
        </p:nvSpPr>
        <p:spPr>
          <a:xfrm>
            <a:off x="3260349" y="5879068"/>
            <a:ext cx="1921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Bulk Transfers</a:t>
            </a:r>
            <a:endParaRPr lang="en-US" b="1" dirty="0"/>
          </a:p>
        </p:txBody>
      </p:sp>
      <p:sp>
        <p:nvSpPr>
          <p:cNvPr id="15" name="Right Brace 14"/>
          <p:cNvSpPr/>
          <p:nvPr/>
        </p:nvSpPr>
        <p:spPr bwMode="auto">
          <a:xfrm>
            <a:off x="8077200" y="1722181"/>
            <a:ext cx="533400" cy="279651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8583567" y="2935770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HPC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 rot="5400000">
            <a:off x="8161795" y="5292850"/>
            <a:ext cx="135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Data Facility</a:t>
            </a:r>
            <a:endParaRPr lang="en-US" dirty="0"/>
          </a:p>
        </p:txBody>
      </p:sp>
      <p:sp>
        <p:nvSpPr>
          <p:cNvPr id="86" name="Right Brace 85"/>
          <p:cNvSpPr/>
          <p:nvPr/>
        </p:nvSpPr>
        <p:spPr bwMode="auto">
          <a:xfrm>
            <a:off x="8077200" y="4938771"/>
            <a:ext cx="533400" cy="123342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1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ygwin\home\justin\proj\debd\papers\2014\BDC\img\mapredu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48" y="4191000"/>
            <a:ext cx="483635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Abstract, extensible MapReduce in Swift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4102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main </a:t>
            </a:r>
            <a:r>
              <a:rPr lang="en-US" sz="1200" b="1" dirty="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1200" b="1" dirty="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file d[];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int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N = string2int(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argv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("N"));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// Map phase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foreach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in [0:N-1] {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file a =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find_file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d[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] = </a:t>
            </a:r>
            <a:r>
              <a:rPr lang="en-US" sz="1200" b="1" dirty="0" err="1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map_function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(a);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// Reduce phase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file final &lt;"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final.data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"&gt; = merge(d, 0, tasks-1);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}</a:t>
            </a:r>
          </a:p>
          <a:p>
            <a:pPr marL="0" indent="0">
              <a:buNone/>
            </a:pPr>
            <a:endParaRPr lang="en-US" sz="1200" b="1" dirty="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(file o) </a:t>
            </a:r>
            <a:r>
              <a:rPr lang="en-US" sz="1200" b="1" dirty="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merge(file 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d[],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int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start,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int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stop) {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if (stop-start == 1) {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</a:t>
            </a:r>
            <a:r>
              <a:rPr lang="en-US" sz="1200" b="1" dirty="0">
                <a:solidFill>
                  <a:srgbClr val="C0000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// Base case: merge pair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o =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merge_pair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(d[start], d[stop]);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} else {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</a:t>
            </a:r>
            <a:r>
              <a:rPr lang="en-US" sz="1200" b="1" dirty="0">
                <a:solidFill>
                  <a:srgbClr val="C0000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// Merge pair of recursive calls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n = stop-start;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s = n % 2;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o =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merge_pair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</a:t>
            </a:r>
            <a:r>
              <a:rPr lang="en-US" sz="1200" b="1" dirty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merge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(d, start,     </a:t>
            </a:r>
            <a:r>
              <a:rPr lang="en-US" sz="1200" b="1" dirty="0" err="1">
                <a:latin typeface="Liberation Mono" panose="02070409020205020404" pitchFamily="49" charset="0"/>
                <a:cs typeface="Liberation Mono" panose="02070409020205020404" pitchFamily="49" charset="0"/>
              </a:rPr>
              <a:t>start+s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                 </a:t>
            </a:r>
            <a:r>
              <a:rPr lang="en-US" sz="1200" b="1" dirty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merg</a:t>
            </a: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e(d, start+s+1, stop));</a:t>
            </a:r>
          </a:p>
          <a:p>
            <a:pPr marL="0" indent="0">
              <a:buNone/>
            </a:pPr>
            <a:r>
              <a:rPr lang="en-US" sz="1200" b="1" dirty="0">
                <a:latin typeface="Liberation Mono" panose="02070409020205020404" pitchFamily="49" charset="0"/>
                <a:cs typeface="Liberation Mono" panose="02070409020205020404" pitchFamily="49" charset="0"/>
              </a:rPr>
              <a:t>  </a:t>
            </a:r>
            <a:r>
              <a:rPr lang="en-US" sz="1200" b="1" dirty="0" smtClean="0">
                <a:latin typeface="Liberation Mono" panose="02070409020205020404" pitchFamily="49" charset="0"/>
                <a:cs typeface="Liberation Mono" panose="02070409020205020404" pitchFamily="49" charset="0"/>
              </a:rPr>
              <a:t>}}</a:t>
            </a:r>
            <a:endParaRPr lang="en-US" sz="1200" b="1" dirty="0">
              <a:latin typeface="Liberation Mono" panose="02070409020205020404" pitchFamily="49" charset="0"/>
              <a:cs typeface="Liberation Mono" panose="020704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Liberation Mono" panose="02070409020205020404" pitchFamily="49" charset="0"/>
              <a:cs typeface="Liberation Mono" panose="020704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9200" y="1362670"/>
            <a:ext cx="38827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accent4">
                    <a:lumMod val="50000"/>
                  </a:schemeClr>
                </a:solidFill>
                <a:latin typeface="+mj-lt"/>
                <a:cs typeface="Liberation Mono" panose="02070409020205020404" pitchFamily="49" charset="0"/>
              </a:rPr>
              <a:t>User needs to implement </a:t>
            </a:r>
            <a:r>
              <a:rPr lang="en-US" smtClean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/>
            </a:r>
            <a:br>
              <a:rPr lang="en-US" smtClean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</a:br>
            <a:r>
              <a:rPr lang="en-US" smtClean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map_function()</a:t>
            </a:r>
            <a:r>
              <a:rPr lang="en-US" smtClean="0">
                <a:solidFill>
                  <a:srgbClr val="002060"/>
                </a:solidFill>
                <a:latin typeface="+mj-lt"/>
                <a:cs typeface="Liberation Mono" panose="02070409020205020404" pitchFamily="49" charset="0"/>
              </a:rPr>
              <a:t> </a:t>
            </a:r>
            <a:r>
              <a:rPr lang="en-US" smtClean="0">
                <a:latin typeface="+mj-lt"/>
                <a:cs typeface="Liberation Mono" panose="02070409020205020404" pitchFamily="49" charset="0"/>
              </a:rPr>
              <a:t>and </a:t>
            </a:r>
            <a:r>
              <a:rPr lang="en-US" smtClean="0">
                <a:solidFill>
                  <a:srgbClr val="002060"/>
                </a:solidFill>
                <a:latin typeface="Liberation Mono" panose="02070409020205020404" pitchFamily="49" charset="0"/>
                <a:cs typeface="Liberation Mono" panose="02070409020205020404" pitchFamily="49" charset="0"/>
              </a:rPr>
              <a:t>merge()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These may be implemented </a:t>
            </a:r>
            <a:br>
              <a:rPr lang="en-US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</a:br>
            <a:r>
              <a:rPr lang="en-US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in native code, Python,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Could add </a:t>
            </a:r>
            <a:r>
              <a:rPr lang="en-US" b="1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annotations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Could add additional custom </a:t>
            </a:r>
            <a:r>
              <a:rPr lang="en-US" b="1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/>
            </a:r>
            <a:br>
              <a:rPr lang="en-US" b="1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</a:br>
            <a:r>
              <a:rPr lang="en-US" b="1" smtClean="0">
                <a:solidFill>
                  <a:srgbClr val="000000"/>
                </a:solidFill>
                <a:latin typeface="+mj-lt"/>
                <a:cs typeface="Liberation Mono" panose="02070409020205020404" pitchFamily="49" charset="0"/>
              </a:rPr>
              <a:t>application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27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Hercules/Swift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876800"/>
          </a:xfrm>
        </p:spPr>
        <p:txBody>
          <a:bodyPr/>
          <a:lstStyle/>
          <a:p>
            <a:r>
              <a:rPr lang="en-US" dirty="0" smtClean="0"/>
              <a:t>Want to run arbitrary workflows over distributed filesystems that expose data locations: </a:t>
            </a:r>
            <a:r>
              <a:rPr lang="en-US" b="1" dirty="0" smtClean="0"/>
              <a:t>Hercules</a:t>
            </a:r>
            <a:r>
              <a:rPr lang="en-US" dirty="0" smtClean="0"/>
              <a:t> is based on </a:t>
            </a:r>
            <a:r>
              <a:rPr lang="en-US" b="1" dirty="0" err="1" smtClean="0"/>
              <a:t>Memcached</a:t>
            </a:r>
            <a:endParaRPr lang="en-US" b="1" dirty="0" smtClean="0"/>
          </a:p>
          <a:p>
            <a:pPr lvl="1"/>
            <a:r>
              <a:rPr lang="en-US" dirty="0" smtClean="0"/>
              <a:t>Data analytics, post-processing</a:t>
            </a:r>
          </a:p>
          <a:p>
            <a:pPr lvl="1"/>
            <a:r>
              <a:rPr lang="en-US" dirty="0" smtClean="0"/>
              <a:t>Exceed </a:t>
            </a:r>
            <a:r>
              <a:rPr lang="en-US" dirty="0" smtClean="0"/>
              <a:t>the generality of MapReduce </a:t>
            </a:r>
            <a:r>
              <a:rPr lang="en-US" dirty="0" smtClean="0"/>
              <a:t>without losing data optimizations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Can </a:t>
            </a:r>
            <a:r>
              <a:rPr lang="en-US" i="1" dirty="0" smtClean="0"/>
              <a:t>optionally</a:t>
            </a:r>
            <a:r>
              <a:rPr lang="en-US" dirty="0" smtClean="0"/>
              <a:t> send a Swift task to a particular location with simple syntax: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obtain ranks from hostnames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b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rank = 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hostmapOneWorkerRank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("my.host.edu");</a:t>
            </a:r>
          </a:p>
          <a:p>
            <a:r>
              <a:rPr lang="en-US" sz="1800" dirty="0" smtClean="0">
                <a:cs typeface="Courier New" panose="02070309020205020404" pitchFamily="49" charset="0"/>
              </a:rPr>
              <a:t>Can now specify location constraints:</a:t>
            </a:r>
            <a:r>
              <a:rPr lang="en-US" sz="1400" dirty="0" smtClean="0">
                <a:latin typeface="+mj-lt"/>
                <a:cs typeface="Courier New" panose="02070309020205020404" pitchFamily="49" charset="0"/>
              </a:rPr>
              <a:t/>
            </a:r>
            <a:br>
              <a:rPr lang="en-US" sz="1400" dirty="0" smtClean="0">
                <a:latin typeface="+mj-lt"/>
                <a:cs typeface="Courier New" panose="02070309020205020404" pitchFamily="49" charset="0"/>
              </a:rPr>
            </a:b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location L =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location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(rank, HARD|SOFT, RANK|NODE);</a:t>
            </a:r>
          </a:p>
          <a:p>
            <a:r>
              <a:rPr lang="en-US" sz="1800" dirty="0" smtClean="0">
                <a:cs typeface="Courier New" panose="02070309020205020404" pitchFamily="49" charset="0"/>
              </a:rPr>
              <a:t>Much more to be done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3447871"/>
            <a:ext cx="59436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oreach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[0:N-1]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location L =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locationFromRank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@location=L f(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catalog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Annotation system for distributed scientific data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628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cygwin\home\wozniak\mcs\pubs\slides\CCL_2013\A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990600"/>
            <a:ext cx="1676400" cy="533400"/>
          </a:xfrm>
        </p:spPr>
        <p:txBody>
          <a:bodyPr/>
          <a:lstStyle/>
          <a:p>
            <a:r>
              <a:rPr lang="en-US" sz="1800" dirty="0" smtClean="0">
                <a:solidFill>
                  <a:srgbClr val="FFC000"/>
                </a:solidFill>
                <a:latin typeface="Arial Black" pitchFamily="34" charset="0"/>
              </a:rPr>
              <a:t>Chicago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886980"/>
            <a:ext cx="630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rial Black" pitchFamily="34" charset="0"/>
              </a:rPr>
              <a:t>Advanced Photon Source </a:t>
            </a:r>
            <a:r>
              <a:rPr lang="en-US" sz="2800" dirty="0" smtClean="0">
                <a:solidFill>
                  <a:srgbClr val="FFC000"/>
                </a:solidFill>
                <a:latin typeface="Arial Black" pitchFamily="34" charset="0"/>
              </a:rPr>
              <a:t>(APS)</a:t>
            </a:r>
            <a:endParaRPr lang="en-US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5" name="Left Arrow 4"/>
          <p:cNvSpPr/>
          <p:nvPr/>
        </p:nvSpPr>
        <p:spPr bwMode="auto">
          <a:xfrm rot="938396">
            <a:off x="4953000" y="990600"/>
            <a:ext cx="304800" cy="152400"/>
          </a:xfrm>
          <a:prstGeom prst="leftArrow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3400" y="1219200"/>
            <a:ext cx="225026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rebuchet MS" charset="0"/>
              </a:defRPr>
            </a:lvl9pPr>
          </a:lstStyle>
          <a:p>
            <a:r>
              <a:rPr lang="en-US" sz="1800" kern="0" dirty="0" smtClean="0">
                <a:solidFill>
                  <a:srgbClr val="FFC000"/>
                </a:solidFill>
                <a:latin typeface="Arial Black" pitchFamily="34" charset="0"/>
              </a:rPr>
              <a:t>Supercomputers</a:t>
            </a:r>
            <a:endParaRPr lang="en-US" sz="1800" kern="0" dirty="0"/>
          </a:p>
        </p:txBody>
      </p:sp>
      <p:sp>
        <p:nvSpPr>
          <p:cNvPr id="9" name="Left Arrow 8"/>
          <p:cNvSpPr/>
          <p:nvPr/>
        </p:nvSpPr>
        <p:spPr bwMode="auto">
          <a:xfrm rot="19876196">
            <a:off x="246467" y="1435475"/>
            <a:ext cx="304800" cy="152400"/>
          </a:xfrm>
          <a:prstGeom prst="leftArrow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 type="triangle" w="med" len="med"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Group </a:t>
            </a:r>
            <a:r>
              <a:rPr lang="en-US" dirty="0">
                <a:solidFill>
                  <a:srgbClr val="000000"/>
                </a:solidFill>
              </a:rPr>
              <a:t>data based on use, not location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Logical grouping to organize, reorganize, search, and describe usage</a:t>
            </a:r>
          </a:p>
          <a:p>
            <a:r>
              <a:rPr lang="en-US" b="1" dirty="0">
                <a:solidFill>
                  <a:srgbClr val="000000"/>
                </a:solidFill>
              </a:rPr>
              <a:t>Annotate </a:t>
            </a:r>
            <a:r>
              <a:rPr lang="en-US" dirty="0">
                <a:solidFill>
                  <a:srgbClr val="000000"/>
                </a:solidFill>
              </a:rPr>
              <a:t>with characteristics that reflect content …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Capture as much existing information </a:t>
            </a:r>
            <a:r>
              <a:rPr lang="en-US" sz="2000" dirty="0" smtClean="0">
                <a:solidFill>
                  <a:srgbClr val="000000"/>
                </a:solidFill>
              </a:rPr>
              <a:t>as possible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Share </a:t>
            </a:r>
            <a:r>
              <a:rPr lang="en-US" sz="2000" dirty="0">
                <a:solidFill>
                  <a:srgbClr val="000000"/>
                </a:solidFill>
              </a:rPr>
              <a:t>datasets for </a:t>
            </a:r>
            <a:r>
              <a:rPr lang="en-US" sz="2000" dirty="0" smtClean="0">
                <a:solidFill>
                  <a:srgbClr val="000000"/>
                </a:solidFill>
              </a:rPr>
              <a:t>collaboration- user access control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Operate</a:t>
            </a:r>
            <a:r>
              <a:rPr lang="en-US" dirty="0">
                <a:solidFill>
                  <a:srgbClr val="000000"/>
                </a:solidFill>
              </a:rPr>
              <a:t> on datasets as units</a:t>
            </a:r>
          </a:p>
          <a:p>
            <a:r>
              <a:rPr lang="en-US" dirty="0" smtClean="0"/>
              <a:t>Research </a:t>
            </a:r>
            <a:r>
              <a:rPr lang="en-US" dirty="0"/>
              <a:t>data lifecycle is </a:t>
            </a:r>
            <a:r>
              <a:rPr lang="en-US" b="1" dirty="0"/>
              <a:t>continuous and iterative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Metadata is created (automatically and manually) throughout</a:t>
            </a:r>
          </a:p>
          <a:p>
            <a:pPr lvl="1"/>
            <a:r>
              <a:rPr lang="en-US" dirty="0"/>
              <a:t>Data provenance and linkage between raw and derived data</a:t>
            </a:r>
          </a:p>
          <a:p>
            <a:r>
              <a:rPr lang="en-US" dirty="0"/>
              <a:t>Most often:</a:t>
            </a:r>
          </a:p>
          <a:p>
            <a:pPr lvl="1"/>
            <a:r>
              <a:rPr lang="en-US" dirty="0"/>
              <a:t>Data is grouped and acted on collectively</a:t>
            </a:r>
          </a:p>
          <a:p>
            <a:pPr lvl="2"/>
            <a:r>
              <a:rPr lang="en-US" dirty="0"/>
              <a:t>Views (slices) may change depending on activity</a:t>
            </a:r>
          </a:p>
          <a:p>
            <a:pPr lvl="1"/>
            <a:r>
              <a:rPr lang="en-US" dirty="0"/>
              <a:t>Data and metadata changes over time</a:t>
            </a:r>
          </a:p>
          <a:p>
            <a:pPr lvl="1"/>
            <a:r>
              <a:rPr lang="en-US" dirty="0"/>
              <a:t>Access permissions are important (and also change)</a:t>
            </a:r>
          </a:p>
          <a:p>
            <a:pPr lvl="1"/>
            <a:endParaRPr lang="en-US" dirty="0"/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14304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352800" cy="4525963"/>
          </a:xfrm>
        </p:spPr>
        <p:txBody>
          <a:bodyPr/>
          <a:lstStyle/>
          <a:p>
            <a:r>
              <a:rPr lang="en-US" b="1" dirty="0"/>
              <a:t>Catalog: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/>
              <a:t>hosted resource that enables the grouping of related datasets</a:t>
            </a:r>
          </a:p>
          <a:p>
            <a:r>
              <a:rPr lang="en-US" b="1" dirty="0"/>
              <a:t>Dataset:</a:t>
            </a:r>
            <a:r>
              <a:rPr lang="en-US" dirty="0"/>
              <a:t>  </a:t>
            </a:r>
            <a:r>
              <a:rPr lang="en-US" dirty="0" smtClean="0"/>
              <a:t>a </a:t>
            </a:r>
            <a:r>
              <a:rPr lang="en-US" dirty="0"/>
              <a:t>virtual collection of (</a:t>
            </a:r>
            <a:r>
              <a:rPr lang="en-US" dirty="0" smtClean="0"/>
              <a:t>schema-less</a:t>
            </a:r>
            <a:r>
              <a:rPr lang="en-US" dirty="0"/>
              <a:t>) metadata and distributed data elements</a:t>
            </a:r>
          </a:p>
          <a:p>
            <a:r>
              <a:rPr lang="en-US" b="1" dirty="0"/>
              <a:t>Annotation: </a:t>
            </a:r>
            <a:r>
              <a:rPr lang="en-US" dirty="0" smtClean="0"/>
              <a:t>a </a:t>
            </a:r>
            <a:r>
              <a:rPr lang="en-US" dirty="0"/>
              <a:t>piece of metadata that exists within the context of a dataset or data member</a:t>
            </a:r>
          </a:p>
          <a:p>
            <a:pPr lvl="1"/>
            <a:r>
              <a:rPr lang="en-US" dirty="0"/>
              <a:t>Specified as key-value pairs </a:t>
            </a:r>
          </a:p>
          <a:p>
            <a:r>
              <a:rPr lang="en-US" b="1" dirty="0"/>
              <a:t>Member:</a:t>
            </a:r>
            <a:r>
              <a:rPr lang="en-US" dirty="0"/>
              <a:t>  </a:t>
            </a:r>
            <a:r>
              <a:rPr lang="en-US" dirty="0" smtClean="0"/>
              <a:t>a </a:t>
            </a:r>
            <a:r>
              <a:rPr lang="en-US" dirty="0"/>
              <a:t>specific data item (file, directory) associated with a dataset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75" y="1372312"/>
            <a:ext cx="5149367" cy="42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interface for annotations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6" descr="C:\temp\BDBIRN\Datasets-Insert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73" y="938214"/>
            <a:ext cx="7008812" cy="531890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High-speed wide area data transfers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175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64046" y="1458301"/>
            <a:ext cx="8483769" cy="1644799"/>
            <a:chOff x="264046" y="1183664"/>
            <a:chExt cx="8483769" cy="1644799"/>
          </a:xfrm>
        </p:grpSpPr>
        <p:sp>
          <p:nvSpPr>
            <p:cNvPr id="6" name="Rounded Rectangle 5"/>
            <p:cNvSpPr/>
            <p:nvPr/>
          </p:nvSpPr>
          <p:spPr>
            <a:xfrm>
              <a:off x="7006037" y="1183664"/>
              <a:ext cx="1741778" cy="1644799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400" dirty="0" smtClean="0"/>
                <a:t>Personal Resources</a:t>
              </a:r>
              <a:endParaRPr lang="en-US" sz="14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4046" y="1183664"/>
              <a:ext cx="1741778" cy="1644799"/>
              <a:chOff x="455273" y="706611"/>
              <a:chExt cx="2352581" cy="2109571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455273" y="706611"/>
                <a:ext cx="2352581" cy="2109571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Supercomputers and Campus Clusters</a:t>
                </a:r>
                <a:endParaRPr lang="en-US" sz="1200" dirty="0"/>
              </a:p>
            </p:txBody>
          </p:sp>
          <p:pic>
            <p:nvPicPr>
              <p:cNvPr id="34" name="Picture 14" descr="https://encrypted-tbn1.gstatic.com/images?q=tbn:ANd9GcRg3keCWKh6AOAd9ZXR0jlFtggsu1OFyl4RFmwCFZ32mgobdIYq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523" y="1756747"/>
                <a:ext cx="1417865" cy="771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https://encrypted-tbn0.gstatic.com/images?q=tbn:ANd9GcRTf3TvdENO97uA19ZuFyNbjX9AqhMNhBzPIEQeQGef4_fHauy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7233" y="1747675"/>
                <a:ext cx="746749" cy="757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7065506" y="1833358"/>
              <a:ext cx="1601701" cy="781331"/>
              <a:chOff x="8535139" y="1944865"/>
              <a:chExt cx="2163382" cy="1002112"/>
            </a:xfrm>
          </p:grpSpPr>
          <p:pic>
            <p:nvPicPr>
              <p:cNvPr id="28" name="Picture 20" descr="http://www.clker.com/cliparts/8/a/3/1/1197107206400036309metalmarious_Laptop.svg.med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9433" y="1968046"/>
                <a:ext cx="978870" cy="843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0" descr="http://www.clker.com/cliparts/8/a/3/1/1197107206400036309metalmarious_Laptop.svg.med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5139" y="2102261"/>
                <a:ext cx="978870" cy="843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9641148" y="1944865"/>
                <a:ext cx="1057373" cy="1002112"/>
                <a:chOff x="9768709" y="2740797"/>
                <a:chExt cx="1178806" cy="1292732"/>
              </a:xfrm>
            </p:grpSpPr>
            <p:pic>
              <p:nvPicPr>
                <p:cNvPr id="31" name="Picture 22" descr="http://www.clker.com/cliparts/f/7/f/0/130877098675178512tower-md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07850" y="2740797"/>
                  <a:ext cx="939665" cy="11745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2" descr="http://www.clker.com/cliparts/f/7/f/0/130877098675178512tower-md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667" b="99000" l="2917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8709" y="2858947"/>
                  <a:ext cx="939665" cy="11745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9" name="Rounded Rectangle 8"/>
            <p:cNvSpPr/>
            <p:nvPr/>
          </p:nvSpPr>
          <p:spPr>
            <a:xfrm>
              <a:off x="2073942" y="1183664"/>
              <a:ext cx="4866770" cy="1644799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27472" y="1867532"/>
              <a:ext cx="1523232" cy="799176"/>
              <a:chOff x="4378912" y="783663"/>
              <a:chExt cx="2057396" cy="10250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378912" y="783663"/>
                <a:ext cx="2057396" cy="100113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Block/Drive Storage</a:t>
                </a:r>
                <a:endParaRPr lang="en-US" sz="1200" dirty="0"/>
              </a:p>
            </p:txBody>
          </p:sp>
          <p:pic>
            <p:nvPicPr>
              <p:cNvPr id="25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7146" y="1151521"/>
                <a:ext cx="657142" cy="657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0787" y="1141739"/>
                <a:ext cx="660648" cy="660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4" descr="http://www.codeforest.net/wp-content/uploads/2010/09/Database_1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8907" y="1135533"/>
                <a:ext cx="666853" cy="6668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304532" y="1863504"/>
              <a:ext cx="1523232" cy="7805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200" dirty="0" smtClean="0"/>
                <a:t>Instance Storage</a:t>
              </a:r>
              <a:endParaRPr lang="en-US" sz="12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59214" y="1867531"/>
              <a:ext cx="1523232" cy="780572"/>
              <a:chOff x="3952791" y="517016"/>
              <a:chExt cx="2057396" cy="100113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3952791" y="517016"/>
                <a:ext cx="2057396" cy="100113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 smtClean="0"/>
                  <a:t>Object Storage</a:t>
                </a:r>
                <a:endParaRPr lang="en-US" sz="1200" dirty="0"/>
              </a:p>
            </p:txBody>
          </p:sp>
          <p:pic>
            <p:nvPicPr>
              <p:cNvPr id="23" name="Picture 4" descr="http://sqlbackupandftp.com/blog/wp-content/uploads/2014/06/Amazon_S3_Site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53" t="25928" r="19505" b="31737"/>
              <a:stretch/>
            </p:blipFill>
            <p:spPr bwMode="auto">
              <a:xfrm>
                <a:off x="4057118" y="884875"/>
                <a:ext cx="1819526" cy="554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2094947" y="1260560"/>
              <a:ext cx="4742569" cy="560523"/>
              <a:chOff x="2588220" y="2475321"/>
              <a:chExt cx="6405683" cy="718910"/>
            </a:xfrm>
          </p:grpSpPr>
          <p:pic>
            <p:nvPicPr>
              <p:cNvPr id="18" name="Picture 8" descr="Google Cloud Platform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6288" y="2870717"/>
                <a:ext cx="2581374" cy="323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https://encrypted-tbn0.gstatic.com/images?q=tbn:ANd9GcTEiq9GSlF5mZIT_AiKI3ItbsiY-s2kzQvfc92oepsmYh_z-I-e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7662" y="2654560"/>
                <a:ext cx="1216241" cy="44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4" descr="https://www.opensciencedatacloud.org/static/OSDC_RGB_Horiz_sm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8220" y="2673760"/>
                <a:ext cx="2608068" cy="41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6" descr="http://consulting.blumshapiro.com/media/uploads/images/windows_azure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2605" y="2475321"/>
                <a:ext cx="1820170" cy="342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5401800" y="2120511"/>
              <a:ext cx="1296157" cy="510966"/>
              <a:chOff x="5649505" y="677220"/>
              <a:chExt cx="1750691" cy="65535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932134" y="677220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290819" y="677220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649505" y="691152"/>
                <a:ext cx="468062" cy="64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6" name="Oval 35"/>
          <p:cNvSpPr/>
          <p:nvPr/>
        </p:nvSpPr>
        <p:spPr>
          <a:xfrm>
            <a:off x="1016154" y="4281391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Transfer</a:t>
            </a:r>
            <a:endParaRPr lang="en-US" sz="1200" dirty="0"/>
          </a:p>
        </p:txBody>
      </p:sp>
      <p:sp>
        <p:nvSpPr>
          <p:cNvPr id="37" name="Oval 36"/>
          <p:cNvSpPr/>
          <p:nvPr/>
        </p:nvSpPr>
        <p:spPr>
          <a:xfrm>
            <a:off x="795254" y="4616032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Synchronize</a:t>
            </a:r>
            <a:endParaRPr lang="en-US" sz="1200" dirty="0"/>
          </a:p>
        </p:txBody>
      </p:sp>
      <p:sp>
        <p:nvSpPr>
          <p:cNvPr id="38" name="Oval 37"/>
          <p:cNvSpPr/>
          <p:nvPr/>
        </p:nvSpPr>
        <p:spPr>
          <a:xfrm>
            <a:off x="799926" y="4972694"/>
            <a:ext cx="1408396" cy="393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Share</a:t>
            </a:r>
            <a:endParaRPr lang="en-US" sz="1200" dirty="0"/>
          </a:p>
        </p:txBody>
      </p:sp>
      <p:sp>
        <p:nvSpPr>
          <p:cNvPr id="39" name="Cloud 38"/>
          <p:cNvSpPr/>
          <p:nvPr/>
        </p:nvSpPr>
        <p:spPr>
          <a:xfrm>
            <a:off x="1798004" y="4234222"/>
            <a:ext cx="2522184" cy="1611877"/>
          </a:xfrm>
          <a:prstGeom prst="cloud">
            <a:avLst/>
          </a:prstGeom>
          <a:solidFill>
            <a:srgbClr val="37619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662455" y="3725585"/>
            <a:ext cx="4188457" cy="2361381"/>
            <a:chOff x="4662455" y="3450948"/>
            <a:chExt cx="4188457" cy="2361381"/>
          </a:xfrm>
        </p:grpSpPr>
        <p:sp>
          <p:nvSpPr>
            <p:cNvPr id="41" name="Rounded Rectangle 40"/>
            <p:cNvSpPr/>
            <p:nvPr/>
          </p:nvSpPr>
          <p:spPr>
            <a:xfrm>
              <a:off x="6224996" y="3677259"/>
              <a:ext cx="999058" cy="3876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InCommon</a:t>
              </a:r>
              <a:r>
                <a:rPr lang="en-US" sz="1200" dirty="0" smtClean="0"/>
                <a:t>/</a:t>
              </a:r>
              <a:r>
                <a:rPr lang="en-US" sz="1200" dirty="0" err="1" smtClean="0"/>
                <a:t>CILogon</a:t>
              </a:r>
              <a:endParaRPr lang="en-US" sz="1200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240018" y="5172835"/>
              <a:ext cx="999058" cy="38762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MyProxy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OAuth</a:t>
              </a:r>
              <a:endParaRPr lang="en-US" sz="12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379359" y="4964601"/>
              <a:ext cx="1471553" cy="594523"/>
              <a:chOff x="113600" y="3546385"/>
              <a:chExt cx="1987594" cy="762518"/>
            </a:xfrm>
          </p:grpSpPr>
          <p:pic>
            <p:nvPicPr>
              <p:cNvPr id="57" name="Picture 26" descr="xsede-black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651" y="3571038"/>
                <a:ext cx="966543" cy="366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4" descr="logo_NERSC.pn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3" t="23529" b="25882"/>
              <a:stretch>
                <a:fillRect/>
              </a:stretch>
            </p:blipFill>
            <p:spPr bwMode="auto">
              <a:xfrm>
                <a:off x="113600" y="3546385"/>
                <a:ext cx="925320" cy="344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0" descr="National Grid Top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966" y="4017888"/>
                <a:ext cx="1220108" cy="250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2" descr="NCSA home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10" y="3955076"/>
                <a:ext cx="523664" cy="353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Rounded Rectangle 43"/>
            <p:cNvSpPr/>
            <p:nvPr/>
          </p:nvSpPr>
          <p:spPr>
            <a:xfrm>
              <a:off x="6224996" y="4442450"/>
              <a:ext cx="999058" cy="3755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/>
                <a:t>OpenID</a:t>
              </a:r>
              <a:endParaRPr lang="en-US" sz="12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379359" y="3677259"/>
              <a:ext cx="1401525" cy="537141"/>
              <a:chOff x="2294357" y="5651049"/>
              <a:chExt cx="2817690" cy="1045164"/>
            </a:xfrm>
          </p:grpSpPr>
          <p:pic>
            <p:nvPicPr>
              <p:cNvPr id="52" name="Picture 51" descr="logo_Exeter_University.png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858" y="5651049"/>
                <a:ext cx="1051886" cy="431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3" descr="logo_umich_logo.png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4357" y="6229610"/>
                <a:ext cx="742676" cy="466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6" descr="https://encrypted-tbn3.gstatic.com/images?q=tbn:ANd9GcQSonDVl44ujlqhipyOtcusHDpHLjcQ5P3oxUcLO8FPQqyj6msAxUMyHak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9220" y="6092923"/>
                <a:ext cx="1282827" cy="596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5" descr="logo_cornell_round.png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5014" y="6161986"/>
                <a:ext cx="534227" cy="534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8" descr="https://encrypted-tbn3.gstatic.com/images?q=tbn:ANd9GcTGyisSt9ahSNMkgkXYa03xqSsz-yTWQiaQ58QOUmoOxqitfrg6bFw4WIs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3410" y="5655122"/>
                <a:ext cx="1453701" cy="291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32" descr="http://images.google.com/intl/en_ALL/images/srpr/logo6w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274" y="4411576"/>
              <a:ext cx="951696" cy="353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661512" y="3450948"/>
              <a:ext cx="376523" cy="236138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Globus Nexus</a:t>
              </a:r>
              <a:endParaRPr lang="en-US" sz="1200" dirty="0"/>
            </a:p>
          </p:txBody>
        </p:sp>
        <p:sp>
          <p:nvSpPr>
            <p:cNvPr id="48" name="Left-Right Arrow 47"/>
            <p:cNvSpPr/>
            <p:nvPr/>
          </p:nvSpPr>
          <p:spPr>
            <a:xfrm>
              <a:off x="4662455" y="4440363"/>
              <a:ext cx="951926" cy="37763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9" name="Straight Connector 48"/>
            <p:cNvCxnSpPr>
              <a:stCxn id="41" idx="1"/>
            </p:cNvCxnSpPr>
            <p:nvPr/>
          </p:nvCxnSpPr>
          <p:spPr>
            <a:xfrm flipH="1" flipV="1">
              <a:off x="6038120" y="3868337"/>
              <a:ext cx="186876" cy="2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1"/>
              <a:endCxn id="47" idx="3"/>
            </p:cNvCxnSpPr>
            <p:nvPr/>
          </p:nvCxnSpPr>
          <p:spPr>
            <a:xfrm flipH="1">
              <a:off x="6038035" y="4630222"/>
              <a:ext cx="186960" cy="1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2" idx="1"/>
            </p:cNvCxnSpPr>
            <p:nvPr/>
          </p:nvCxnSpPr>
          <p:spPr>
            <a:xfrm flipH="1" flipV="1">
              <a:off x="6036169" y="5366642"/>
              <a:ext cx="203849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globus-online-2013-large-white.png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 b="23423"/>
          <a:stretch/>
        </p:blipFill>
        <p:spPr>
          <a:xfrm>
            <a:off x="2440399" y="4480296"/>
            <a:ext cx="1308935" cy="1011397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04544" y="2839405"/>
            <a:ext cx="8042054" cy="321766"/>
            <a:chOff x="504544" y="2564768"/>
            <a:chExt cx="8042054" cy="321766"/>
          </a:xfrm>
        </p:grpSpPr>
        <p:sp>
          <p:nvSpPr>
            <p:cNvPr id="63" name="Rounded Rectangle 62"/>
            <p:cNvSpPr/>
            <p:nvPr/>
          </p:nvSpPr>
          <p:spPr>
            <a:xfrm>
              <a:off x="504544" y="2601082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879018" y="2564768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5469038" y="2569368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7263238" y="2590547"/>
              <a:ext cx="1283360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Connect</a:t>
              </a:r>
              <a:endParaRPr lang="en-US" sz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04139" y="3258438"/>
            <a:ext cx="6939036" cy="959585"/>
            <a:chOff x="1104139" y="2983801"/>
            <a:chExt cx="6939036" cy="959585"/>
          </a:xfrm>
        </p:grpSpPr>
        <p:sp>
          <p:nvSpPr>
            <p:cNvPr id="68" name="Up-Down Arrow 67"/>
            <p:cNvSpPr/>
            <p:nvPr/>
          </p:nvSpPr>
          <p:spPr>
            <a:xfrm>
              <a:off x="2476460" y="3352798"/>
              <a:ext cx="350443" cy="590588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9" name="Up-Down Arrow 68"/>
            <p:cNvSpPr/>
            <p:nvPr/>
          </p:nvSpPr>
          <p:spPr>
            <a:xfrm>
              <a:off x="2944350" y="3352799"/>
              <a:ext cx="350443" cy="590419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Up-Down Arrow 69"/>
            <p:cNvSpPr/>
            <p:nvPr/>
          </p:nvSpPr>
          <p:spPr>
            <a:xfrm>
              <a:off x="3414892" y="3352799"/>
              <a:ext cx="350443" cy="587047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Up-Down Arrow 70"/>
            <p:cNvSpPr/>
            <p:nvPr/>
          </p:nvSpPr>
          <p:spPr>
            <a:xfrm>
              <a:off x="3885435" y="3352798"/>
              <a:ext cx="350443" cy="587047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1104139" y="2983801"/>
              <a:ext cx="6939036" cy="28545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Globus Endpoints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88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Reliable, secure, high-performance </a:t>
            </a:r>
            <a:r>
              <a:rPr lang="en-US" b="1" i="1" dirty="0"/>
              <a:t>file</a:t>
            </a:r>
            <a:r>
              <a:rPr lang="en-US" b="1" dirty="0"/>
              <a:t> </a:t>
            </a:r>
            <a:r>
              <a:rPr lang="en-US" b="1" i="1" dirty="0"/>
              <a:t>transfer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b="1" i="1" dirty="0" smtClean="0"/>
              <a:t>synchronization</a:t>
            </a:r>
            <a:endParaRPr lang="en-US" i="1" dirty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Fire-and-forget” </a:t>
            </a:r>
            <a:r>
              <a:rPr lang="en-US" dirty="0" smtClean="0"/>
              <a:t>transfers</a:t>
            </a:r>
          </a:p>
          <a:p>
            <a:endParaRPr lang="en-US" dirty="0"/>
          </a:p>
          <a:p>
            <a:r>
              <a:rPr lang="en-US" dirty="0"/>
              <a:t>Automatic fault </a:t>
            </a:r>
            <a:r>
              <a:rPr lang="en-US" dirty="0" smtClean="0"/>
              <a:t>recovery</a:t>
            </a:r>
          </a:p>
          <a:p>
            <a:endParaRPr lang="en-US" dirty="0"/>
          </a:p>
          <a:p>
            <a:r>
              <a:rPr lang="en-US" dirty="0"/>
              <a:t>Seamless security </a:t>
            </a:r>
            <a:r>
              <a:rPr lang="en-US" dirty="0" smtClean="0"/>
              <a:t>integration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10x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faster than SCP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Regular Pentagon 6"/>
          <p:cNvSpPr/>
          <p:nvPr/>
        </p:nvSpPr>
        <p:spPr>
          <a:xfrm>
            <a:off x="4590549" y="2347468"/>
            <a:ext cx="1096861" cy="1044629"/>
          </a:xfrm>
          <a:prstGeom prst="pentagon">
            <a:avLst/>
          </a:prstGeom>
          <a:solidFill>
            <a:schemeClr val="bg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Source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65349" y="2347468"/>
            <a:ext cx="1292295" cy="1044629"/>
          </a:xfrm>
          <a:prstGeom prst="roundRect">
            <a:avLst>
              <a:gd name="adj" fmla="val 52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Data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Destination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3800" y="4526555"/>
            <a:ext cx="2333940" cy="1677305"/>
            <a:chOff x="888945" y="3828391"/>
            <a:chExt cx="3422840" cy="2459845"/>
          </a:xfrm>
        </p:grpSpPr>
        <p:pic>
          <p:nvPicPr>
            <p:cNvPr id="10" name="Picture 9" descr="femaleuser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852" y="5049379"/>
              <a:ext cx="1238857" cy="1238857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10" idx="3"/>
            </p:cNvCxnSpPr>
            <p:nvPr/>
          </p:nvCxnSpPr>
          <p:spPr>
            <a:xfrm flipV="1">
              <a:off x="2255708" y="4787500"/>
              <a:ext cx="2056077" cy="88130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11300" y="3828391"/>
              <a:ext cx="2553930" cy="13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User initiates transfer request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88945" y="3880766"/>
              <a:ext cx="622355" cy="622353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1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03573" y="1924632"/>
            <a:ext cx="2410538" cy="2327359"/>
            <a:chOff x="3103103" y="12531"/>
            <a:chExt cx="3535176" cy="341318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718391" y="1284923"/>
              <a:ext cx="2631835" cy="1588"/>
            </a:xfrm>
            <a:prstGeom prst="straightConnector1">
              <a:avLst/>
            </a:pr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96493" y="12531"/>
              <a:ext cx="2430926" cy="13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Globus moves and syncs files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469940" y="43144"/>
              <a:ext cx="622356" cy="622356"/>
            </a:xfrm>
            <a:prstGeom prst="ellipse">
              <a:avLst/>
            </a:prstGeom>
            <a:solidFill>
              <a:srgbClr val="265B9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2F2F2"/>
                  </a:solidFill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3103103" y="2262010"/>
              <a:ext cx="1885426" cy="1163710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140929" y="2164644"/>
              <a:ext cx="1497350" cy="1261076"/>
            </a:xfrm>
            <a:prstGeom prst="straightConnector1">
              <a:avLst/>
            </a:prstGeom>
            <a:ln w="50800" cap="flat" cmpd="sng" algn="ctr">
              <a:solidFill>
                <a:srgbClr val="A6A6A6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22669" y="5093045"/>
            <a:ext cx="3931434" cy="1159995"/>
            <a:chOff x="2288152" y="4865466"/>
            <a:chExt cx="5765647" cy="1701191"/>
          </a:xfrm>
        </p:grpSpPr>
        <p:sp>
          <p:nvSpPr>
            <p:cNvPr id="21" name="Freeform 20"/>
            <p:cNvSpPr/>
            <p:nvPr/>
          </p:nvSpPr>
          <p:spPr>
            <a:xfrm>
              <a:off x="2288152" y="5176645"/>
              <a:ext cx="3093175" cy="1390012"/>
            </a:xfrm>
            <a:custGeom>
              <a:avLst/>
              <a:gdLst>
                <a:gd name="connsiteX0" fmla="*/ 4307680 w 4307680"/>
                <a:gd name="connsiteY0" fmla="*/ 0 h 1669490"/>
                <a:gd name="connsiteX1" fmla="*/ 2919795 w 4307680"/>
                <a:gd name="connsiteY1" fmla="*/ 1440344 h 1669490"/>
                <a:gd name="connsiteX2" fmla="*/ 0 w 4307680"/>
                <a:gd name="connsiteY2" fmla="*/ 1374874 h 1669490"/>
                <a:gd name="connsiteX3" fmla="*/ 0 w 4307680"/>
                <a:gd name="connsiteY3" fmla="*/ 1374874 h 166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7680" h="1669490">
                  <a:moveTo>
                    <a:pt x="4307680" y="0"/>
                  </a:moveTo>
                  <a:cubicBezTo>
                    <a:pt x="3972711" y="605599"/>
                    <a:pt x="3637742" y="1211198"/>
                    <a:pt x="2919795" y="1440344"/>
                  </a:cubicBezTo>
                  <a:cubicBezTo>
                    <a:pt x="2201848" y="1669490"/>
                    <a:pt x="0" y="1374874"/>
                    <a:pt x="0" y="1374874"/>
                  </a:cubicBezTo>
                  <a:lnTo>
                    <a:pt x="0" y="1374874"/>
                  </a:lnTo>
                </a:path>
              </a:pathLst>
            </a:custGeom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81327" y="5489439"/>
              <a:ext cx="2672472" cy="94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D1D27"/>
                  </a:solidFill>
                  <a:latin typeface="Arial"/>
                  <a:cs typeface="Arial"/>
                </a:rPr>
                <a:t>Globus notifies user</a:t>
              </a:r>
              <a:endParaRPr lang="en-US" dirty="0">
                <a:solidFill>
                  <a:srgbClr val="8D1D27"/>
                </a:solidFill>
                <a:latin typeface="Arial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528599" y="4865466"/>
              <a:ext cx="622355" cy="622355"/>
            </a:xfrm>
            <a:prstGeom prst="ellipse">
              <a:avLst/>
            </a:prstGeom>
            <a:solidFill>
              <a:srgbClr val="265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2F2F2"/>
                  </a:solidFill>
                  <a:latin typeface="Arial"/>
                  <a:cs typeface="Arial"/>
                </a:rPr>
                <a:t>3</a:t>
              </a:r>
              <a:endParaRPr lang="en-US" sz="2000" b="1" dirty="0">
                <a:solidFill>
                  <a:srgbClr val="F2F2F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Cloud 23"/>
          <p:cNvSpPr/>
          <p:nvPr/>
        </p:nvSpPr>
        <p:spPr>
          <a:xfrm>
            <a:off x="5829758" y="4014378"/>
            <a:ext cx="1787443" cy="1344742"/>
          </a:xfrm>
          <a:prstGeom prst="cloud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/>
              <a:cs typeface="Arial"/>
            </a:endParaRPr>
          </a:p>
        </p:txBody>
      </p:sp>
      <p:pic>
        <p:nvPicPr>
          <p:cNvPr id="25" name="Picture 24" descr="globus-online-2013-large-whit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 b="23423"/>
          <a:stretch/>
        </p:blipFill>
        <p:spPr>
          <a:xfrm>
            <a:off x="6127740" y="4266940"/>
            <a:ext cx="1130740" cy="8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Globus Transfer: CHESS to ALCF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962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K. </a:t>
            </a:r>
            <a:r>
              <a:rPr lang="en-US" dirty="0" err="1" smtClean="0"/>
              <a:t>Dedrick</a:t>
            </a:r>
            <a:r>
              <a:rPr lang="en-US" dirty="0" smtClean="0"/>
              <a:t>.  </a:t>
            </a:r>
            <a:r>
              <a:rPr lang="en-US" b="1" dirty="0" smtClean="0"/>
              <a:t>Argonne </a:t>
            </a:r>
            <a:r>
              <a:rPr lang="en-US" b="1" dirty="0"/>
              <a:t>group sets record for largest </a:t>
            </a:r>
            <a:r>
              <a:rPr lang="en-US" b="1" dirty="0" smtClean="0"/>
              <a:t>X-ray </a:t>
            </a:r>
            <a:r>
              <a:rPr lang="en-US" b="1" dirty="0"/>
              <a:t>dataset ever at </a:t>
            </a:r>
            <a:r>
              <a:rPr lang="en-US" b="1" dirty="0" smtClean="0"/>
              <a:t>CHESS.  </a:t>
            </a:r>
            <a:r>
              <a:rPr lang="en-US" dirty="0" smtClean="0"/>
              <a:t>News at CHESS, Oct. 2015.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170" name="Picture 2" descr="C:\cygwin\home\wozniak\proj\debd\papers\2015\CLASSE\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14400"/>
            <a:ext cx="80821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0" y="114300"/>
            <a:ext cx="6807466" cy="1143000"/>
          </a:xfrm>
        </p:spPr>
        <p:txBody>
          <a:bodyPr/>
          <a:lstStyle/>
          <a:p>
            <a:r>
              <a:rPr lang="en-US" sz="3200" dirty="0" smtClean="0"/>
              <a:t>The Petrel research data service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685" y="1032805"/>
            <a:ext cx="5329002" cy="4525963"/>
          </a:xfrm>
        </p:spPr>
        <p:txBody>
          <a:bodyPr/>
          <a:lstStyle/>
          <a:p>
            <a:r>
              <a:rPr lang="en-US" sz="2400" dirty="0" smtClean="0"/>
              <a:t>High-speed, high-capacity data store</a:t>
            </a:r>
          </a:p>
          <a:p>
            <a:r>
              <a:rPr lang="en-US" sz="2400" dirty="0" smtClean="0"/>
              <a:t>Seamless integration with data fabric</a:t>
            </a:r>
          </a:p>
          <a:p>
            <a:r>
              <a:rPr lang="en-US" sz="2400" dirty="0" smtClean="0"/>
              <a:t>Project-focused, self-managed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1F2F5"/>
              </a:clrFrom>
              <a:clrTo>
                <a:srgbClr val="F1F2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4" t="22692" r="2646" b="13397"/>
          <a:stretch/>
        </p:blipFill>
        <p:spPr>
          <a:xfrm>
            <a:off x="6725257" y="193676"/>
            <a:ext cx="2418743" cy="1028089"/>
          </a:xfrm>
          <a:prstGeom prst="rect">
            <a:avLst/>
          </a:prstGeom>
        </p:spPr>
      </p:pic>
      <p:grpSp>
        <p:nvGrpSpPr>
          <p:cNvPr id="8" name="Group 62"/>
          <p:cNvGrpSpPr/>
          <p:nvPr/>
        </p:nvGrpSpPr>
        <p:grpSpPr>
          <a:xfrm>
            <a:off x="5192162" y="5490021"/>
            <a:ext cx="1876435" cy="886758"/>
            <a:chOff x="5081228" y="1752600"/>
            <a:chExt cx="1419944" cy="12563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228" y="1755146"/>
              <a:ext cx="405172" cy="12512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228" y="1757692"/>
              <a:ext cx="405172" cy="12512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755146"/>
              <a:ext cx="405174" cy="12512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52600"/>
              <a:ext cx="405172" cy="1251299"/>
            </a:xfrm>
            <a:prstGeom prst="rect">
              <a:avLst/>
            </a:prstGeom>
          </p:spPr>
        </p:pic>
      </p:grpSp>
      <p:grpSp>
        <p:nvGrpSpPr>
          <p:cNvPr id="13" name="Group 62"/>
          <p:cNvGrpSpPr/>
          <p:nvPr/>
        </p:nvGrpSpPr>
        <p:grpSpPr>
          <a:xfrm>
            <a:off x="6995562" y="5490021"/>
            <a:ext cx="1876435" cy="886758"/>
            <a:chOff x="5081228" y="1752600"/>
            <a:chExt cx="1419944" cy="12563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228" y="1755146"/>
              <a:ext cx="405172" cy="12512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228" y="1757692"/>
              <a:ext cx="405172" cy="12512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200" y="1755146"/>
              <a:ext cx="405174" cy="12512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52600"/>
              <a:ext cx="405172" cy="1251299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 bwMode="auto">
          <a:xfrm>
            <a:off x="521756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3129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4501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55874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67247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78620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9993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01365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12738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24111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35484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46857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58229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69602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0975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92348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03721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15093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26466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49212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7839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60585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71957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83330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4703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6076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174490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288218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401946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515674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8629402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743143" y="5182979"/>
            <a:ext cx="68971" cy="2669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5143" y="5656263"/>
            <a:ext cx="2759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1.7 PB GPFS store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27591" y="5132179"/>
            <a:ext cx="270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32 I/O nodes with GridFTP</a:t>
            </a:r>
            <a:endParaRPr lang="en-US" b="1" dirty="0"/>
          </a:p>
        </p:txBody>
      </p:sp>
      <p:sp>
        <p:nvSpPr>
          <p:cNvPr id="54" name="Rectangle 53"/>
          <p:cNvSpPr/>
          <p:nvPr/>
        </p:nvSpPr>
        <p:spPr bwMode="auto">
          <a:xfrm>
            <a:off x="5080000" y="5080000"/>
            <a:ext cx="3914775" cy="1347579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5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3"/>
          <a:stretch/>
        </p:blipFill>
        <p:spPr bwMode="auto">
          <a:xfrm>
            <a:off x="2523300" y="2644574"/>
            <a:ext cx="1540699" cy="15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Screen Shot 2014-08-31 at , Aug 31 2014,11.40.13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551" y="1282700"/>
            <a:ext cx="2849342" cy="1858009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57" name="Picture 56" descr="30292D004-72dpi_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0" y="5130800"/>
            <a:ext cx="1710287" cy="1138291"/>
          </a:xfrm>
          <a:prstGeom prst="rect">
            <a:avLst/>
          </a:prstGeom>
        </p:spPr>
      </p:pic>
      <p:sp>
        <p:nvSpPr>
          <p:cNvPr id="58" name="Bent Arrow 57"/>
          <p:cNvSpPr/>
          <p:nvPr/>
        </p:nvSpPr>
        <p:spPr bwMode="auto">
          <a:xfrm rot="5400000">
            <a:off x="4297833" y="3055469"/>
            <a:ext cx="1778418" cy="2246086"/>
          </a:xfrm>
          <a:prstGeom prst="bentArrow">
            <a:avLst>
              <a:gd name="adj1" fmla="val 13963"/>
              <a:gd name="adj2" fmla="val 16399"/>
              <a:gd name="adj3" fmla="val 15652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0" name="Left-Right Arrow 59"/>
          <p:cNvSpPr/>
          <p:nvPr/>
        </p:nvSpPr>
        <p:spPr bwMode="auto">
          <a:xfrm>
            <a:off x="3154087" y="5410201"/>
            <a:ext cx="1925913" cy="635000"/>
          </a:xfrm>
          <a:prstGeom prst="leftRightArrow">
            <a:avLst/>
          </a:prstGeom>
          <a:solidFill>
            <a:srgbClr val="4F81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7788549" y="3140709"/>
            <a:ext cx="0" cy="1939291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-431800" y="4025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3200" y="4135566"/>
            <a:ext cx="134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sites, facilities, colleagues </a:t>
            </a:r>
            <a:endParaRPr lang="en-US" dirty="0"/>
          </a:p>
        </p:txBody>
      </p:sp>
      <p:sp>
        <p:nvSpPr>
          <p:cNvPr id="67" name="Left-Up Arrow 66"/>
          <p:cNvSpPr/>
          <p:nvPr/>
        </p:nvSpPr>
        <p:spPr bwMode="auto">
          <a:xfrm flipV="1">
            <a:off x="1346200" y="4305299"/>
            <a:ext cx="4212546" cy="762421"/>
          </a:xfrm>
          <a:prstGeom prst="leftUp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 rot="19670209">
            <a:off x="3796131" y="4545687"/>
            <a:ext cx="2452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GB/s network</a:t>
            </a:r>
            <a:endParaRPr 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6796737" y="3630876"/>
            <a:ext cx="2198038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100 TB allocations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User managed access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78" y="2676235"/>
            <a:ext cx="2009022" cy="151942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48413" y="2625435"/>
            <a:ext cx="116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lobus.org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Nexpy</a:t>
            </a:r>
            <a:r>
              <a:rPr lang="en-US" dirty="0" smtClean="0"/>
              <a:t> / </a:t>
            </a:r>
            <a:r>
              <a:rPr lang="en-US" dirty="0" err="1" smtClean="0"/>
              <a:t>nxfs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Rapid and remote structured data visualization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60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xfrm>
            <a:off x="455414" y="1598414"/>
            <a:ext cx="4562268" cy="3259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toolbox for manipulating and visualizing arbitrary </a:t>
            </a:r>
            <a:r>
              <a:rPr sz="1700" dirty="0" err="1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NeXus</a:t>
            </a: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 data of any size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scripting engine for GUI applications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portal to Globus Catalog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demonstration of the value of combining: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flexible data model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rPr>
              <a:t>a powerful scripting language</a:t>
            </a:r>
          </a:p>
        </p:txBody>
      </p:sp>
      <p:sp>
        <p:nvSpPr>
          <p:cNvPr id="334" name="Shape 3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7A7A7A"/>
                </a:solidFill>
                <a:uFill>
                  <a:solidFill>
                    <a:srgbClr val="CBCBCB"/>
                  </a:solidFill>
                </a:uFill>
              </a:rPr>
              <a:t>29</a:t>
            </a:fld>
            <a:endParaRPr sz="1000">
              <a:solidFill>
                <a:srgbClr val="7A7A7A"/>
              </a:solidFill>
              <a:uFill>
                <a:solidFill>
                  <a:srgbClr val="CBCBCB"/>
                </a:solidFill>
              </a:uFill>
            </a:endParaRPr>
          </a:p>
        </p:txBody>
      </p:sp>
      <p:pic>
        <p:nvPicPr>
          <p:cNvPr id="335" name="NeXpy Documenta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9420" y="1542005"/>
            <a:ext cx="4068578" cy="3773991"/>
          </a:xfrm>
          <a:prstGeom prst="rect">
            <a:avLst/>
          </a:prstGeom>
          <a:ln>
            <a:round/>
          </a:ln>
        </p:spPr>
      </p:pic>
      <p:sp>
        <p:nvSpPr>
          <p:cNvPr id="336" name="Shape 336"/>
          <p:cNvSpPr/>
          <p:nvPr/>
        </p:nvSpPr>
        <p:spPr>
          <a:xfrm>
            <a:off x="467590" y="3856561"/>
            <a:ext cx="4127151" cy="84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http://</a:t>
            </a:r>
            <a:r>
              <a:rPr sz="2500" b="1" dirty="0" smtClean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nexpy.github.io/nexpy</a:t>
            </a: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/>
            </a:r>
            <a:b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</a:br>
            <a:r>
              <a:rPr sz="2500" b="1" dirty="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$ pip install </a:t>
            </a:r>
            <a:r>
              <a:rPr sz="2500" b="1" dirty="0" err="1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  <a:latin typeface="+mn-lt"/>
                <a:ea typeface="+mn-ea"/>
                <a:cs typeface="+mn-cs"/>
                <a:sym typeface="Trebuchet MS"/>
              </a:rPr>
              <a:t>nexpy</a:t>
            </a:r>
            <a:endParaRPr sz="2500" b="1" dirty="0">
              <a:solidFill>
                <a:srgbClr val="275D90"/>
              </a:solidFill>
              <a:uFill>
                <a:solidFill>
                  <a:srgbClr val="275D90"/>
                </a:solidFill>
              </a:uFill>
              <a:latin typeface="+mn-lt"/>
              <a:ea typeface="+mn-ea"/>
              <a:cs typeface="+mn-cs"/>
              <a:sym typeface="Trebuchet MS"/>
            </a:endParaRPr>
          </a:p>
        </p:txBody>
      </p:sp>
      <p:grpSp>
        <p:nvGrpSpPr>
          <p:cNvPr id="343" name="Group 343"/>
          <p:cNvGrpSpPr/>
          <p:nvPr/>
        </p:nvGrpSpPr>
        <p:grpSpPr>
          <a:xfrm>
            <a:off x="300905" y="5154269"/>
            <a:ext cx="8536138" cy="1235692"/>
            <a:chOff x="0" y="0"/>
            <a:chExt cx="12140284" cy="1757427"/>
          </a:xfrm>
        </p:grpSpPr>
        <p:pic>
          <p:nvPicPr>
            <p:cNvPr id="337" name="numpy_logo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63783" y="456141"/>
              <a:ext cx="2476501" cy="83926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338" name="Shape 338"/>
            <p:cNvSpPr/>
            <p:nvPr/>
          </p:nvSpPr>
          <p:spPr>
            <a:xfrm>
              <a:off x="8038183" y="319228"/>
              <a:ext cx="462805" cy="1116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7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5100">
                  <a:uFill>
                    <a:solidFill/>
                  </a:uFill>
                </a:rPr>
                <a:t>+</a:t>
              </a:r>
            </a:p>
          </p:txBody>
        </p:sp>
        <p:pic>
          <p:nvPicPr>
            <p:cNvPr id="339" name="scipyshiny_small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12883" y="0"/>
              <a:ext cx="1879601" cy="175742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340" name="nexpy-logo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44948"/>
              <a:ext cx="3142633" cy="126753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3474181" y="244716"/>
              <a:ext cx="608714" cy="1262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200">
                  <a:solidFill>
                    <a:srgbClr val="000000"/>
                  </a:solidFill>
                </a:defRPr>
              </a:lvl1pPr>
            </a:lstStyle>
            <a:p>
              <a:pPr lvl="0">
                <a:defRPr sz="1800">
                  <a:uFillTx/>
                </a:defRPr>
              </a:pPr>
              <a:r>
                <a:rPr sz="5100">
                  <a:uFill>
                    <a:solidFill>
                      <a:srgbClr val="919191"/>
                    </a:solidFill>
                  </a:uFill>
                </a:rPr>
                <a:t>=</a:t>
              </a:r>
            </a:p>
          </p:txBody>
        </p:sp>
        <p:pic>
          <p:nvPicPr>
            <p:cNvPr id="342" name="NeXus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511824" y="240771"/>
              <a:ext cx="3331690" cy="12700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NeXpy: A Python Toolbox for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68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cygwin\home\wozniak\mcs\pubs\slides\CCL_2013\LO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9628" y="3270682"/>
            <a:ext cx="5003800" cy="32063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Advanced Photon Source (APS)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286000"/>
          </a:xfrm>
        </p:spPr>
        <p:txBody>
          <a:bodyPr/>
          <a:lstStyle/>
          <a:p>
            <a:r>
              <a:rPr lang="en-US" dirty="0" smtClean="0"/>
              <a:t>Moves electrons at electrons at &gt;99.999999% of the speed of light.</a:t>
            </a:r>
          </a:p>
          <a:p>
            <a:r>
              <a:rPr lang="en-US" dirty="0" smtClean="0"/>
              <a:t>Magnets bend electron trajectories, producing x-rays, highly focused onto a small area</a:t>
            </a:r>
          </a:p>
          <a:p>
            <a:r>
              <a:rPr lang="en-US" dirty="0" smtClean="0"/>
              <a:t>X-rays strike targets in 35 different laboratories – each a lead-lined,  radiation-proof experiment station</a:t>
            </a:r>
          </a:p>
          <a:p>
            <a:r>
              <a:rPr lang="en-US" dirty="0" smtClean="0"/>
              <a:t>Scattering detectors produce images containing experimental results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Mullite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3074" name="Picture 2" descr="C:\cygwin\home\wozniak\proj\debd\papers\2015\CLASSE\NeX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01581"/>
            <a:ext cx="6705600" cy="55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69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NeXpy in the Pipeline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3657600" cy="4525963"/>
          </a:xfrm>
        </p:spPr>
        <p:txBody>
          <a:bodyPr/>
          <a:lstStyle/>
          <a:p>
            <a:r>
              <a:rPr lang="en-US" dirty="0" smtClean="0"/>
              <a:t>Use of NeXpy throughout the analysis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4098" name="Picture 2" descr="C:\cygwin\home\wozniak\proj\debd\papers\2015\CLASSE\A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45549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eXpy-smru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2209800"/>
            <a:ext cx="3476526" cy="4111179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860311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NeXus</a:t>
            </a:r>
            <a:r>
              <a:rPr lang="en-US" dirty="0" smtClean="0"/>
              <a:t> File Service (NXFS)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34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pic>
        <p:nvPicPr>
          <p:cNvPr id="5122" name="Picture 2" descr="C:\cygwin\home\wozniak\proj\debd\papers\2015\CLASSE\Py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6294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56388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Wozniak et al. </a:t>
            </a:r>
            <a:r>
              <a:rPr lang="en-US" b="1" dirty="0"/>
              <a:t>Big data remote access interfaces for light source science</a:t>
            </a:r>
            <a:r>
              <a:rPr lang="en-US" dirty="0" smtClean="0"/>
              <a:t>.  Proc. Big Data Computing, 2015.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74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NXFS Performance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1676400"/>
          </a:xfrm>
        </p:spPr>
        <p:txBody>
          <a:bodyPr/>
          <a:lstStyle/>
          <a:p>
            <a:r>
              <a:rPr lang="en-US" dirty="0" smtClean="0"/>
              <a:t>Faster than application-agnostic remote filesystem technologies</a:t>
            </a:r>
          </a:p>
          <a:p>
            <a:pPr lvl="1"/>
            <a:r>
              <a:rPr lang="en-US" dirty="0" smtClean="0"/>
              <a:t>Compared Pyro to Chirp and SSHFS from inside ANL (</a:t>
            </a:r>
            <a:r>
              <a:rPr lang="en-US" b="1" dirty="0" smtClean="0"/>
              <a:t>L</a:t>
            </a:r>
            <a:r>
              <a:rPr lang="en-US" dirty="0" smtClean="0"/>
              <a:t>) and AWS EC2 (</a:t>
            </a:r>
            <a:r>
              <a:rPr lang="en-US" b="1" dirty="0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Plus ability to invoke remote methods!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6146" name="Picture 2" descr="C:\cygwin\home\wozniak\proj\debd\papers\2015\BDC\bench\ro\nexus\plots\L\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8" y="2438399"/>
            <a:ext cx="3209658" cy="32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cygwin\home\wozniak\proj\debd\papers\2015\BDC\bench\ro\nexus\plots\M\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3124200" cy="32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cygwin\home\wozniak\proj\debd\papers\2015\BDC\bench\ro\nexus\plots\O\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65628"/>
            <a:ext cx="3200400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File open (10</a:t>
            </a:r>
            <a:r>
              <a:rPr lang="en-US" baseline="30000" dirty="0" smtClean="0"/>
              <a:t>-1</a:t>
            </a:r>
            <a:r>
              <a:rPr lang="en-US" dirty="0" smtClean="0"/>
              <a:t>s)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528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Metadata read (</a:t>
            </a:r>
            <a:r>
              <a:rPr lang="en-US" dirty="0" smtClean="0"/>
              <a:t>10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dirty="0"/>
              <a:t>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5637376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Pixel read (1s)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29000" y="60198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Operation and Time Scale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57200" y="6019800"/>
            <a:ext cx="85344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9827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NF-HEDM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/>
          </a:p>
          <a:p>
            <a:r>
              <a:rPr lang="en-US" i="1" dirty="0" smtClean="0"/>
              <a:t>Near Field – High Energy Diffraction Microscopy</a:t>
            </a:r>
          </a:p>
          <a:p>
            <a:r>
              <a:rPr lang="en-US" i="1" dirty="0" smtClean="0"/>
              <a:t>Collaboration with APS Sector 1: Jon Almer, Hemant Sharma, et 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71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Determining the </a:t>
            </a:r>
            <a:r>
              <a:rPr lang="en-US" sz="3200" dirty="0" smtClean="0"/>
              <a:t>crystal </a:t>
            </a:r>
            <a:r>
              <a:rPr lang="en-US" sz="3200" dirty="0" smtClean="0"/>
              <a:t>structure</a:t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 smtClean="0"/>
              <a:t>metals </a:t>
            </a:r>
            <a:r>
              <a:rPr lang="en-US" sz="3200" dirty="0" smtClean="0"/>
              <a:t>non-destructively</a:t>
            </a:r>
            <a:endParaRPr lang="en-US" sz="3200" dirty="0"/>
          </a:p>
        </p:txBody>
      </p:sp>
      <p:pic>
        <p:nvPicPr>
          <p:cNvPr id="3" name="Picture 2" descr="ff-hedm-grains-zx+x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754" y="3087656"/>
            <a:ext cx="4315613" cy="1699605"/>
          </a:xfrm>
          <a:prstGeom prst="rect">
            <a:avLst/>
          </a:prstGeom>
        </p:spPr>
      </p:pic>
      <p:pic>
        <p:nvPicPr>
          <p:cNvPr id="4" name="Picture 3" descr="nf-hedm-graphic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66"/>
          <a:stretch/>
        </p:blipFill>
        <p:spPr>
          <a:xfrm>
            <a:off x="1293495" y="2843188"/>
            <a:ext cx="2127060" cy="2108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52274" y="1507917"/>
            <a:ext cx="6565931" cy="1225206"/>
            <a:chOff x="1452274" y="2187142"/>
            <a:chExt cx="6565931" cy="1225206"/>
          </a:xfrm>
        </p:grpSpPr>
        <p:pic>
          <p:nvPicPr>
            <p:cNvPr id="7" name="Picture 6" descr="IMG_20140807_14280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274" y="2193493"/>
              <a:ext cx="914141" cy="1218855"/>
            </a:xfrm>
            <a:prstGeom prst="rect">
              <a:avLst/>
            </a:prstGeom>
          </p:spPr>
        </p:pic>
        <p:pic>
          <p:nvPicPr>
            <p:cNvPr id="8" name="Picture 7" descr="IMG_20140811_15514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9254" y="2193493"/>
              <a:ext cx="1625140" cy="1218855"/>
            </a:xfrm>
            <a:prstGeom prst="rect">
              <a:avLst/>
            </a:prstGeom>
          </p:spPr>
        </p:pic>
        <p:pic>
          <p:nvPicPr>
            <p:cNvPr id="9" name="Picture 8" descr="IMG_20140811_155135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7132" y="2193493"/>
              <a:ext cx="1625140" cy="1218855"/>
            </a:xfrm>
            <a:prstGeom prst="rect">
              <a:avLst/>
            </a:prstGeom>
          </p:spPr>
        </p:pic>
        <p:pic>
          <p:nvPicPr>
            <p:cNvPr id="10" name="Picture 9" descr="IMG_20140812_082527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9300" y="2187142"/>
              <a:ext cx="918905" cy="1225206"/>
            </a:xfrm>
            <a:prstGeom prst="rect">
              <a:avLst/>
            </a:prstGeom>
          </p:spPr>
        </p:pic>
        <p:pic>
          <p:nvPicPr>
            <p:cNvPr id="11" name="Picture 10" descr="IMG_20140812_082432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5586" y="2193493"/>
              <a:ext cx="914141" cy="1218855"/>
            </a:xfrm>
            <a:prstGeom prst="rect">
              <a:avLst/>
            </a:prstGeom>
          </p:spPr>
        </p:pic>
      </p:grpSp>
      <p:pic>
        <p:nvPicPr>
          <p:cNvPr id="5" name="Picture 4" descr="FFGrainCOM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28" y="4490927"/>
            <a:ext cx="1638939" cy="1638939"/>
          </a:xfrm>
          <a:prstGeom prst="rect">
            <a:avLst/>
          </a:prstGeom>
        </p:spPr>
      </p:pic>
      <p:pic>
        <p:nvPicPr>
          <p:cNvPr id="12" name="Picture 11" descr="GoldConfidenceIndex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15" y="4794315"/>
            <a:ext cx="2879881" cy="1477939"/>
          </a:xfrm>
          <a:prstGeom prst="rect">
            <a:avLst/>
          </a:prstGeom>
        </p:spPr>
      </p:pic>
      <p:pic>
        <p:nvPicPr>
          <p:cNvPr id="13" name="Picture 12" descr="GoldGrainOrientation.pd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275" y="4432786"/>
            <a:ext cx="1937404" cy="19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NF-HEDM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8195" name="Picture 3" descr="C:\Users\wozniak\Downloads\Sharma workflow E2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9013"/>
            <a:ext cx="7391400" cy="556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Diffraction Microscopy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Near-field high-energy diffraction microscopy discovers metal grain shapes and structures</a:t>
            </a:r>
          </a:p>
          <a:p>
            <a:r>
              <a:rPr lang="en-US" dirty="0" smtClean="0"/>
              <a:t>The experimental results are greatly improved with the application of Swift-based cluster computing (</a:t>
            </a:r>
            <a:r>
              <a:rPr lang="en-US" b="1" dirty="0" smtClean="0">
                <a:solidFill>
                  <a:srgbClr val="C00000"/>
                </a:solidFill>
              </a:rPr>
              <a:t>RED</a:t>
            </a:r>
            <a:r>
              <a:rPr lang="en-US" dirty="0" smtClean="0"/>
              <a:t> indicates higher confidence in results)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2050" name="Picture 2" descr="C:\cygwin\home\wozniak\proj\d-e\imgs\sharma-hex\Sharma-Oct13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066800"/>
            <a:ext cx="5791200" cy="31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cygwin\home\wozniak\proj\d-e\imgs\sharma-hex\Sharma-April14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6051550" cy="32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6018" y="3962400"/>
            <a:ext cx="288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</a:rPr>
              <a:t>October 2013: Without Swift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4130" y="4114800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404040"/>
                </a:solidFill>
              </a:rPr>
              <a:t>April 2014: With </a:t>
            </a:r>
            <a:r>
              <a:rPr lang="en-US" dirty="0" smtClean="0">
                <a:solidFill>
                  <a:srgbClr val="404040"/>
                </a:solidFill>
              </a:rPr>
              <a:t>Swift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Big picture: Task-based HPC on Big Data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286000"/>
          </a:xfrm>
        </p:spPr>
        <p:txBody>
          <a:bodyPr>
            <a:normAutofit/>
          </a:bodyPr>
          <a:lstStyle/>
          <a:p>
            <a:r>
              <a:rPr lang="en-US" smtClean="0"/>
              <a:t>Existing C code assembled into scalable HPC program with Swift/T</a:t>
            </a:r>
          </a:p>
          <a:p>
            <a:r>
              <a:rPr lang="en-US" smtClean="0"/>
              <a:t>Problem: Each task must consumes ~500 MB of experimental data </a:t>
            </a:r>
          </a:p>
          <a:p>
            <a:r>
              <a:rPr lang="en-US" smtClean="0"/>
              <a:t>Runs on the Blue Gene/Q</a:t>
            </a:r>
          </a:p>
          <a:p>
            <a:r>
              <a:rPr lang="en-US" smtClean="0"/>
              <a:t>Relevant to Big Data – HPC convergence</a:t>
            </a:r>
          </a:p>
          <a:p>
            <a:r>
              <a:rPr lang="en-US" smtClean="0"/>
              <a:t>Could use Swift/T data locality annotations for high-level, data </a:t>
            </a:r>
            <a:br>
              <a:rPr lang="en-US" smtClean="0"/>
            </a:br>
            <a:r>
              <a:rPr lang="en-US" smtClean="0"/>
              <a:t>location-aware programming</a:t>
            </a:r>
          </a:p>
        </p:txBody>
      </p:sp>
      <p:pic>
        <p:nvPicPr>
          <p:cNvPr id="3074" name="Picture 2" descr="C:\Users\justin\Desktop\sc-ian\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0028"/>
            <a:ext cx="5791200" cy="2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Intended use of broadcast operation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447800"/>
          </a:xfrm>
        </p:spPr>
        <p:txBody>
          <a:bodyPr>
            <a:normAutofit/>
          </a:bodyPr>
          <a:lstStyle/>
          <a:p>
            <a:r>
              <a:rPr lang="en-US" smtClean="0"/>
              <a:t>Grain orientation optimization workflow runs on BG/Q once data is there</a:t>
            </a:r>
          </a:p>
          <a:p>
            <a:r>
              <a:rPr lang="en-US" smtClean="0"/>
              <a:t>Each task needs to read all input from a given dataset</a:t>
            </a:r>
          </a:p>
          <a:p>
            <a:r>
              <a:rPr lang="en-US" smtClean="0"/>
              <a:t>Desire to use MPI-IO before running tasks</a:t>
            </a:r>
            <a:endParaRPr lang="en-US"/>
          </a:p>
        </p:txBody>
      </p:sp>
      <p:pic>
        <p:nvPicPr>
          <p:cNvPr id="2051" name="Picture 3" descr="C:\Users\justin\Desktop\sc-ian\NFHED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253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6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Distance from Top Light Sources to </a:t>
            </a:r>
            <a:br>
              <a:rPr lang="en-US"/>
            </a:br>
            <a:r>
              <a:rPr lang="en-US"/>
              <a:t>Top Supercomputer Centers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978284"/>
              </p:ext>
            </p:extLst>
          </p:nvPr>
        </p:nvGraphicFramePr>
        <p:xfrm>
          <a:off x="546100" y="1765107"/>
          <a:ext cx="8420100" cy="384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0050"/>
                <a:gridCol w="4210050"/>
              </a:tblGrid>
              <a:tr h="480588">
                <a:tc>
                  <a:txBody>
                    <a:bodyPr/>
                    <a:lstStyle/>
                    <a:p>
                      <a:r>
                        <a:rPr lang="en-US" sz="2400" dirty="0"/>
                        <a:t>Light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Distance to Top10 Machine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 dirty="0"/>
                        <a:t>SIRIUS, 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&gt; 5000Km, TACC, USA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BAP,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2000Km, Tihane-2, China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MAX, 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800Km, Jülich Germany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PETRA III,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500Km, Jülich Germany</a:t>
                      </a: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ESRF,</a:t>
                      </a:r>
                      <a:r>
                        <a:rPr lang="en-US" sz="2400" baseline="0"/>
                        <a:t> France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400Km, Lugano, 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Switzerland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/>
                        <a:t>Spring 8,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100Km, K-Machine,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smtClean="0"/>
                        <a:t>Kobe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</a:rPr>
                        <a:t>, Japan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805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APS, IL, USA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~1Km, </a:t>
                      </a:r>
                      <a:r>
                        <a:rPr lang="en-US" sz="2400" dirty="0" smtClean="0"/>
                        <a:t>ALCF &amp; MCS*, ANL, </a:t>
                      </a:r>
                      <a:r>
                        <a:rPr lang="en-US" sz="2400" dirty="0"/>
                        <a:t>USA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95799" y="5657671"/>
            <a:ext cx="4419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</a:t>
            </a:r>
            <a:r>
              <a:rPr lang="en-US" u="sng" dirty="0" smtClean="0"/>
              <a:t>ANL Computing Divisions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ALCF: Argonne Leadership Computing Facility</a:t>
            </a:r>
            <a:br>
              <a:rPr lang="en-US" dirty="0" smtClean="0"/>
            </a:br>
            <a:r>
              <a:rPr lang="en-US" dirty="0" smtClean="0"/>
              <a:t>MCS: Mathematics &amp; Computer Science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Big Data Staging with MPI-IO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676400"/>
          </a:xfrm>
        </p:spPr>
        <p:txBody>
          <a:bodyPr>
            <a:normAutofit/>
          </a:bodyPr>
          <a:lstStyle/>
          <a:p>
            <a:r>
              <a:rPr lang="en-US" smtClean="0"/>
              <a:t>Solution: Broadcast experimental data on HPC system with MPI-IO</a:t>
            </a:r>
          </a:p>
          <a:p>
            <a:r>
              <a:rPr lang="en-US" smtClean="0"/>
              <a:t>Tasks consume data normally from node-local storage </a:t>
            </a:r>
            <a:endParaRPr lang="en-US"/>
          </a:p>
        </p:txBody>
      </p:sp>
      <p:pic>
        <p:nvPicPr>
          <p:cNvPr id="4098" name="Picture 2" descr="C:\Users\justin\Desktop\sc-ian\io-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7627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Scalability result: End-to-end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cygwin\home\justin\proj\debd\papers\2014\BDC\plots\nf-stage-2\input-rate\r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142112" cy="48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4921" y="2286000"/>
            <a:ext cx="1034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rgbClr val="404040"/>
                </a:solidFill>
              </a:rPr>
              <a:t> 21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4920" y="1764268"/>
            <a:ext cx="1050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101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1672" y="3080266"/>
            <a:ext cx="985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8K cores</a:t>
            </a:r>
            <a:endParaRPr lang="en-US" b="1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Scalability result: Stage+Write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3074" name="Picture 2" descr="C:\cygwin\home\justin\proj\debd\papers\2014\BDC\plots\nf-stage-2\io-printf\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112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1948934"/>
            <a:ext cx="1159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rgbClr val="404040"/>
                </a:solidFill>
              </a:rPr>
              <a:t> 134 GB/s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2825" y="2318266"/>
            <a:ext cx="985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404040"/>
                </a:solidFill>
              </a:rPr>
              <a:t>8K cores</a:t>
            </a:r>
            <a:endParaRPr lang="en-US" b="1">
              <a:solidFill>
                <a:srgbClr val="40404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410200"/>
            <a:ext cx="640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This plot breaks I/O hook into 1) stage+write and 2) read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404040"/>
                </a:solidFill>
              </a:rPr>
              <a:t>Read phase is node-local: consistently </a:t>
            </a:r>
            <a:r>
              <a:rPr lang="en-US">
                <a:solidFill>
                  <a:srgbClr val="404040"/>
                </a:solidFill>
              </a:rPr>
              <a:t>10.8  </a:t>
            </a:r>
            <a:r>
              <a:rPr lang="en-US" smtClean="0">
                <a:solidFill>
                  <a:srgbClr val="404040"/>
                </a:solidFill>
              </a:rPr>
              <a:t>±0.1 </a:t>
            </a:r>
            <a:r>
              <a:rPr lang="en-US">
                <a:solidFill>
                  <a:srgbClr val="40404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714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NF-HEDM: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smtClean="0"/>
              <a:t>Blue Gene/Q can be used for big data problems and a many-task programming model</a:t>
            </a:r>
          </a:p>
          <a:p>
            <a:pPr lvl="1"/>
            <a:r>
              <a:rPr lang="en-US"/>
              <a:t>J</a:t>
            </a:r>
            <a:r>
              <a:rPr lang="en-US" smtClean="0"/>
              <a:t>ust broadcast the data to compute nodes first with MPI-IO</a:t>
            </a:r>
          </a:p>
          <a:p>
            <a:pPr lvl="1"/>
            <a:endParaRPr lang="en-US" b="1" smtClean="0"/>
          </a:p>
          <a:p>
            <a:r>
              <a:rPr lang="en-US" b="1" smtClean="0"/>
              <a:t>The Swift I/O hook enables efficient I/O in a many-task model</a:t>
            </a:r>
          </a:p>
          <a:p>
            <a:pPr lvl="1"/>
            <a:r>
              <a:rPr lang="en-US" smtClean="0"/>
              <a:t>Reduces I/O time by factor of 4.7!</a:t>
            </a:r>
          </a:p>
          <a:p>
            <a:pPr marL="457200" lvl="1" indent="0">
              <a:buNone/>
            </a:pPr>
            <a:endParaRPr lang="en-US" b="1" smtClean="0"/>
          </a:p>
          <a:p>
            <a:r>
              <a:rPr lang="en-US" b="1" smtClean="0"/>
              <a:t>Connecting HPC to a real-time experiment saved an experiment by detecting a loose cable</a:t>
            </a:r>
          </a:p>
          <a:p>
            <a:pPr marL="0" indent="0">
              <a:buNone/>
            </a:pPr>
            <a:endParaRPr lang="en-US" smtClean="0"/>
          </a:p>
          <a:p>
            <a:r>
              <a:rPr lang="en-US" b="1" smtClean="0"/>
              <a:t>Code is now being reused by about 5 different groups</a:t>
            </a:r>
          </a:p>
          <a:p>
            <a:pPr lvl="1"/>
            <a:r>
              <a:rPr lang="en-US" smtClean="0"/>
              <a:t>Now must accommodate extra users on HPC resources!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06963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Described</a:t>
            </a:r>
            <a:r>
              <a:rPr lang="en-US" dirty="0"/>
              <a:t> </a:t>
            </a:r>
            <a:r>
              <a:rPr lang="en-US" dirty="0" smtClean="0"/>
              <a:t>Big </a:t>
            </a:r>
            <a:r>
              <a:rPr lang="en-US" dirty="0" smtClean="0"/>
              <a:t>Data + HPC </a:t>
            </a:r>
            <a:r>
              <a:rPr lang="en-US" dirty="0" smtClean="0"/>
              <a:t>application: X-ray crystallography</a:t>
            </a:r>
          </a:p>
          <a:p>
            <a:r>
              <a:rPr lang="en-US" dirty="0" smtClean="0"/>
              <a:t>Described four relevant tools: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Swift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Globus Catalog </a:t>
            </a:r>
          </a:p>
          <a:p>
            <a:r>
              <a:rPr lang="en-US" dirty="0" smtClean="0"/>
              <a:t>Described path forward, integrating tools for streaming workflows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Thanks to the </a:t>
            </a:r>
            <a:r>
              <a:rPr lang="en-US" dirty="0" smtClean="0"/>
              <a:t>organizers</a:t>
            </a:r>
          </a:p>
          <a:p>
            <a:r>
              <a:rPr lang="en-US" dirty="0" smtClean="0"/>
              <a:t>Thanks </a:t>
            </a:r>
            <a:r>
              <a:rPr lang="en-US" dirty="0" smtClean="0"/>
              <a:t>to our application collaborators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r>
              <a:rPr lang="en-US" b="1" dirty="0" smtClean="0"/>
              <a:t>Questions?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94200" y="54446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http://</a:t>
            </a:r>
            <a:r>
              <a:rPr lang="en-US" sz="2400" b="1" dirty="0" smtClean="0"/>
              <a:t>swift-lang.org</a:t>
            </a:r>
            <a:endParaRPr lang="en-US" sz="24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38400" y="914401"/>
            <a:ext cx="640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§"/>
              <a:defRPr sz="2000">
                <a:solidFill>
                  <a:srgbClr val="1B1B1B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>
                <a:solidFill>
                  <a:srgbClr val="2C2C2C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rgbClr val="1B1B1B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en-US" kern="0" dirty="0" smtClean="0"/>
          </a:p>
          <a:p>
            <a:endParaRPr lang="en-US" kern="0" dirty="0"/>
          </a:p>
          <a:p>
            <a:endParaRPr lang="en-US" kern="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kern="0" dirty="0" smtClean="0"/>
              <a:t>Globus Transfer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kern="0" dirty="0" smtClean="0"/>
              <a:t>NeXpy/NXFS</a:t>
            </a:r>
          </a:p>
          <a:p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268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4000" y="-105241"/>
            <a:ext cx="9588500" cy="70648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1" y="-105241"/>
            <a:ext cx="7376826" cy="756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973" y="-87356"/>
            <a:ext cx="3392653" cy="720197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 smtClean="0">
                <a:solidFill>
                  <a:srgbClr val="FFC000"/>
                </a:solidFill>
              </a:rPr>
              <a:t>Proximity </a:t>
            </a:r>
            <a:r>
              <a:rPr lang="en-US" sz="3200" b="1" dirty="0">
                <a:solidFill>
                  <a:srgbClr val="FFC000"/>
                </a:solidFill>
              </a:rPr>
              <a:t>means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we can closely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couple computing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in novel ways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Terabits/s in the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near future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 err="1">
                <a:solidFill>
                  <a:srgbClr val="FFC000"/>
                </a:solidFill>
              </a:rPr>
              <a:t>Petabits</a:t>
            </a:r>
            <a:r>
              <a:rPr lang="en-US" sz="3200" b="1" dirty="0">
                <a:solidFill>
                  <a:srgbClr val="FFC000"/>
                </a:solidFill>
              </a:rPr>
              <a:t>/s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are </a:t>
            </a:r>
            <a:r>
              <a:rPr lang="en-US" sz="3200" b="1" dirty="0" smtClean="0">
                <a:solidFill>
                  <a:srgbClr val="FFC000"/>
                </a:solidFill>
              </a:rPr>
              <a:t>possible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28600"/>
            <a:ext cx="646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ALCF</a:t>
            </a:r>
            <a:br>
              <a:rPr lang="en-US" b="1" dirty="0" smtClean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15603" y="5029200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14800" y="36709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Goals </a:t>
            </a:r>
            <a:r>
              <a:rPr lang="en-US" i="1" dirty="0" smtClean="0"/>
              <a:t>and</a:t>
            </a:r>
            <a:r>
              <a:rPr lang="en-US" i="1" dirty="0" smtClean="0"/>
              <a:t> tools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876800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b="1" dirty="0" smtClean="0"/>
              <a:t>Automated data capture and analysis pipelines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/>
              <a:t>To boost productivity during beamtime </a:t>
            </a:r>
            <a:endParaRPr lang="en-US" sz="2400" i="1" dirty="0" smtClean="0"/>
          </a:p>
          <a:p>
            <a:r>
              <a:rPr lang="en-US" sz="2400" b="1" dirty="0" smtClean="0"/>
              <a:t>Integration with high-performance computers</a:t>
            </a:r>
            <a:br>
              <a:rPr lang="en-US" sz="2400" b="1" dirty="0" smtClean="0"/>
            </a:br>
            <a:r>
              <a:rPr lang="en-US" sz="2400" i="1" dirty="0" smtClean="0"/>
              <a:t>To integrate experiment and simulation</a:t>
            </a:r>
            <a:endParaRPr lang="en-US" sz="2400" dirty="0" smtClean="0"/>
          </a:p>
          <a:p>
            <a:r>
              <a:rPr lang="en-US" sz="2400" b="1" dirty="0" smtClean="0"/>
              <a:t>Effective use of large data sets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Maximize utility of high-resolution, high-frame-rate detectors and automation</a:t>
            </a:r>
          </a:p>
          <a:p>
            <a:r>
              <a:rPr lang="en-US" sz="2400" b="1" dirty="0" smtClean="0"/>
              <a:t>High interactivity and programmability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Improve the overall scientific process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600" b="1" dirty="0" smtClean="0"/>
              <a:t>Swift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i="1" dirty="0" smtClean="0"/>
              <a:t>Workflow language with very high scalability</a:t>
            </a:r>
          </a:p>
          <a:p>
            <a:r>
              <a:rPr lang="en-US" sz="2400" b="1" dirty="0" smtClean="0"/>
              <a:t>Globus Catalog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Annotation system for distributed data</a:t>
            </a:r>
          </a:p>
          <a:p>
            <a:r>
              <a:rPr lang="en-US" sz="2400" b="1" dirty="0" smtClean="0"/>
              <a:t>Globus Transfer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Parallel data movement system</a:t>
            </a:r>
          </a:p>
          <a:p>
            <a:r>
              <a:rPr lang="en-US" sz="2400" b="1" dirty="0" smtClean="0"/>
              <a:t>NeXpy/NXFS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GUI with connectivity to Catalog and Python remote object services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434E-B384-A245-84B1-C534A8D542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SwifT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High performance workflows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4F81BD"/>
          </a:solidFill>
          <a:miter lim="800000"/>
          <a:headEnd/>
          <a:tailEnd type="triangle" w="med" len="med"/>
        </a:ln>
      </a:spPr>
      <a:bodyPr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38914</TotalTime>
  <Words>1753</Words>
  <Application>Microsoft Office PowerPoint</Application>
  <PresentationFormat>On-screen Show (4:3)</PresentationFormat>
  <Paragraphs>463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blue_2003</vt:lpstr>
      <vt:lpstr>Streaming, Storing, and Sharing Big Data      for Light Source Science</vt:lpstr>
      <vt:lpstr>Chicago</vt:lpstr>
      <vt:lpstr>Advanced Photon Source (APS)</vt:lpstr>
      <vt:lpstr>Distance from Top Light Sources to  Top Supercomputer Centers</vt:lpstr>
      <vt:lpstr>PowerPoint Presentation</vt:lpstr>
      <vt:lpstr>TALK overview</vt:lpstr>
      <vt:lpstr>Goals</vt:lpstr>
      <vt:lpstr>Tools</vt:lpstr>
      <vt:lpstr>SwifT</vt:lpstr>
      <vt:lpstr>Goals of the Swift language</vt:lpstr>
      <vt:lpstr>Swift programming model:    All progress driven by concurrent dataflow</vt:lpstr>
      <vt:lpstr>Swift programming model</vt:lpstr>
      <vt:lpstr>Swift/T: Distributed dataflow processing</vt:lpstr>
      <vt:lpstr>Swift/T: Enabling high-performance workflows</vt:lpstr>
      <vt:lpstr>Features for Big Data analysis</vt:lpstr>
      <vt:lpstr>Next steps for streaming analysis</vt:lpstr>
      <vt:lpstr>Abstract, extensible MapReduce in Swift</vt:lpstr>
      <vt:lpstr>Hercules/Swift</vt:lpstr>
      <vt:lpstr>Globus catalog</vt:lpstr>
      <vt:lpstr>Catalog Goals</vt:lpstr>
      <vt:lpstr>Catalog Data Model</vt:lpstr>
      <vt:lpstr>Web interface for annotations</vt:lpstr>
      <vt:lpstr>Globus transfer</vt:lpstr>
      <vt:lpstr>Globus Transfer</vt:lpstr>
      <vt:lpstr>Globus Transfer</vt:lpstr>
      <vt:lpstr>Globus Transfer: CHESS to ALCF</vt:lpstr>
      <vt:lpstr>The Petrel research data service</vt:lpstr>
      <vt:lpstr>Nexpy / nxfs</vt:lpstr>
      <vt:lpstr>NeXpy: A Python Toolbox for Big Data</vt:lpstr>
      <vt:lpstr>Mullite</vt:lpstr>
      <vt:lpstr>NeXpy in the Pipeline</vt:lpstr>
      <vt:lpstr>The NeXus File Service (NXFS)</vt:lpstr>
      <vt:lpstr>NXFS Performance </vt:lpstr>
      <vt:lpstr>Case study: NF-HEDM</vt:lpstr>
      <vt:lpstr>Determining the crystal structure of metals non-destructively</vt:lpstr>
      <vt:lpstr>NF-HEDM</vt:lpstr>
      <vt:lpstr>High-Energy Diffraction Microscopy</vt:lpstr>
      <vt:lpstr>Big picture: Task-based HPC on Big Data</vt:lpstr>
      <vt:lpstr>Intended use of broadcast operation</vt:lpstr>
      <vt:lpstr>Big Data Staging with MPI-IO</vt:lpstr>
      <vt:lpstr>Scalability result: End-to-end</vt:lpstr>
      <vt:lpstr>Scalability result: Stage+Write</vt:lpstr>
      <vt:lpstr>NF-HEDM: Conclusions</vt:lpstr>
      <vt:lpstr>Summary</vt:lpstr>
    </vt:vector>
  </TitlesOfParts>
  <Company>Ewing Lusk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and Computer Science Division</dc:title>
  <dc:creator>wozniak</dc:creator>
  <cp:lastModifiedBy>Justin Wozniak</cp:lastModifiedBy>
  <cp:revision>1225</cp:revision>
  <cp:lastPrinted>2012-08-01T13:33:34Z</cp:lastPrinted>
  <dcterms:created xsi:type="dcterms:W3CDTF">2012-09-22T16:19:01Z</dcterms:created>
  <dcterms:modified xsi:type="dcterms:W3CDTF">2015-10-27T14:37:49Z</dcterms:modified>
</cp:coreProperties>
</file>