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30"/>
  </p:notesMasterIdLst>
  <p:sldIdLst>
    <p:sldId id="258" r:id="rId2"/>
    <p:sldId id="343" r:id="rId3"/>
    <p:sldId id="366" r:id="rId4"/>
    <p:sldId id="364" r:id="rId5"/>
    <p:sldId id="360" r:id="rId6"/>
    <p:sldId id="355" r:id="rId7"/>
    <p:sldId id="356" r:id="rId8"/>
    <p:sldId id="361" r:id="rId9"/>
    <p:sldId id="368" r:id="rId10"/>
    <p:sldId id="359" r:id="rId11"/>
    <p:sldId id="369" r:id="rId12"/>
    <p:sldId id="370" r:id="rId13"/>
    <p:sldId id="279" r:id="rId14"/>
    <p:sldId id="371" r:id="rId15"/>
    <p:sldId id="372" r:id="rId16"/>
    <p:sldId id="381" r:id="rId17"/>
    <p:sldId id="373" r:id="rId18"/>
    <p:sldId id="374" r:id="rId19"/>
    <p:sldId id="382" r:id="rId20"/>
    <p:sldId id="375" r:id="rId21"/>
    <p:sldId id="376" r:id="rId22"/>
    <p:sldId id="377" r:id="rId23"/>
    <p:sldId id="378" r:id="rId24"/>
    <p:sldId id="379" r:id="rId25"/>
    <p:sldId id="380" r:id="rId26"/>
    <p:sldId id="305" r:id="rId27"/>
    <p:sldId id="342" r:id="rId28"/>
    <p:sldId id="36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1">
          <p15:clr>
            <a:srgbClr val="A4A3A4"/>
          </p15:clr>
        </p15:guide>
        <p15:guide id="2" orient="horz" pos="4175">
          <p15:clr>
            <a:srgbClr val="A4A3A4"/>
          </p15:clr>
        </p15:guide>
        <p15:guide id="3" orient="horz" pos="311">
          <p15:clr>
            <a:srgbClr val="A4A3A4"/>
          </p15:clr>
        </p15:guide>
        <p15:guide id="4" pos="5503">
          <p15:clr>
            <a:srgbClr val="A4A3A4"/>
          </p15:clr>
        </p15:guide>
        <p15:guide id="5" pos="317">
          <p15:clr>
            <a:srgbClr val="A4A3A4"/>
          </p15:clr>
        </p15:guide>
        <p15:guide id="6" pos="151">
          <p15:clr>
            <a:srgbClr val="A4A3A4"/>
          </p15:clr>
        </p15:guide>
        <p15:guide id="7" pos="55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F8F"/>
    <a:srgbClr val="000000"/>
    <a:srgbClr val="9FEE00"/>
    <a:srgbClr val="A12B2F"/>
    <a:srgbClr val="007836"/>
    <a:srgbClr val="ECAA00"/>
    <a:srgbClr val="76777B"/>
    <a:srgbClr val="00609C"/>
    <a:srgbClr val="ECAC00"/>
    <a:srgbClr val="00A19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05" autoAdjust="0"/>
    <p:restoredTop sz="93502" autoAdjust="0"/>
  </p:normalViewPr>
  <p:slideViewPr>
    <p:cSldViewPr snapToGrid="0" showGuides="1">
      <p:cViewPr varScale="1">
        <p:scale>
          <a:sx n="84" d="100"/>
          <a:sy n="84" d="100"/>
        </p:scale>
        <p:origin x="648" y="70"/>
      </p:cViewPr>
      <p:guideLst>
        <p:guide orient="horz" pos="671"/>
        <p:guide orient="horz" pos="4175"/>
        <p:guide orient="horz" pos="311"/>
        <p:guide pos="5503"/>
        <p:guide pos="317"/>
        <p:guide pos="151"/>
        <p:guide pos="5581"/>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2023-10-17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1" i="0" u="sng" dirty="0">
                <a:solidFill>
                  <a:srgbClr val="000000"/>
                </a:solidFill>
                <a:effectLst/>
                <a:latin typeface="Calibri" panose="020F0502020204030204" pitchFamily="34" charset="0"/>
              </a:rPr>
              <a:t>Cross-study:</a:t>
            </a:r>
            <a:r>
              <a:rPr lang="en-US" sz="1800" b="0" i="0" u="none" dirty="0">
                <a:solidFill>
                  <a:srgbClr val="000000"/>
                </a:solidFill>
                <a:effectLst/>
                <a:latin typeface="Calibri" panose="020F0502020204030204" pitchFamily="34" charset="0"/>
              </a:rPr>
              <a:t> …</a:t>
            </a:r>
          </a:p>
          <a:p>
            <a:pPr algn="l" fontAlgn="base"/>
            <a:endParaRPr lang="en-US" sz="1800" b="0" i="0" u="none" dirty="0">
              <a:solidFill>
                <a:srgbClr val="000000"/>
              </a:solidFill>
              <a:effectLst/>
              <a:latin typeface="Calibri" panose="020F0502020204030204" pitchFamily="34" charset="0"/>
            </a:endParaRPr>
          </a:p>
          <a:p>
            <a:pPr algn="l" fontAlgn="base"/>
            <a:r>
              <a:rPr lang="en-US" sz="1800" b="1" i="0" u="sng" dirty="0">
                <a:solidFill>
                  <a:srgbClr val="000000"/>
                </a:solidFill>
                <a:effectLst/>
                <a:latin typeface="Calibri" panose="020F0502020204030204" pitchFamily="34" charset="0"/>
              </a:rPr>
              <a:t>Scaling:</a:t>
            </a:r>
            <a:r>
              <a:rPr lang="en-US" sz="1800" b="1" i="0" u="none" dirty="0">
                <a:solidFill>
                  <a:srgbClr val="00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The response of the model as a function of the scale of training data. The learning curve work that plots Bias and Error curves as a function of scale of training data. The idea is to determine how data efficient each of the models are.</a:t>
            </a:r>
          </a:p>
          <a:p>
            <a:pPr fontAlgn="base"/>
            <a:endParaRPr lang="en-US" b="0" i="0" dirty="0">
              <a:solidFill>
                <a:srgbClr val="000000"/>
              </a:solidFill>
              <a:effectLst/>
              <a:latin typeface="Calibri" panose="020F0502020204030204" pitchFamily="34" charset="0"/>
            </a:endParaRPr>
          </a:p>
          <a:p>
            <a:pPr fontAlgn="base"/>
            <a:r>
              <a:rPr lang="en-US" b="1" i="0" u="sng" dirty="0">
                <a:solidFill>
                  <a:srgbClr val="000000"/>
                </a:solidFill>
                <a:effectLst/>
                <a:latin typeface="Calibri" panose="020F0502020204030204" pitchFamily="34" charset="0"/>
              </a:rPr>
              <a:t>Error analysis:</a:t>
            </a:r>
            <a:r>
              <a:rPr lang="en-US" b="0" i="0" dirty="0">
                <a:solidFill>
                  <a:srgbClr val="000000"/>
                </a:solidFill>
                <a:effectLst/>
                <a:latin typeface="Calibri" panose="020F0502020204030204" pitchFamily="34" charset="0"/>
              </a:rPr>
              <a:t> Drug MOA and Cancer type as start.  The idea does the given model make the same types of errors as we have seen before.. that is the performance on easy vs hard combinations or is there some other behavior. This is part of working out the specific errors that each model makes and if those are correlated with anything in the model structure..</a:t>
            </a:r>
          </a:p>
          <a:p>
            <a:pPr fontAlgn="base"/>
            <a:endParaRPr lang="en-US" sz="1200" b="0" i="0" kern="1200" dirty="0">
              <a:solidFill>
                <a:srgbClr val="000000"/>
              </a:solidFill>
              <a:effectLst/>
              <a:latin typeface="Calibri" panose="020F0502020204030204" pitchFamily="34" charset="0"/>
              <a:ea typeface="+mn-ea"/>
              <a:cs typeface="+mn-cs"/>
            </a:endParaRPr>
          </a:p>
          <a:p>
            <a:pPr fontAlgn="base"/>
            <a:r>
              <a:rPr lang="en-US" sz="1200" b="1" i="0" u="sng" kern="1200" dirty="0">
                <a:solidFill>
                  <a:srgbClr val="000000"/>
                </a:solidFill>
                <a:effectLst/>
                <a:latin typeface="Calibri" panose="020F0502020204030204" pitchFamily="34" charset="0"/>
                <a:ea typeface="+mn-ea"/>
                <a:cs typeface="+mn-cs"/>
              </a:rPr>
              <a:t>Robustness:</a:t>
            </a:r>
            <a:r>
              <a:rPr lang="en-US" sz="1200" b="0" i="0" u="none" kern="1200" dirty="0">
                <a:solidFill>
                  <a:srgbClr val="000000"/>
                </a:solidFill>
                <a:effectLst/>
                <a:latin typeface="Calibri" panose="020F0502020204030204" pitchFamily="34" charset="0"/>
                <a:ea typeface="+mn-ea"/>
                <a:cs typeface="+mn-cs"/>
              </a:rPr>
              <a:t> …</a:t>
            </a:r>
          </a:p>
          <a:p>
            <a:pPr rtl="0">
              <a:spcBef>
                <a:spcPts val="0"/>
              </a:spcBef>
              <a:spcAft>
                <a:spcPts val="0"/>
              </a:spcAft>
            </a:pPr>
            <a:endParaRPr lang="en-US" sz="1200" b="0" dirty="0">
              <a:effectLst/>
            </a:endParaRPr>
          </a:p>
          <a:p>
            <a:pPr rtl="0">
              <a:spcBef>
                <a:spcPts val="0"/>
              </a:spcBef>
              <a:spcAft>
                <a:spcPts val="0"/>
              </a:spcAft>
            </a:pPr>
            <a:r>
              <a:rPr lang="en-US" sz="1200" b="0" i="0" u="none" strike="noStrike" dirty="0">
                <a:solidFill>
                  <a:srgbClr val="000000"/>
                </a:solidFill>
                <a:effectLst/>
              </a:rPr>
              <a:t>I don’t think we are ready to spread folks out yet, we need the new folks to work side by side with our folks on the first two of these priorities before we split folks up too much.</a:t>
            </a:r>
            <a:endParaRPr lang="en-US" sz="1200" b="0" dirty="0">
              <a:effectLst/>
            </a:endParaRPr>
          </a:p>
          <a:p>
            <a:pPr rtl="0">
              <a:spcBef>
                <a:spcPts val="0"/>
              </a:spcBef>
              <a:spcAft>
                <a:spcPts val="0"/>
              </a:spcAft>
            </a:pPr>
            <a:endParaRPr lang="en-US" sz="1200" b="0" dirty="0">
              <a:effectLst/>
            </a:endParaRPr>
          </a:p>
          <a:p>
            <a:pPr rtl="0">
              <a:spcBef>
                <a:spcPts val="0"/>
              </a:spcBef>
              <a:spcAft>
                <a:spcPts val="0"/>
              </a:spcAft>
            </a:pPr>
            <a:r>
              <a:rPr lang="en-US" sz="1200" b="0" i="0" u="none" strike="noStrike" dirty="0">
                <a:solidFill>
                  <a:srgbClr val="000000"/>
                </a:solidFill>
                <a:effectLst/>
              </a:rPr>
              <a:t>We can define some folks to push on elements, but one hackathon does not an integrated team make. We need to get folks working for the next few months on these share goals at a deeper level than what happened at the hackathon. We probably also need to crank a dozen or so models through the whole system. </a:t>
            </a:r>
            <a:r>
              <a:rPr lang="en-US" sz="1200" b="0" i="0" u="none" strike="noStrike" dirty="0">
                <a:solidFill>
                  <a:srgbClr val="000000"/>
                </a:solidFill>
                <a:effectLst/>
                <a:sym typeface="Wingdings" pitchFamily="2" charset="2"/>
              </a:rPr>
              <a:t> should we discuss future hackathons?</a:t>
            </a:r>
            <a:endParaRPr lang="en-US" sz="1200" b="0" dirty="0">
              <a:effectLst/>
            </a:endParaRPr>
          </a:p>
          <a:p>
            <a:pPr fontAlgn="base"/>
            <a:endParaRPr lang="en-US" sz="1200" b="1" i="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EAA7A1A-8011-3A42-91B8-EE1BD44E4455}" type="slidenum">
              <a:rPr lang="en-US" smtClean="0"/>
              <a:t>11</a:t>
            </a:fld>
            <a:endParaRPr lang="en-US"/>
          </a:p>
        </p:txBody>
      </p:sp>
    </p:spTree>
    <p:extLst>
      <p:ext uri="{BB962C8B-B14F-4D97-AF65-F5344CB8AC3E}">
        <p14:creationId xmlns:p14="http://schemas.microsoft.com/office/powerpoint/2010/main" val="418077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03-28-2022</a:t>
            </a:r>
          </a:p>
        </p:txBody>
      </p:sp>
      <p:sp>
        <p:nvSpPr>
          <p:cNvPr id="4" name="Slide Number Placeholder 3"/>
          <p:cNvSpPr>
            <a:spLocks noGrp="1"/>
          </p:cNvSpPr>
          <p:nvPr>
            <p:ph type="sldNum" sz="quarter" idx="5"/>
          </p:nvPr>
        </p:nvSpPr>
        <p:spPr/>
        <p:txBody>
          <a:bodyPr/>
          <a:lstStyle/>
          <a:p>
            <a:fld id="{3EAA7A1A-8011-3A42-91B8-EE1BD44E4455}" type="slidenum">
              <a:rPr lang="en-US" smtClean="0"/>
              <a:t>13</a:t>
            </a:fld>
            <a:endParaRPr lang="en-US"/>
          </a:p>
        </p:txBody>
      </p:sp>
    </p:spTree>
    <p:extLst>
      <p:ext uri="{BB962C8B-B14F-4D97-AF65-F5344CB8AC3E}">
        <p14:creationId xmlns:p14="http://schemas.microsoft.com/office/powerpoint/2010/main" val="4167657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3"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4"/>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5497444"/>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710816"/>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5496666"/>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697093"/>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697093"/>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3618612"/>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699592"/>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706193"/>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979061"/>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4"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3"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1"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0" y="1168748"/>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0" y="1168748"/>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574666"/>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18" name="Picture Placeholder 4"/>
          <p:cNvSpPr>
            <a:spLocks noGrp="1" noChangeAspect="1"/>
          </p:cNvSpPr>
          <p:nvPr>
            <p:ph type="pic" sz="quarter" idx="25" hasCustomPrompt="1"/>
          </p:nvPr>
        </p:nvSpPr>
        <p:spPr>
          <a:xfrm>
            <a:off x="4912432" y="1574666"/>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0" name="Picture Placeholder 4"/>
          <p:cNvSpPr>
            <a:spLocks noGrp="1" noChangeAspect="1"/>
          </p:cNvSpPr>
          <p:nvPr>
            <p:ph type="pic" sz="quarter" idx="27" hasCustomPrompt="1"/>
          </p:nvPr>
        </p:nvSpPr>
        <p:spPr>
          <a:xfrm>
            <a:off x="487437" y="4025151"/>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589851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4" name="Picture Placeholder 4"/>
          <p:cNvSpPr>
            <a:spLocks noGrp="1" noChangeAspect="1"/>
          </p:cNvSpPr>
          <p:nvPr>
            <p:ph type="pic" sz="quarter" idx="29" hasCustomPrompt="1"/>
          </p:nvPr>
        </p:nvSpPr>
        <p:spPr>
          <a:xfrm>
            <a:off x="4912432" y="4025151"/>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5902307"/>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0" y="1699606"/>
            <a:ext cx="8372901"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85775" y="6318955"/>
            <a:ext cx="3711039" cy="539045"/>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userDrawn="1"/>
        </p:nvSpPr>
        <p:spPr>
          <a:xfrm>
            <a:off x="469900" y="6247222"/>
            <a:ext cx="1387624" cy="369332"/>
          </a:xfrm>
          <a:prstGeom prst="rect">
            <a:avLst/>
          </a:prstGeom>
          <a:noFill/>
        </p:spPr>
        <p:txBody>
          <a:bodyPr wrap="none" lIns="0" rtlCol="0">
            <a:spAutoFit/>
          </a:bodyPr>
          <a:lstStyle/>
          <a:p>
            <a:r>
              <a:rPr lang="en-US" dirty="0">
                <a:solidFill>
                  <a:schemeClr val="tx1">
                    <a:lumMod val="50000"/>
                  </a:schemeClr>
                </a:solidFill>
              </a:rPr>
              <a:t>www.anl.gov</a:t>
            </a:r>
          </a:p>
        </p:txBody>
      </p:sp>
      <p:pic>
        <p:nvPicPr>
          <p:cNvPr id="8" name="Picture 7"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9" name="Text Placeholder 2"/>
          <p:cNvSpPr>
            <a:spLocks noGrp="1"/>
          </p:cNvSpPr>
          <p:nvPr>
            <p:ph type="body" sz="quarter" idx="10" hasCustomPrompt="1"/>
          </p:nvPr>
        </p:nvSpPr>
        <p:spPr>
          <a:xfrm>
            <a:off x="0"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6" name="TextBox 5"/>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74638"/>
            <a:ext cx="8372901"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431799" y="730250"/>
            <a:ext cx="6188075"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sp>
        <p:nvSpPr>
          <p:cNvPr id="17" name="TextBox 16"/>
          <p:cNvSpPr txBox="1"/>
          <p:nvPr userDrawn="1"/>
        </p:nvSpPr>
        <p:spPr>
          <a:xfrm>
            <a:off x="-1066539" y="-1241416"/>
            <a:ext cx="3876414"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pic>
        <p:nvPicPr>
          <p:cNvPr id="2050" name="Picture 2" descr="https://www.exascaleproject.org/wp-content/themes/exascale/images/ec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66548" y="5806016"/>
            <a:ext cx="1974251" cy="89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2"/>
            <a:ext cx="5851526"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86679" y="167614"/>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0" y="4945565"/>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0" y="5323002"/>
            <a:ext cx="2692871"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1"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1"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899574"/>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726366"/>
            <a:ext cx="8452904" cy="86288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6"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6"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4589246"/>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1" y="899573"/>
            <a:ext cx="224589" cy="2761488"/>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7" name="Text Placeholder 4"/>
          <p:cNvSpPr>
            <a:spLocks noGrp="1"/>
          </p:cNvSpPr>
          <p:nvPr>
            <p:ph type="body" sz="quarter" idx="26" hasCustomPrompt="1"/>
          </p:nvPr>
        </p:nvSpPr>
        <p:spPr>
          <a:xfrm>
            <a:off x="503238" y="366274"/>
            <a:ext cx="8484914"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320210"/>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0"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0"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1"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1"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681606"/>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116710"/>
            <a:ext cx="6776128" cy="1119234"/>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6"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6"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1229593"/>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1" y="1681605"/>
            <a:ext cx="224589" cy="2761488"/>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6" y="0"/>
            <a:ext cx="8925873"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5042974"/>
            <a:ext cx="8321040" cy="1373592"/>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p:cNvSpPr>
            <a:spLocks noGrp="1" noChangeAspect="1"/>
          </p:cNvSpPr>
          <p:nvPr>
            <p:ph type="pic" sz="quarter" idx="13" hasCustomPrompt="1"/>
          </p:nvPr>
        </p:nvSpPr>
        <p:spPr>
          <a:xfrm>
            <a:off x="218126" y="-1"/>
            <a:ext cx="8925873"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3663950"/>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3663950"/>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367364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931763"/>
            <a:ext cx="2238469" cy="477837"/>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4"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3"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1"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445567"/>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5"/>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684229"/>
            <a:ext cx="41148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684229"/>
            <a:ext cx="41148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699995"/>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699995"/>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79" y="4080588"/>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4066957"/>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4" y="3290408"/>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998349"/>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5" y="3998349"/>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5"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5" y="5735092"/>
            <a:ext cx="3995723" cy="568438"/>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89" y="5735092"/>
            <a:ext cx="3995723" cy="568438"/>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amiesen\Desktop\anlrgbpptlogo.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21160" y="6436886"/>
            <a:ext cx="769422" cy="277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372901"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0" y="1699995"/>
            <a:ext cx="8372901"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github.com/DEA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emews.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tiff"/><Relationship Id="rId7" Type="http://schemas.openxmlformats.org/officeDocument/2006/relationships/image" Target="../media/image14.tiff"/><Relationship Id="rId12" Type="http://schemas.openxmlformats.org/officeDocument/2006/relationships/image" Target="../media/image19.png"/><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tiff"/><Relationship Id="rId11" Type="http://schemas.openxmlformats.org/officeDocument/2006/relationships/image" Target="../media/image18.png"/><Relationship Id="rId5" Type="http://schemas.openxmlformats.org/officeDocument/2006/relationships/image" Target="../media/image12.tif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tiff"/><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6.png"/><Relationship Id="rId4" Type="http://schemas.openxmlformats.org/officeDocument/2006/relationships/image" Target="../media/image31.gif"/><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a:xfrm>
            <a:off x="239282" y="1689100"/>
            <a:ext cx="5078436" cy="2706624"/>
          </a:xfrm>
        </p:spPr>
        <p:txBody>
          <a:bodyPr lIns="182880">
            <a:normAutofit/>
          </a:bodyPr>
          <a:lstStyle/>
          <a:p>
            <a:pPr>
              <a:lnSpc>
                <a:spcPct val="100000"/>
              </a:lnSpc>
            </a:pPr>
            <a:r>
              <a:rPr lang="en-US" sz="2400" dirty="0"/>
              <a:t>An Automation Framework for Comparison</a:t>
            </a:r>
            <a:br>
              <a:rPr lang="en-US" sz="2400" dirty="0"/>
            </a:br>
            <a:r>
              <a:rPr lang="en-US" sz="2400" dirty="0"/>
              <a:t>of Cancer Response Models Across Configurations</a:t>
            </a:r>
            <a:endParaRPr lang="en-US" sz="2000" dirty="0">
              <a:latin typeface="+mn-lt"/>
            </a:endParaRPr>
          </a:p>
        </p:txBody>
      </p:sp>
      <p:sp>
        <p:nvSpPr>
          <p:cNvPr id="45" name="Text Placeholder 44"/>
          <p:cNvSpPr>
            <a:spLocks noGrp="1"/>
          </p:cNvSpPr>
          <p:nvPr>
            <p:ph type="body" sz="quarter" idx="12"/>
          </p:nvPr>
        </p:nvSpPr>
        <p:spPr/>
        <p:txBody>
          <a:bodyPr/>
          <a:lstStyle/>
          <a:p>
            <a:r>
              <a:rPr lang="en-US" dirty="0" err="1"/>
              <a:t>drhgfdjhngngfmhgmghmghjmghfmf</a:t>
            </a:r>
            <a:endParaRPr lang="en-US" dirty="0"/>
          </a:p>
        </p:txBody>
      </p:sp>
      <p:sp>
        <p:nvSpPr>
          <p:cNvPr id="48" name="Text Placeholder 47"/>
          <p:cNvSpPr>
            <a:spLocks noGrp="1"/>
          </p:cNvSpPr>
          <p:nvPr>
            <p:ph type="body" sz="quarter" idx="17"/>
          </p:nvPr>
        </p:nvSpPr>
        <p:spPr>
          <a:xfrm>
            <a:off x="468732" y="4504130"/>
            <a:ext cx="6421519" cy="1623620"/>
          </a:xfrm>
        </p:spPr>
        <p:txBody>
          <a:bodyPr anchor="t" anchorCtr="0">
            <a:noAutofit/>
          </a:bodyPr>
          <a:lstStyle/>
          <a:p>
            <a:pPr>
              <a:lnSpc>
                <a:spcPts val="2200"/>
              </a:lnSpc>
              <a:spcBef>
                <a:spcPts val="900"/>
              </a:spcBef>
            </a:pPr>
            <a:r>
              <a:rPr lang="en-US" sz="1600" dirty="0"/>
              <a:t>Justin m wozniak, Rajeev Jain, Andreas Wilke, </a:t>
            </a:r>
            <a:br>
              <a:rPr lang="en-US" sz="1600" dirty="0"/>
            </a:br>
            <a:r>
              <a:rPr lang="en-US" sz="1600" dirty="0"/>
              <a:t>Rylie Weaver, Alexander Partin, Thomas </a:t>
            </a:r>
            <a:r>
              <a:rPr lang="en-US" sz="1600" dirty="0" err="1"/>
              <a:t>Brettin</a:t>
            </a:r>
            <a:r>
              <a:rPr lang="en-US" sz="1600" dirty="0"/>
              <a:t>,</a:t>
            </a:r>
            <a:br>
              <a:rPr lang="en-US" sz="1600" dirty="0"/>
            </a:br>
            <a:r>
              <a:rPr lang="en-US" sz="1600" dirty="0"/>
              <a:t>and Rick Stevens</a:t>
            </a:r>
            <a:endParaRPr lang="en-US" dirty="0"/>
          </a:p>
          <a:p>
            <a:pPr>
              <a:lnSpc>
                <a:spcPts val="2200"/>
              </a:lnSpc>
              <a:spcBef>
                <a:spcPts val="900"/>
              </a:spcBef>
            </a:pPr>
            <a:r>
              <a:rPr lang="en-US" dirty="0"/>
              <a:t>Data science &amp; Learning</a:t>
            </a:r>
            <a:br>
              <a:rPr lang="en-US" dirty="0"/>
            </a:br>
            <a:r>
              <a:rPr lang="en-US" dirty="0"/>
              <a:t>Argonne National Laboratory</a:t>
            </a:r>
          </a:p>
        </p:txBody>
      </p:sp>
      <p:sp>
        <p:nvSpPr>
          <p:cNvPr id="50" name="Text Placeholder 49"/>
          <p:cNvSpPr>
            <a:spLocks noGrp="1"/>
          </p:cNvSpPr>
          <p:nvPr>
            <p:ph type="body" sz="quarter" idx="19"/>
          </p:nvPr>
        </p:nvSpPr>
        <p:spPr>
          <a:xfrm>
            <a:off x="468732" y="6209793"/>
            <a:ext cx="4384038" cy="515411"/>
          </a:xfrm>
        </p:spPr>
        <p:txBody>
          <a:bodyPr/>
          <a:lstStyle/>
          <a:p>
            <a:pPr>
              <a:lnSpc>
                <a:spcPct val="150000"/>
              </a:lnSpc>
            </a:pPr>
            <a:r>
              <a:rPr lang="en-US" dirty="0"/>
              <a:t>eScience, Limassol</a:t>
            </a:r>
            <a:br>
              <a:rPr lang="en-US" dirty="0"/>
            </a:br>
            <a:r>
              <a:rPr lang="en-US" dirty="0"/>
              <a:t>October 13, 2023</a:t>
            </a:r>
          </a:p>
        </p:txBody>
      </p:sp>
      <p:sp>
        <p:nvSpPr>
          <p:cNvPr id="55" name="Text Placeholder 54"/>
          <p:cNvSpPr>
            <a:spLocks noGrp="1"/>
          </p:cNvSpPr>
          <p:nvPr>
            <p:ph type="body" sz="quarter" idx="27"/>
          </p:nvPr>
        </p:nvSpPr>
        <p:spPr/>
        <p:txBody>
          <a:bodyPr>
            <a:normAutofit/>
          </a:bodyPr>
          <a:lstStyle/>
          <a:p>
            <a:r>
              <a:rPr lang="en-US" dirty="0"/>
              <a:t>Scalable workflows for deep learning</a:t>
            </a:r>
          </a:p>
        </p:txBody>
      </p:sp>
      <p:sp>
        <p:nvSpPr>
          <p:cNvPr id="2" name="Picture Placeholder 1"/>
          <p:cNvSpPr>
            <a:spLocks noGrp="1"/>
          </p:cNvSpPr>
          <p:nvPr>
            <p:ph type="pic" sz="quarter" idx="16"/>
          </p:nvPr>
        </p:nvSpPr>
        <p:spPr>
          <a:xfrm>
            <a:off x="5347855" y="1689100"/>
            <a:ext cx="3796145" cy="2706624"/>
          </a:xfrm>
        </p:spPr>
        <p:txBody>
          <a:bodyPr/>
          <a:lstStyle/>
          <a:p>
            <a:endParaRPr lang="en-US"/>
          </a:p>
        </p:txBody>
      </p:sp>
      <p:pic>
        <p:nvPicPr>
          <p:cNvPr id="4098" name="Picture 2" descr="C:\cygwin\home\wozniak\collab\CANDLE-Papers\2017\AMD\CANDL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323" y="1811267"/>
            <a:ext cx="2951927" cy="250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INCREMENTAL learning</a:t>
            </a:r>
          </a:p>
        </p:txBody>
      </p:sp>
      <p:sp>
        <p:nvSpPr>
          <p:cNvPr id="3" name="Content Placeholder 2"/>
          <p:cNvSpPr>
            <a:spLocks noGrp="1"/>
          </p:cNvSpPr>
          <p:nvPr>
            <p:ph idx="1"/>
          </p:nvPr>
        </p:nvSpPr>
        <p:spPr>
          <a:xfrm>
            <a:off x="457200" y="1428571"/>
            <a:ext cx="3900853" cy="1543230"/>
          </a:xfrm>
        </p:spPr>
        <p:txBody>
          <a:bodyPr/>
          <a:lstStyle/>
          <a:p>
            <a:r>
              <a:rPr lang="en-US" dirty="0"/>
              <a:t>Split up the training data into subsets, iteratively train on most remaining subsets.  </a:t>
            </a:r>
          </a:p>
          <a:p>
            <a:r>
              <a:rPr lang="en-US" dirty="0"/>
              <a:t>Weight sharing from one subset to the next (incremental learning)</a:t>
            </a:r>
          </a:p>
        </p:txBody>
      </p:sp>
      <p:sp>
        <p:nvSpPr>
          <p:cNvPr id="5" name="Slide Number Placeholder 4"/>
          <p:cNvSpPr>
            <a:spLocks noGrp="1"/>
          </p:cNvSpPr>
          <p:nvPr>
            <p:ph type="sldNum" sz="quarter" idx="13"/>
          </p:nvPr>
        </p:nvSpPr>
        <p:spPr/>
        <p:txBody>
          <a:bodyPr/>
          <a:lstStyle/>
          <a:p>
            <a:fld id="{AEFAAC5A-9C4F-4278-920D-DF2BAB595749}" type="slidenum">
              <a:rPr lang="en-US" smtClean="0"/>
              <a:pPr/>
              <a:t>10</a:t>
            </a:fld>
            <a:endParaRPr lang="en-US" dirty="0"/>
          </a:p>
        </p:txBody>
      </p:sp>
      <p:sp>
        <p:nvSpPr>
          <p:cNvPr id="8" name="Rectangle 7"/>
          <p:cNvSpPr/>
          <p:nvPr/>
        </p:nvSpPr>
        <p:spPr>
          <a:xfrm>
            <a:off x="2979164" y="3193890"/>
            <a:ext cx="6555658" cy="3323987"/>
          </a:xfrm>
          <a:prstGeom prst="rect">
            <a:avLst/>
          </a:prstGeom>
        </p:spPr>
        <p:txBody>
          <a:bodyPr wrap="square">
            <a:spAutoFit/>
          </a:bodyPr>
          <a:lstStyle/>
          <a:p>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run_stage</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N,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 string this,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stage,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void block, string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plan_id</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void parent = </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run_single</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(this, stage, block,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plan_id</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if (stage &lt; S)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foreach</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id_child</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in [1:N]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run_stage</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(N, S, this+"."+</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id_child</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stage+1, parent,</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plan_id</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db_file</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runtype</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a:t>
            </a:r>
          </a:p>
          <a:p>
            <a:endParaRPr lang="en-US" sz="1400" dirty="0">
              <a:latin typeface="DejaVu Sans Mono" panose="020B0609030804020204" pitchFamily="49" charset="0"/>
              <a:ea typeface="DejaVu Sans Mono" panose="020B0609030804020204" pitchFamily="49" charset="0"/>
              <a:cs typeface="DejaVu Sans Mono" panose="020B0609030804020204" pitchFamily="49" charset="0"/>
            </a:endParaRPr>
          </a:p>
          <a:p>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run_single</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(string node,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stage, void block)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json_fragment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make_json_fragment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(node, stage);</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json</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"{\"node\": \"%s\", %s}" % (node,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json_fragment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block =&gt; </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obj</a:t>
            </a:r>
            <a:r>
              <a:rPr lang="en-US" sz="1400" b="1" dirty="0">
                <a:latin typeface="DejaVu Sans Mono" panose="020B0609030804020204" pitchFamily="49" charset="0"/>
                <a:ea typeface="DejaVu Sans Mono" panose="020B0609030804020204" pitchFamily="49" charset="0"/>
                <a:cs typeface="DejaVu Sans Mono" panose="020B0609030804020204" pitchFamily="49" charset="0"/>
              </a:rPr>
              <a:t>(</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json</a:t>
            </a:r>
            <a:r>
              <a:rPr lang="en-US" sz="1400" b="1" dirty="0">
                <a:latin typeface="DejaVu Sans Mono" panose="020B0609030804020204" pitchFamily="49" charset="0"/>
                <a:ea typeface="DejaVu Sans Mono" panose="020B0609030804020204" pitchFamily="49" charset="0"/>
                <a:cs typeface="DejaVu Sans Mono" panose="020B0609030804020204" pitchFamily="49" charset="0"/>
              </a:rPr>
              <a:t>, node);</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a:t>
            </a:r>
          </a:p>
        </p:txBody>
      </p:sp>
      <p:pic>
        <p:nvPicPr>
          <p:cNvPr id="9" name="Picture 3" descr="C:\cygwin\home\wozniak\mcs\reports\2019\CODAR\pl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003" y="3952567"/>
            <a:ext cx="6139041" cy="26310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cygwin\home\wozniak\mcs\reports\2019\CODAR\Milestone 13 - C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054" y="1428570"/>
            <a:ext cx="4418012" cy="161816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57202" y="2898459"/>
            <a:ext cx="2699884" cy="348309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Allows for investigations into data quality and learning patterns</a:t>
            </a:r>
          </a:p>
          <a:p>
            <a:r>
              <a:rPr lang="en-US" dirty="0"/>
              <a:t>Could also boost performance by preventing overloading data ingest limits</a:t>
            </a:r>
          </a:p>
          <a:p>
            <a:r>
              <a:rPr lang="en-US" dirty="0"/>
              <a:t>Recursive calls define the datasets for training</a:t>
            </a:r>
          </a:p>
          <a:p>
            <a:r>
              <a:rPr lang="en-US" dirty="0"/>
              <a:t>Runs at large scale on Summit, ramp-up/down</a:t>
            </a:r>
          </a:p>
        </p:txBody>
      </p:sp>
    </p:spTree>
    <p:extLst>
      <p:ext uri="{BB962C8B-B14F-4D97-AF65-F5344CB8AC3E}">
        <p14:creationId xmlns:p14="http://schemas.microsoft.com/office/powerpoint/2010/main" val="2749542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F52495-C667-E840-8E2A-B49183DA8DA9}"/>
              </a:ext>
            </a:extLst>
          </p:cNvPr>
          <p:cNvSpPr>
            <a:spLocks noGrp="1"/>
          </p:cNvSpPr>
          <p:nvPr>
            <p:ph type="sldNum" sz="quarter" idx="13"/>
          </p:nvPr>
        </p:nvSpPr>
        <p:spPr>
          <a:xfrm>
            <a:off x="4343400" y="7612774"/>
            <a:ext cx="457200" cy="137160"/>
          </a:xfrm>
        </p:spPr>
        <p:txBody>
          <a:bodyPr/>
          <a:lstStyle/>
          <a:p>
            <a:fld id="{AEFAAC5A-9C4F-4278-920D-DF2BAB595749}" type="slidenum">
              <a:rPr lang="en-US" smtClean="0"/>
              <a:pPr/>
              <a:t>11</a:t>
            </a:fld>
            <a:endParaRPr lang="en-US" dirty="0"/>
          </a:p>
        </p:txBody>
      </p:sp>
      <p:sp>
        <p:nvSpPr>
          <p:cNvPr id="16" name="Rectangle 15">
            <a:extLst>
              <a:ext uri="{FF2B5EF4-FFF2-40B4-BE49-F238E27FC236}">
                <a16:creationId xmlns:a16="http://schemas.microsoft.com/office/drawing/2014/main" id="{8A096B8E-D95E-C44A-89AD-85B13001938D}"/>
              </a:ext>
            </a:extLst>
          </p:cNvPr>
          <p:cNvSpPr/>
          <p:nvPr/>
        </p:nvSpPr>
        <p:spPr>
          <a:xfrm>
            <a:off x="498690" y="1623668"/>
            <a:ext cx="7568005" cy="5032147"/>
          </a:xfrm>
          <a:prstGeom prst="rect">
            <a:avLst/>
          </a:prstGeom>
        </p:spPr>
        <p:txBody>
          <a:bodyPr wrap="square">
            <a:spAutoFit/>
          </a:bodyPr>
          <a:lstStyle/>
          <a:p>
            <a:pPr marL="171450" indent="-171450" fontAlgn="base">
              <a:spcBef>
                <a:spcPts val="600"/>
              </a:spcBef>
              <a:buFont typeface="Arial" panose="020B0604020202020204" pitchFamily="34" charset="0"/>
              <a:buChar char="•"/>
            </a:pPr>
            <a:r>
              <a:rPr lang="en-US" sz="1600" b="1" dirty="0">
                <a:solidFill>
                  <a:srgbClr val="000000"/>
                </a:solidFill>
              </a:rPr>
              <a:t>Semi-automated framework</a:t>
            </a:r>
            <a:r>
              <a:rPr lang="en-US" sz="1600" dirty="0">
                <a:solidFill>
                  <a:srgbClr val="000000"/>
                </a:solidFill>
              </a:rPr>
              <a:t> for doing model comparisons,</a:t>
            </a:r>
            <a:br>
              <a:rPr lang="en-US" sz="1600" dirty="0">
                <a:solidFill>
                  <a:srgbClr val="000000"/>
                </a:solidFill>
              </a:rPr>
            </a:br>
            <a:r>
              <a:rPr lang="en-US" sz="1600" dirty="0">
                <a:solidFill>
                  <a:srgbClr val="000000"/>
                </a:solidFill>
              </a:rPr>
              <a:t>automating as much as possible</a:t>
            </a:r>
          </a:p>
          <a:p>
            <a:pPr marL="171450" indent="-171450" fontAlgn="base">
              <a:spcBef>
                <a:spcPts val="600"/>
              </a:spcBef>
              <a:buFont typeface="Arial" panose="020B0604020202020204" pitchFamily="34" charset="0"/>
              <a:buChar char="•"/>
            </a:pPr>
            <a:r>
              <a:rPr lang="en-US" sz="1600" dirty="0">
                <a:solidFill>
                  <a:srgbClr val="000000"/>
                </a:solidFill>
              </a:rPr>
              <a:t>Prioritizing the following comparisons:</a:t>
            </a:r>
          </a:p>
          <a:p>
            <a:pPr marL="628650" lvl="1" indent="-171450" fontAlgn="base">
              <a:spcBef>
                <a:spcPts val="600"/>
              </a:spcBef>
              <a:buFont typeface="Arial" panose="020B0604020202020204" pitchFamily="34" charset="0"/>
              <a:buChar char="•"/>
            </a:pPr>
            <a:r>
              <a:rPr lang="en-US" sz="1600" dirty="0">
                <a:solidFill>
                  <a:srgbClr val="000000"/>
                </a:solidFill>
              </a:rPr>
              <a:t>Cross-study generalization analysis</a:t>
            </a:r>
          </a:p>
          <a:p>
            <a:pPr marL="628650" lvl="1" indent="-171450" fontAlgn="base">
              <a:spcBef>
                <a:spcPts val="600"/>
              </a:spcBef>
              <a:buFont typeface="Arial" panose="020B0604020202020204" pitchFamily="34" charset="0"/>
              <a:buChar char="•"/>
            </a:pPr>
            <a:r>
              <a:rPr lang="en-US" sz="1600" dirty="0">
                <a:solidFill>
                  <a:srgbClr val="000000"/>
                </a:solidFill>
              </a:rPr>
              <a:t>Data scaling and learning curves</a:t>
            </a:r>
          </a:p>
          <a:p>
            <a:pPr marL="628650" lvl="1" indent="-171450" fontAlgn="base">
              <a:spcBef>
                <a:spcPts val="600"/>
              </a:spcBef>
              <a:buFont typeface="Arial" panose="020B0604020202020204" pitchFamily="34" charset="0"/>
              <a:buChar char="•"/>
            </a:pPr>
            <a:r>
              <a:rPr lang="en-US" sz="1600" dirty="0">
                <a:solidFill>
                  <a:srgbClr val="000000"/>
                </a:solidFill>
              </a:rPr>
              <a:t>Error analysis and subclass/subtyping</a:t>
            </a:r>
          </a:p>
          <a:p>
            <a:pPr marL="628650" lvl="1" indent="-171450" fontAlgn="base">
              <a:spcBef>
                <a:spcPts val="600"/>
              </a:spcBef>
              <a:buFont typeface="Arial" panose="020B0604020202020204" pitchFamily="34" charset="0"/>
              <a:buChar char="•"/>
            </a:pPr>
            <a:r>
              <a:rPr lang="en-US" sz="1600" dirty="0">
                <a:solidFill>
                  <a:srgbClr val="000000"/>
                </a:solidFill>
              </a:rPr>
              <a:t>Robustness</a:t>
            </a:r>
          </a:p>
          <a:p>
            <a:pPr marL="171450" indent="-171450" fontAlgn="base">
              <a:spcBef>
                <a:spcPts val="600"/>
              </a:spcBef>
              <a:buFont typeface="Arial" panose="020B0604020202020204" pitchFamily="34" charset="0"/>
              <a:buChar char="•"/>
            </a:pPr>
            <a:r>
              <a:rPr lang="en-US" sz="1600" dirty="0">
                <a:solidFill>
                  <a:srgbClr val="000000"/>
                </a:solidFill>
              </a:rPr>
              <a:t>Will be able to report the </a:t>
            </a:r>
            <a:r>
              <a:rPr lang="en-US" sz="1600" b="1" dirty="0">
                <a:solidFill>
                  <a:srgbClr val="000000"/>
                </a:solidFill>
              </a:rPr>
              <a:t>N top models</a:t>
            </a:r>
            <a:r>
              <a:rPr lang="en-US" sz="1600" dirty="0">
                <a:solidFill>
                  <a:srgbClr val="000000"/>
                </a:solidFill>
              </a:rPr>
              <a:t> using the framework that IMPROVE is curating for a given problem</a:t>
            </a:r>
          </a:p>
          <a:p>
            <a:pPr algn="l" fontAlgn="base">
              <a:spcBef>
                <a:spcPts val="600"/>
              </a:spcBef>
            </a:pPr>
            <a:r>
              <a:rPr lang="en-US" sz="1600" b="1" dirty="0">
                <a:solidFill>
                  <a:srgbClr val="000000"/>
                </a:solidFill>
              </a:rPr>
              <a:t>Model recruitment: </a:t>
            </a:r>
            <a:r>
              <a:rPr lang="en-US" sz="1600" dirty="0">
                <a:solidFill>
                  <a:srgbClr val="000000"/>
                </a:solidFill>
              </a:rPr>
              <a:t>Ideally we are looking for:</a:t>
            </a:r>
          </a:p>
          <a:p>
            <a:pPr marL="171450" indent="-171450" fontAlgn="base">
              <a:spcBef>
                <a:spcPts val="600"/>
              </a:spcBef>
              <a:buFont typeface="Arial" panose="020B0604020202020204" pitchFamily="34" charset="0"/>
              <a:buChar char="•"/>
            </a:pPr>
            <a:r>
              <a:rPr lang="en-US" sz="1600" dirty="0">
                <a:solidFill>
                  <a:srgbClr val="000000"/>
                </a:solidFill>
              </a:rPr>
              <a:t>Pan-cancer and multi-drug models </a:t>
            </a:r>
          </a:p>
          <a:p>
            <a:pPr marL="171450" indent="-171450" fontAlgn="base">
              <a:spcBef>
                <a:spcPts val="600"/>
              </a:spcBef>
              <a:buFont typeface="Arial" panose="020B0604020202020204" pitchFamily="34" charset="0"/>
              <a:buChar char="•"/>
            </a:pPr>
            <a:r>
              <a:rPr lang="en-US" sz="1600" dirty="0">
                <a:solidFill>
                  <a:srgbClr val="000000"/>
                </a:solidFill>
              </a:rPr>
              <a:t>Features that we can </a:t>
            </a:r>
            <a:r>
              <a:rPr lang="en-US" sz="1600" i="1" dirty="0">
                <a:solidFill>
                  <a:srgbClr val="000000"/>
                </a:solidFill>
              </a:rPr>
              <a:t>easily</a:t>
            </a:r>
            <a:r>
              <a:rPr lang="en-US" sz="1600" dirty="0">
                <a:solidFill>
                  <a:srgbClr val="000000"/>
                </a:solidFill>
              </a:rPr>
              <a:t> compute </a:t>
            </a:r>
            <a:r>
              <a:rPr lang="en-US" sz="1600" dirty="0">
                <a:solidFill>
                  <a:srgbClr val="000000"/>
                </a:solidFill>
                <a:sym typeface="Wingdings" pitchFamily="2" charset="2"/>
              </a:rPr>
              <a:t> </a:t>
            </a:r>
            <a:r>
              <a:rPr lang="en-US" sz="1600" u="sng" dirty="0">
                <a:solidFill>
                  <a:srgbClr val="000000"/>
                </a:solidFill>
                <a:sym typeface="Wingdings" pitchFamily="2" charset="2"/>
              </a:rPr>
              <a:t>data curation</a:t>
            </a:r>
            <a:endParaRPr lang="en-US" sz="1600" u="sng" dirty="0">
              <a:solidFill>
                <a:srgbClr val="000000"/>
              </a:solidFill>
            </a:endParaRPr>
          </a:p>
          <a:p>
            <a:pPr marL="171450" indent="-171450" fontAlgn="base">
              <a:spcBef>
                <a:spcPts val="600"/>
              </a:spcBef>
              <a:buFont typeface="Arial" panose="020B0604020202020204" pitchFamily="34" charset="0"/>
              <a:buChar char="•"/>
            </a:pPr>
            <a:r>
              <a:rPr lang="en-US" sz="1600" dirty="0">
                <a:solidFill>
                  <a:srgbClr val="000000"/>
                </a:solidFill>
              </a:rPr>
              <a:t>Predict continuous drug response in cell lines (AUC, IC50).</a:t>
            </a:r>
          </a:p>
          <a:p>
            <a:pPr algn="l" fontAlgn="base">
              <a:spcBef>
                <a:spcPts val="600"/>
              </a:spcBef>
            </a:pPr>
            <a:r>
              <a:rPr lang="en-US" sz="1600" dirty="0">
                <a:solidFill>
                  <a:srgbClr val="000000"/>
                </a:solidFill>
              </a:rPr>
              <a:t>We are less interested in:</a:t>
            </a:r>
          </a:p>
          <a:p>
            <a:pPr marL="171450" indent="-171450" fontAlgn="base">
              <a:spcBef>
                <a:spcPts val="600"/>
              </a:spcBef>
              <a:buFont typeface="Arial" panose="020B0604020202020204" pitchFamily="34" charset="0"/>
              <a:buChar char="•"/>
            </a:pPr>
            <a:r>
              <a:rPr lang="en-US" sz="1600" dirty="0">
                <a:solidFill>
                  <a:srgbClr val="000000"/>
                </a:solidFill>
              </a:rPr>
              <a:t>Drug-specific models (that don’t use drug features)</a:t>
            </a:r>
          </a:p>
          <a:p>
            <a:pPr marL="171450" indent="-171450" fontAlgn="base">
              <a:spcBef>
                <a:spcPts val="600"/>
              </a:spcBef>
              <a:buFont typeface="Arial" panose="020B0604020202020204" pitchFamily="34" charset="0"/>
              <a:buChar char="•"/>
            </a:pPr>
            <a:r>
              <a:rPr lang="en-US" sz="1600" dirty="0">
                <a:solidFill>
                  <a:srgbClr val="000000"/>
                </a:solidFill>
              </a:rPr>
              <a:t>Models that use complex, application-specific feature representations</a:t>
            </a:r>
          </a:p>
        </p:txBody>
      </p:sp>
      <p:sp>
        <p:nvSpPr>
          <p:cNvPr id="2" name="Title 1">
            <a:extLst>
              <a:ext uri="{FF2B5EF4-FFF2-40B4-BE49-F238E27FC236}">
                <a16:creationId xmlns:a16="http://schemas.microsoft.com/office/drawing/2014/main" id="{95C4A93E-B9FF-588C-40C5-510D266EF003}"/>
              </a:ext>
            </a:extLst>
          </p:cNvPr>
          <p:cNvSpPr>
            <a:spLocks noGrp="1"/>
          </p:cNvSpPr>
          <p:nvPr>
            <p:ph type="title"/>
          </p:nvPr>
        </p:nvSpPr>
        <p:spPr>
          <a:xfrm>
            <a:off x="457200" y="274638"/>
            <a:ext cx="8372901" cy="828948"/>
          </a:xfrm>
        </p:spPr>
        <p:txBody>
          <a:bodyPr/>
          <a:lstStyle/>
          <a:p>
            <a:r>
              <a:rPr lang="en-US" dirty="0"/>
              <a:t>New problem: model comparison</a:t>
            </a:r>
          </a:p>
        </p:txBody>
      </p:sp>
      <p:sp>
        <p:nvSpPr>
          <p:cNvPr id="3" name="Text Placeholder 3">
            <a:extLst>
              <a:ext uri="{FF2B5EF4-FFF2-40B4-BE49-F238E27FC236}">
                <a16:creationId xmlns:a16="http://schemas.microsoft.com/office/drawing/2014/main" id="{216D7AE1-B068-6816-E653-36EB45ADFAFF}"/>
              </a:ext>
            </a:extLst>
          </p:cNvPr>
          <p:cNvSpPr>
            <a:spLocks noGrp="1"/>
          </p:cNvSpPr>
          <p:nvPr>
            <p:ph type="body" sz="quarter" idx="12"/>
          </p:nvPr>
        </p:nvSpPr>
        <p:spPr>
          <a:xfrm>
            <a:off x="457200" y="1168748"/>
            <a:ext cx="8372901" cy="499715"/>
          </a:xfrm>
        </p:spPr>
        <p:txBody>
          <a:bodyPr/>
          <a:lstStyle/>
          <a:p>
            <a:r>
              <a:rPr lang="en-US" dirty="0"/>
              <a:t>Project IMPROVE: Gathering models from the greater community </a:t>
            </a:r>
          </a:p>
        </p:txBody>
      </p:sp>
    </p:spTree>
    <p:extLst>
      <p:ext uri="{BB962C8B-B14F-4D97-AF65-F5344CB8AC3E}">
        <p14:creationId xmlns:p14="http://schemas.microsoft.com/office/powerpoint/2010/main" val="2506975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40EE-09A6-E102-8C0B-C7F13C4C75A6}"/>
              </a:ext>
            </a:extLst>
          </p:cNvPr>
          <p:cNvSpPr>
            <a:spLocks noGrp="1"/>
          </p:cNvSpPr>
          <p:nvPr>
            <p:ph type="title"/>
          </p:nvPr>
        </p:nvSpPr>
        <p:spPr/>
        <p:txBody>
          <a:bodyPr/>
          <a:lstStyle/>
          <a:p>
            <a:r>
              <a:rPr lang="en-US" dirty="0"/>
              <a:t>Curation status</a:t>
            </a:r>
          </a:p>
        </p:txBody>
      </p:sp>
      <p:sp>
        <p:nvSpPr>
          <p:cNvPr id="3" name="Content Placeholder 2">
            <a:extLst>
              <a:ext uri="{FF2B5EF4-FFF2-40B4-BE49-F238E27FC236}">
                <a16:creationId xmlns:a16="http://schemas.microsoft.com/office/drawing/2014/main" id="{9B523519-01AB-4644-14E0-29E8E4B9CC87}"/>
              </a:ext>
            </a:extLst>
          </p:cNvPr>
          <p:cNvSpPr>
            <a:spLocks noGrp="1"/>
          </p:cNvSpPr>
          <p:nvPr>
            <p:ph idx="1"/>
          </p:nvPr>
        </p:nvSpPr>
        <p:spPr/>
        <p:txBody>
          <a:bodyPr/>
          <a:lstStyle/>
          <a:p>
            <a:r>
              <a:rPr lang="en-US" dirty="0"/>
              <a:t>Have 28 models that have been successfully run by the computer science team</a:t>
            </a:r>
          </a:p>
          <a:p>
            <a:pPr lvl="1"/>
            <a:r>
              <a:rPr lang="en-US" dirty="0"/>
              <a:t>9 fully tagged in release for September, 2023</a:t>
            </a:r>
          </a:p>
          <a:p>
            <a:r>
              <a:rPr lang="en-US" dirty="0"/>
              <a:t>Models by engine: TF1=8, TF2=1, </a:t>
            </a:r>
            <a:r>
              <a:rPr lang="en-US" dirty="0" err="1"/>
              <a:t>PyTorch</a:t>
            </a:r>
            <a:r>
              <a:rPr lang="en-US" dirty="0"/>
              <a:t>=19</a:t>
            </a:r>
          </a:p>
          <a:p>
            <a:r>
              <a:rPr lang="en-US" dirty="0"/>
              <a:t>Deep learning approach: CNN=12, Attention=4, Transformer=3</a:t>
            </a:r>
          </a:p>
          <a:p>
            <a:r>
              <a:rPr lang="en-US" dirty="0"/>
              <a:t>CANDLE-compliant: 10</a:t>
            </a:r>
          </a:p>
        </p:txBody>
      </p:sp>
      <p:sp>
        <p:nvSpPr>
          <p:cNvPr id="4" name="Text Placeholder 3">
            <a:extLst>
              <a:ext uri="{FF2B5EF4-FFF2-40B4-BE49-F238E27FC236}">
                <a16:creationId xmlns:a16="http://schemas.microsoft.com/office/drawing/2014/main" id="{18E0FECC-B510-73C0-FF09-ADC40B9B8B19}"/>
              </a:ext>
            </a:extLst>
          </p:cNvPr>
          <p:cNvSpPr>
            <a:spLocks noGrp="1"/>
          </p:cNvSpPr>
          <p:nvPr>
            <p:ph type="body" sz="quarter" idx="12"/>
          </p:nvPr>
        </p:nvSpPr>
        <p:spPr/>
        <p:txBody>
          <a:bodyPr/>
          <a:lstStyle/>
          <a:p>
            <a:r>
              <a:rPr lang="en-US" dirty="0"/>
              <a:t>Status of the model curation effort</a:t>
            </a:r>
          </a:p>
        </p:txBody>
      </p:sp>
      <p:sp>
        <p:nvSpPr>
          <p:cNvPr id="5" name="Slide Number Placeholder 4">
            <a:extLst>
              <a:ext uri="{FF2B5EF4-FFF2-40B4-BE49-F238E27FC236}">
                <a16:creationId xmlns:a16="http://schemas.microsoft.com/office/drawing/2014/main" id="{DB4A8B33-D792-7275-2426-7425FA0C514A}"/>
              </a:ext>
            </a:extLst>
          </p:cNvPr>
          <p:cNvSpPr>
            <a:spLocks noGrp="1"/>
          </p:cNvSpPr>
          <p:nvPr>
            <p:ph type="sldNum" sz="quarter" idx="13"/>
          </p:nvPr>
        </p:nvSpPr>
        <p:spPr/>
        <p:txBody>
          <a:bodyPr/>
          <a:lstStyle/>
          <a:p>
            <a:fld id="{AEFAAC5A-9C4F-4278-920D-DF2BAB595749}" type="slidenum">
              <a:rPr lang="en-US" smtClean="0"/>
              <a:pPr/>
              <a:t>12</a:t>
            </a:fld>
            <a:endParaRPr lang="en-US" dirty="0"/>
          </a:p>
        </p:txBody>
      </p:sp>
      <p:sp>
        <p:nvSpPr>
          <p:cNvPr id="6" name="TextBox 5">
            <a:extLst>
              <a:ext uri="{FF2B5EF4-FFF2-40B4-BE49-F238E27FC236}">
                <a16:creationId xmlns:a16="http://schemas.microsoft.com/office/drawing/2014/main" id="{1A989263-7805-D39B-E018-84B2957C5CB9}"/>
              </a:ext>
            </a:extLst>
          </p:cNvPr>
          <p:cNvSpPr txBox="1"/>
          <p:nvPr/>
        </p:nvSpPr>
        <p:spPr>
          <a:xfrm>
            <a:off x="457200" y="3529656"/>
            <a:ext cx="5996719" cy="2862322"/>
          </a:xfrm>
          <a:prstGeom prst="rect">
            <a:avLst/>
          </a:prstGeom>
          <a:noFill/>
        </p:spPr>
        <p:txBody>
          <a:bodyPr wrap="square">
            <a:spAutoFit/>
          </a:bodyPr>
          <a:lstStyle/>
          <a:p>
            <a:pPr algn="l" fontAlgn="base"/>
            <a:r>
              <a:rPr lang="en-US" sz="1600" b="1" dirty="0">
                <a:solidFill>
                  <a:srgbClr val="000000"/>
                </a:solidFill>
              </a:rPr>
              <a:t>The IMPROVE Framework</a:t>
            </a:r>
            <a:endParaRPr lang="en-US" sz="1600" dirty="0">
              <a:solidFill>
                <a:srgbClr val="000000"/>
              </a:solidFill>
            </a:endParaRPr>
          </a:p>
          <a:p>
            <a:pPr marL="285750" indent="-285750" fontAlgn="base">
              <a:spcBef>
                <a:spcPts val="600"/>
              </a:spcBef>
              <a:buFont typeface="Arial" panose="020B0604020202020204" pitchFamily="34" charset="0"/>
              <a:buChar char="•"/>
            </a:pPr>
            <a:r>
              <a:rPr lang="en-US" sz="1600" dirty="0">
                <a:solidFill>
                  <a:srgbClr val="000000"/>
                </a:solidFill>
              </a:rPr>
              <a:t>Each model is packaged in a Singularity container, with a common shell script interface:</a:t>
            </a:r>
          </a:p>
          <a:p>
            <a:pPr marL="285750" indent="-285750" fontAlgn="base">
              <a:spcBef>
                <a:spcPts val="600"/>
              </a:spcBef>
              <a:buFont typeface="Arial" panose="020B0604020202020204" pitchFamily="34" charset="0"/>
              <a:buChar char="•"/>
            </a:pPr>
            <a:r>
              <a:rPr lang="en-US" sz="1600" dirty="0">
                <a:solidFill>
                  <a:srgbClr val="000000"/>
                </a:solidFill>
                <a:latin typeface="Consolas" panose="020B0609020204030204" pitchFamily="49" charset="0"/>
              </a:rPr>
              <a:t>preprocess.sh </a:t>
            </a:r>
            <a:r>
              <a:rPr lang="en-US" sz="1600" dirty="0">
                <a:solidFill>
                  <a:srgbClr val="000000"/>
                </a:solidFill>
                <a:sym typeface="Wingdings" pitchFamily="2" charset="2"/>
              </a:rPr>
              <a:t> </a:t>
            </a:r>
            <a:r>
              <a:rPr lang="en-US" sz="1600" dirty="0">
                <a:solidFill>
                  <a:srgbClr val="000000"/>
                </a:solidFill>
              </a:rPr>
              <a:t>Data preprocessing </a:t>
            </a:r>
            <a:br>
              <a:rPr lang="en-US" sz="1600" dirty="0">
                <a:solidFill>
                  <a:srgbClr val="000000"/>
                </a:solidFill>
              </a:rPr>
            </a:br>
            <a:r>
              <a:rPr lang="en-US" sz="1600" dirty="0">
                <a:solidFill>
                  <a:srgbClr val="000000"/>
                </a:solidFill>
              </a:rPr>
              <a:t>	transforms raw DRP data into ML data</a:t>
            </a:r>
          </a:p>
          <a:p>
            <a:pPr marL="285750" indent="-285750" algn="l" fontAlgn="base">
              <a:spcBef>
                <a:spcPts val="600"/>
              </a:spcBef>
              <a:buFont typeface="Arial" panose="020B0604020202020204" pitchFamily="34" charset="0"/>
              <a:buChar char="•"/>
            </a:pPr>
            <a:r>
              <a:rPr lang="en-US" sz="1600" dirty="0">
                <a:solidFill>
                  <a:srgbClr val="000000"/>
                </a:solidFill>
                <a:latin typeface="Consolas" panose="020B0609020204030204" pitchFamily="49" charset="0"/>
              </a:rPr>
              <a:t>train.sh</a:t>
            </a:r>
            <a:r>
              <a:rPr lang="en-US" sz="1600" dirty="0">
                <a:solidFill>
                  <a:srgbClr val="000000"/>
                </a:solidFill>
              </a:rPr>
              <a:t> </a:t>
            </a:r>
            <a:r>
              <a:rPr lang="en-US" sz="1600" dirty="0">
                <a:solidFill>
                  <a:srgbClr val="000000"/>
                </a:solidFill>
                <a:sym typeface="Wingdings" pitchFamily="2" charset="2"/>
              </a:rPr>
              <a:t> </a:t>
            </a:r>
            <a:r>
              <a:rPr lang="en-US" sz="1600" dirty="0">
                <a:solidFill>
                  <a:srgbClr val="000000"/>
                </a:solidFill>
              </a:rPr>
              <a:t>Model Training </a:t>
            </a:r>
            <a:br>
              <a:rPr lang="en-US" sz="1600" dirty="0">
                <a:solidFill>
                  <a:srgbClr val="000000"/>
                </a:solidFill>
              </a:rPr>
            </a:br>
            <a:r>
              <a:rPr lang="en-US" sz="1600" dirty="0">
                <a:solidFill>
                  <a:srgbClr val="000000"/>
                </a:solidFill>
              </a:rPr>
              <a:t>	uses ML data to train the model and saves the model</a:t>
            </a:r>
          </a:p>
          <a:p>
            <a:pPr marL="285750" indent="-285750" algn="l" fontAlgn="base">
              <a:spcBef>
                <a:spcPts val="600"/>
              </a:spcBef>
              <a:buFont typeface="Arial" panose="020B0604020202020204" pitchFamily="34" charset="0"/>
              <a:buChar char="•"/>
            </a:pPr>
            <a:r>
              <a:rPr lang="en-US" sz="1600" dirty="0">
                <a:solidFill>
                  <a:srgbClr val="000000"/>
                </a:solidFill>
                <a:latin typeface="Consolas" panose="020B0609020204030204" pitchFamily="49" charset="0"/>
              </a:rPr>
              <a:t>infer.sh </a:t>
            </a:r>
            <a:r>
              <a:rPr lang="en-US" sz="1600" dirty="0">
                <a:solidFill>
                  <a:srgbClr val="000000"/>
                </a:solidFill>
                <a:sym typeface="Wingdings" pitchFamily="2" charset="2"/>
              </a:rPr>
              <a:t> Use the trained model and ML data to run 			i</a:t>
            </a:r>
            <a:r>
              <a:rPr lang="en-US" sz="1600" dirty="0">
                <a:solidFill>
                  <a:srgbClr val="000000"/>
                </a:solidFill>
              </a:rPr>
              <a:t>nference </a:t>
            </a:r>
            <a:br>
              <a:rPr lang="en-US" sz="1600" dirty="0">
                <a:solidFill>
                  <a:srgbClr val="000000"/>
                </a:solidFill>
              </a:rPr>
            </a:br>
            <a:r>
              <a:rPr lang="en-US" sz="1600" dirty="0">
                <a:solidFill>
                  <a:srgbClr val="000000"/>
                </a:solidFill>
              </a:rPr>
              <a:t>	saves raw predictions</a:t>
            </a:r>
          </a:p>
        </p:txBody>
      </p:sp>
      <p:sp>
        <p:nvSpPr>
          <p:cNvPr id="7" name="Rectangle: Folded Corner 6">
            <a:extLst>
              <a:ext uri="{FF2B5EF4-FFF2-40B4-BE49-F238E27FC236}">
                <a16:creationId xmlns:a16="http://schemas.microsoft.com/office/drawing/2014/main" id="{B32D735D-B2F2-3051-6EEC-B356E5D44535}"/>
              </a:ext>
            </a:extLst>
          </p:cNvPr>
          <p:cNvSpPr/>
          <p:nvPr/>
        </p:nvSpPr>
        <p:spPr>
          <a:xfrm>
            <a:off x="6453919" y="3529656"/>
            <a:ext cx="2413105" cy="2413105"/>
          </a:xfrm>
          <a:prstGeom prst="foldedCorner">
            <a:avLst/>
          </a:prstGeom>
          <a:solidFill>
            <a:schemeClr val="bg2">
              <a:lumMod val="40000"/>
              <a:lumOff val="60000"/>
            </a:schemeClr>
          </a:solidFill>
          <a:ln w="22225">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82880" tIns="182880" rIns="182880" rtlCol="0" anchor="ctr"/>
          <a:lstStyle/>
          <a:p>
            <a:pPr algn="ctr"/>
            <a:r>
              <a:rPr lang="en-US" b="1" dirty="0">
                <a:solidFill>
                  <a:srgbClr val="000000"/>
                </a:solidFill>
                <a:latin typeface="+mj-lt"/>
              </a:rPr>
              <a:t>Collaboration idea</a:t>
            </a:r>
          </a:p>
          <a:p>
            <a:pPr algn="ctr"/>
            <a:endParaRPr lang="en-US" b="1" dirty="0">
              <a:solidFill>
                <a:srgbClr val="000000"/>
              </a:solidFill>
            </a:endParaRPr>
          </a:p>
          <a:p>
            <a:pPr algn="ctr"/>
            <a:r>
              <a:rPr lang="en-US" dirty="0">
                <a:solidFill>
                  <a:srgbClr val="000000"/>
                </a:solidFill>
              </a:rPr>
              <a:t>What else can we do with a large collection of ML models built for similar problems?</a:t>
            </a:r>
          </a:p>
        </p:txBody>
      </p:sp>
    </p:spTree>
    <p:extLst>
      <p:ext uri="{BB962C8B-B14F-4D97-AF65-F5344CB8AC3E}">
        <p14:creationId xmlns:p14="http://schemas.microsoft.com/office/powerpoint/2010/main" val="4285756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F52495-C667-E840-8E2A-B49183DA8DA9}"/>
              </a:ext>
            </a:extLst>
          </p:cNvPr>
          <p:cNvSpPr>
            <a:spLocks noGrp="1"/>
          </p:cNvSpPr>
          <p:nvPr>
            <p:ph type="sldNum" sz="quarter" idx="13"/>
          </p:nvPr>
        </p:nvSpPr>
        <p:spPr>
          <a:xfrm>
            <a:off x="4343400" y="6477503"/>
            <a:ext cx="457200" cy="182880"/>
          </a:xfrm>
        </p:spPr>
        <p:txBody>
          <a:bodyPr/>
          <a:lstStyle/>
          <a:p>
            <a:fld id="{AEFAAC5A-9C4F-4278-920D-DF2BAB595749}" type="slidenum">
              <a:rPr lang="en-US" smtClean="0"/>
              <a:pPr/>
              <a:t>13</a:t>
            </a:fld>
            <a:endParaRPr lang="en-US" dirty="0"/>
          </a:p>
        </p:txBody>
      </p:sp>
      <p:pic>
        <p:nvPicPr>
          <p:cNvPr id="12" name="Picture 11">
            <a:extLst>
              <a:ext uri="{FF2B5EF4-FFF2-40B4-BE49-F238E27FC236}">
                <a16:creationId xmlns:a16="http://schemas.microsoft.com/office/drawing/2014/main" id="{60ADB358-699C-8B48-BF44-515556F48842}"/>
              </a:ext>
            </a:extLst>
          </p:cNvPr>
          <p:cNvPicPr>
            <a:picLocks noChangeAspect="1"/>
          </p:cNvPicPr>
          <p:nvPr/>
        </p:nvPicPr>
        <p:blipFill>
          <a:blip r:embed="rId3"/>
          <a:stretch>
            <a:fillRect/>
          </a:stretch>
        </p:blipFill>
        <p:spPr>
          <a:xfrm>
            <a:off x="353846" y="1997183"/>
            <a:ext cx="2743200" cy="2194560"/>
          </a:xfrm>
          <a:prstGeom prst="rect">
            <a:avLst/>
          </a:prstGeom>
        </p:spPr>
      </p:pic>
      <p:pic>
        <p:nvPicPr>
          <p:cNvPr id="14" name="Picture 13">
            <a:extLst>
              <a:ext uri="{FF2B5EF4-FFF2-40B4-BE49-F238E27FC236}">
                <a16:creationId xmlns:a16="http://schemas.microsoft.com/office/drawing/2014/main" id="{C9E274E8-1040-4143-B5DE-B02B094774A8}"/>
              </a:ext>
            </a:extLst>
          </p:cNvPr>
          <p:cNvPicPr>
            <a:picLocks noChangeAspect="1"/>
          </p:cNvPicPr>
          <p:nvPr/>
        </p:nvPicPr>
        <p:blipFill>
          <a:blip r:embed="rId4"/>
          <a:stretch>
            <a:fillRect/>
          </a:stretch>
        </p:blipFill>
        <p:spPr>
          <a:xfrm>
            <a:off x="3097046" y="1997183"/>
            <a:ext cx="3072384" cy="2194560"/>
          </a:xfrm>
          <a:prstGeom prst="rect">
            <a:avLst/>
          </a:prstGeom>
        </p:spPr>
      </p:pic>
      <p:pic>
        <p:nvPicPr>
          <p:cNvPr id="19" name="Picture 18">
            <a:extLst>
              <a:ext uri="{FF2B5EF4-FFF2-40B4-BE49-F238E27FC236}">
                <a16:creationId xmlns:a16="http://schemas.microsoft.com/office/drawing/2014/main" id="{36D9C91C-B160-2A44-B805-527B68C26D4E}"/>
              </a:ext>
            </a:extLst>
          </p:cNvPr>
          <p:cNvPicPr>
            <a:picLocks noChangeAspect="1"/>
          </p:cNvPicPr>
          <p:nvPr/>
        </p:nvPicPr>
        <p:blipFill>
          <a:blip r:embed="rId5"/>
          <a:stretch>
            <a:fillRect/>
          </a:stretch>
        </p:blipFill>
        <p:spPr>
          <a:xfrm>
            <a:off x="6110409" y="1997183"/>
            <a:ext cx="3072384" cy="2194560"/>
          </a:xfrm>
          <a:prstGeom prst="rect">
            <a:avLst/>
          </a:prstGeom>
        </p:spPr>
      </p:pic>
      <p:sp>
        <p:nvSpPr>
          <p:cNvPr id="15" name="Rectangle 14">
            <a:extLst>
              <a:ext uri="{FF2B5EF4-FFF2-40B4-BE49-F238E27FC236}">
                <a16:creationId xmlns:a16="http://schemas.microsoft.com/office/drawing/2014/main" id="{2AD4B361-B0AF-F84D-A7BB-B4D9C40C767C}"/>
              </a:ext>
            </a:extLst>
          </p:cNvPr>
          <p:cNvSpPr/>
          <p:nvPr/>
        </p:nvSpPr>
        <p:spPr>
          <a:xfrm>
            <a:off x="1352480" y="1823201"/>
            <a:ext cx="889987" cy="369332"/>
          </a:xfrm>
          <a:prstGeom prst="rect">
            <a:avLst/>
          </a:prstGeom>
        </p:spPr>
        <p:txBody>
          <a:bodyPr wrap="none">
            <a:spAutoFit/>
          </a:bodyPr>
          <a:lstStyle/>
          <a:p>
            <a:r>
              <a:rPr lang="en-US" dirty="0" err="1"/>
              <a:t>HiDRA</a:t>
            </a:r>
            <a:endParaRPr lang="en-US" dirty="0"/>
          </a:p>
        </p:txBody>
      </p:sp>
      <p:sp>
        <p:nvSpPr>
          <p:cNvPr id="16" name="Rectangle 15">
            <a:extLst>
              <a:ext uri="{FF2B5EF4-FFF2-40B4-BE49-F238E27FC236}">
                <a16:creationId xmlns:a16="http://schemas.microsoft.com/office/drawing/2014/main" id="{E57A5907-9771-6D4C-82FC-E84C5DF60506}"/>
              </a:ext>
            </a:extLst>
          </p:cNvPr>
          <p:cNvSpPr/>
          <p:nvPr/>
        </p:nvSpPr>
        <p:spPr>
          <a:xfrm>
            <a:off x="4099097" y="1823201"/>
            <a:ext cx="1313180" cy="369332"/>
          </a:xfrm>
          <a:prstGeom prst="rect">
            <a:avLst/>
          </a:prstGeom>
        </p:spPr>
        <p:txBody>
          <a:bodyPr wrap="none">
            <a:spAutoFit/>
          </a:bodyPr>
          <a:lstStyle/>
          <a:p>
            <a:r>
              <a:rPr lang="en-US" dirty="0"/>
              <a:t>GraphDRP</a:t>
            </a:r>
          </a:p>
        </p:txBody>
      </p:sp>
      <p:sp>
        <p:nvSpPr>
          <p:cNvPr id="17" name="Rectangle 16">
            <a:extLst>
              <a:ext uri="{FF2B5EF4-FFF2-40B4-BE49-F238E27FC236}">
                <a16:creationId xmlns:a16="http://schemas.microsoft.com/office/drawing/2014/main" id="{C86EC3CC-AA41-C64B-AB1F-57E368E76D30}"/>
              </a:ext>
            </a:extLst>
          </p:cNvPr>
          <p:cNvSpPr/>
          <p:nvPr/>
        </p:nvSpPr>
        <p:spPr>
          <a:xfrm>
            <a:off x="7381980" y="1823201"/>
            <a:ext cx="813043" cy="369332"/>
          </a:xfrm>
          <a:prstGeom prst="rect">
            <a:avLst/>
          </a:prstGeom>
        </p:spPr>
        <p:txBody>
          <a:bodyPr wrap="none">
            <a:spAutoFit/>
          </a:bodyPr>
          <a:lstStyle/>
          <a:p>
            <a:r>
              <a:rPr lang="en-US" dirty="0"/>
              <a:t>TGSA</a:t>
            </a:r>
          </a:p>
        </p:txBody>
      </p:sp>
      <p:sp>
        <p:nvSpPr>
          <p:cNvPr id="20" name="Rectangle 19">
            <a:extLst>
              <a:ext uri="{FF2B5EF4-FFF2-40B4-BE49-F238E27FC236}">
                <a16:creationId xmlns:a16="http://schemas.microsoft.com/office/drawing/2014/main" id="{92236CB7-CAF3-F74B-B45C-CFC5F2288264}"/>
              </a:ext>
            </a:extLst>
          </p:cNvPr>
          <p:cNvSpPr/>
          <p:nvPr/>
        </p:nvSpPr>
        <p:spPr>
          <a:xfrm>
            <a:off x="625793" y="4365725"/>
            <a:ext cx="2028738" cy="1631216"/>
          </a:xfrm>
          <a:prstGeom prst="rect">
            <a:avLst/>
          </a:prstGeom>
        </p:spPr>
        <p:txBody>
          <a:bodyPr wrap="square">
            <a:spAutoFit/>
          </a:bodyPr>
          <a:lstStyle/>
          <a:p>
            <a:pPr fontAlgn="base"/>
            <a:r>
              <a:rPr lang="en-US" sz="1000" dirty="0"/>
              <a:t>Response:</a:t>
            </a:r>
          </a:p>
          <a:p>
            <a:pPr marL="171450" indent="-171450" fontAlgn="base">
              <a:buFont typeface="Arial" panose="020B0604020202020204" pitchFamily="34" charset="0"/>
              <a:buChar char="•"/>
            </a:pPr>
            <a:r>
              <a:rPr lang="en-US" sz="1000" dirty="0"/>
              <a:t>GDSC1</a:t>
            </a:r>
          </a:p>
          <a:p>
            <a:pPr marL="171450" indent="-171450" fontAlgn="base">
              <a:buFont typeface="Arial" panose="020B0604020202020204" pitchFamily="34" charset="0"/>
              <a:buChar char="•"/>
            </a:pPr>
            <a:endParaRPr lang="en-US" sz="1000" dirty="0"/>
          </a:p>
          <a:p>
            <a:pPr fontAlgn="base"/>
            <a:r>
              <a:rPr lang="en-US" sz="1000" dirty="0"/>
              <a:t>Tumors:</a:t>
            </a:r>
          </a:p>
          <a:p>
            <a:pPr marL="171450" indent="-171450" fontAlgn="base">
              <a:buFont typeface="Arial" panose="020B0604020202020204" pitchFamily="34" charset="0"/>
              <a:buChar char="•"/>
            </a:pPr>
            <a:r>
              <a:rPr lang="en-US" sz="1000" dirty="0"/>
              <a:t>Gene expression of ~4,700 genes based on KEGG pathways</a:t>
            </a:r>
          </a:p>
          <a:p>
            <a:pPr marL="171450" indent="-171450" fontAlgn="base">
              <a:buFont typeface="Arial" panose="020B0604020202020204" pitchFamily="34" charset="0"/>
              <a:buChar char="•"/>
            </a:pPr>
            <a:endParaRPr lang="en-US" sz="1000" dirty="0"/>
          </a:p>
          <a:p>
            <a:pPr fontAlgn="base"/>
            <a:r>
              <a:rPr lang="en-US" sz="1000" dirty="0"/>
              <a:t>Drugs:</a:t>
            </a:r>
          </a:p>
          <a:p>
            <a:pPr marL="171450" indent="-171450" fontAlgn="base">
              <a:buFont typeface="Arial" panose="020B0604020202020204" pitchFamily="34" charset="0"/>
              <a:buChar char="•"/>
            </a:pPr>
            <a:r>
              <a:rPr lang="en-US" sz="1000" dirty="0"/>
              <a:t>SMILES</a:t>
            </a:r>
          </a:p>
        </p:txBody>
      </p:sp>
      <p:sp>
        <p:nvSpPr>
          <p:cNvPr id="21" name="Rectangle 20">
            <a:extLst>
              <a:ext uri="{FF2B5EF4-FFF2-40B4-BE49-F238E27FC236}">
                <a16:creationId xmlns:a16="http://schemas.microsoft.com/office/drawing/2014/main" id="{E71D8400-7BDE-A645-8A3F-B764DD3B0A9A}"/>
              </a:ext>
            </a:extLst>
          </p:cNvPr>
          <p:cNvSpPr/>
          <p:nvPr/>
        </p:nvSpPr>
        <p:spPr>
          <a:xfrm>
            <a:off x="3383539" y="4365725"/>
            <a:ext cx="2028738" cy="1477328"/>
          </a:xfrm>
          <a:prstGeom prst="rect">
            <a:avLst/>
          </a:prstGeom>
        </p:spPr>
        <p:txBody>
          <a:bodyPr wrap="square">
            <a:spAutoFit/>
          </a:bodyPr>
          <a:lstStyle/>
          <a:p>
            <a:pPr fontAlgn="base"/>
            <a:r>
              <a:rPr lang="en-US" sz="1000" dirty="0"/>
              <a:t>Response:</a:t>
            </a:r>
          </a:p>
          <a:p>
            <a:pPr marL="171450" indent="-171450" fontAlgn="base">
              <a:buFont typeface="Arial" panose="020B0604020202020204" pitchFamily="34" charset="0"/>
              <a:buChar char="•"/>
            </a:pPr>
            <a:r>
              <a:rPr lang="en-US" sz="1000" dirty="0"/>
              <a:t>GDSC1</a:t>
            </a:r>
          </a:p>
          <a:p>
            <a:pPr fontAlgn="base"/>
            <a:endParaRPr lang="en-US" sz="1000" dirty="0"/>
          </a:p>
          <a:p>
            <a:pPr fontAlgn="base"/>
            <a:r>
              <a:rPr lang="en-US" sz="1000" dirty="0"/>
              <a:t>Tumors:</a:t>
            </a:r>
          </a:p>
          <a:p>
            <a:pPr marL="171450" indent="-171450" fontAlgn="base">
              <a:buFont typeface="Arial" panose="020B0604020202020204" pitchFamily="34" charset="0"/>
              <a:buChar char="•"/>
            </a:pPr>
            <a:r>
              <a:rPr lang="en-US" sz="1000" dirty="0"/>
              <a:t>CNV, mutations (downloaded from </a:t>
            </a:r>
            <a:r>
              <a:rPr lang="en-US" sz="1000" dirty="0" err="1"/>
              <a:t>cancergene.org</a:t>
            </a:r>
            <a:r>
              <a:rPr lang="en-US" sz="1000" dirty="0"/>
              <a:t>)</a:t>
            </a:r>
          </a:p>
          <a:p>
            <a:pPr marL="171450" indent="-171450" fontAlgn="base">
              <a:buFont typeface="Arial" panose="020B0604020202020204" pitchFamily="34" charset="0"/>
              <a:buChar char="•"/>
            </a:pPr>
            <a:endParaRPr lang="en-US" sz="1000" dirty="0"/>
          </a:p>
          <a:p>
            <a:pPr fontAlgn="base"/>
            <a:r>
              <a:rPr lang="en-US" sz="1000" dirty="0"/>
              <a:t>Drugs:</a:t>
            </a:r>
          </a:p>
          <a:p>
            <a:pPr marL="171450" indent="-171450" fontAlgn="base">
              <a:buFont typeface="Arial" panose="020B0604020202020204" pitchFamily="34" charset="0"/>
              <a:buChar char="•"/>
            </a:pPr>
            <a:r>
              <a:rPr lang="en-US" sz="1000" dirty="0"/>
              <a:t>Drugs represented in graphs</a:t>
            </a:r>
          </a:p>
        </p:txBody>
      </p:sp>
      <p:sp>
        <p:nvSpPr>
          <p:cNvPr id="22" name="Rectangle 21">
            <a:extLst>
              <a:ext uri="{FF2B5EF4-FFF2-40B4-BE49-F238E27FC236}">
                <a16:creationId xmlns:a16="http://schemas.microsoft.com/office/drawing/2014/main" id="{55266E6C-BAD7-D140-BAB3-050AA61D7EFE}"/>
              </a:ext>
            </a:extLst>
          </p:cNvPr>
          <p:cNvSpPr/>
          <p:nvPr/>
        </p:nvSpPr>
        <p:spPr>
          <a:xfrm>
            <a:off x="6430759" y="4365726"/>
            <a:ext cx="2028738" cy="2092881"/>
          </a:xfrm>
          <a:prstGeom prst="rect">
            <a:avLst/>
          </a:prstGeom>
        </p:spPr>
        <p:txBody>
          <a:bodyPr wrap="square">
            <a:spAutoFit/>
          </a:bodyPr>
          <a:lstStyle/>
          <a:p>
            <a:pPr fontAlgn="base"/>
            <a:r>
              <a:rPr lang="en-US" sz="1000" dirty="0"/>
              <a:t>Response:</a:t>
            </a:r>
          </a:p>
          <a:p>
            <a:pPr fontAlgn="base"/>
            <a:r>
              <a:rPr lang="en-US" sz="1000" dirty="0"/>
              <a:t>GDSC2</a:t>
            </a:r>
          </a:p>
          <a:p>
            <a:pPr fontAlgn="base"/>
            <a:endParaRPr lang="en-US" sz="1000" dirty="0"/>
          </a:p>
          <a:p>
            <a:pPr fontAlgn="base"/>
            <a:r>
              <a:rPr lang="en-US" sz="1000" dirty="0"/>
              <a:t>Tumors:</a:t>
            </a:r>
          </a:p>
          <a:p>
            <a:pPr marL="171450" indent="-171450" fontAlgn="base">
              <a:buFont typeface="Arial" panose="020B0604020202020204" pitchFamily="34" charset="0"/>
              <a:buChar char="•"/>
            </a:pPr>
            <a:r>
              <a:rPr lang="en-US" sz="1000" dirty="0"/>
              <a:t>Gene expression, mutation, and CNV (706 gene-related genes were selected based on COSMIC)</a:t>
            </a:r>
          </a:p>
          <a:p>
            <a:pPr marL="171450" indent="-171450" fontAlgn="base">
              <a:buFont typeface="Arial" panose="020B0604020202020204" pitchFamily="34" charset="0"/>
              <a:buChar char="•"/>
            </a:pPr>
            <a:r>
              <a:rPr lang="en-US" sz="1000" dirty="0"/>
              <a:t>PPI of the 706 genes encoded in graph structures</a:t>
            </a:r>
          </a:p>
          <a:p>
            <a:pPr marL="171450" indent="-171450" fontAlgn="base">
              <a:buFont typeface="Arial" panose="020B0604020202020204" pitchFamily="34" charset="0"/>
              <a:buChar char="•"/>
            </a:pPr>
            <a:endParaRPr lang="en-US" sz="1000" dirty="0"/>
          </a:p>
          <a:p>
            <a:pPr fontAlgn="base"/>
            <a:r>
              <a:rPr lang="en-US" sz="1000" dirty="0"/>
              <a:t>Drugs:</a:t>
            </a:r>
          </a:p>
          <a:p>
            <a:pPr marL="171450" indent="-171450" fontAlgn="base">
              <a:buFont typeface="Arial" panose="020B0604020202020204" pitchFamily="34" charset="0"/>
              <a:buChar char="•"/>
            </a:pPr>
            <a:r>
              <a:rPr lang="en-US" sz="1000" dirty="0"/>
              <a:t>Drugs represented in graphs</a:t>
            </a:r>
          </a:p>
        </p:txBody>
      </p:sp>
      <p:sp>
        <p:nvSpPr>
          <p:cNvPr id="2" name="Title 1">
            <a:extLst>
              <a:ext uri="{FF2B5EF4-FFF2-40B4-BE49-F238E27FC236}">
                <a16:creationId xmlns:a16="http://schemas.microsoft.com/office/drawing/2014/main" id="{DEC630AB-3A9E-46DF-8840-56E90A1A0DC6}"/>
              </a:ext>
            </a:extLst>
          </p:cNvPr>
          <p:cNvSpPr>
            <a:spLocks noGrp="1"/>
          </p:cNvSpPr>
          <p:nvPr>
            <p:ph type="title"/>
          </p:nvPr>
        </p:nvSpPr>
        <p:spPr>
          <a:xfrm>
            <a:off x="457200" y="274638"/>
            <a:ext cx="8372901" cy="828948"/>
          </a:xfrm>
        </p:spPr>
        <p:txBody>
          <a:bodyPr/>
          <a:lstStyle/>
          <a:p>
            <a:r>
              <a:rPr lang="en-US"/>
              <a:t>Learning Curve </a:t>
            </a:r>
            <a:r>
              <a:rPr lang="en-US" dirty="0"/>
              <a:t>comparison</a:t>
            </a:r>
          </a:p>
        </p:txBody>
      </p:sp>
      <p:sp>
        <p:nvSpPr>
          <p:cNvPr id="3" name="Text Placeholder 3">
            <a:extLst>
              <a:ext uri="{FF2B5EF4-FFF2-40B4-BE49-F238E27FC236}">
                <a16:creationId xmlns:a16="http://schemas.microsoft.com/office/drawing/2014/main" id="{A99F1C34-C515-D696-9725-A0865A657399}"/>
              </a:ext>
            </a:extLst>
          </p:cNvPr>
          <p:cNvSpPr>
            <a:spLocks noGrp="1"/>
          </p:cNvSpPr>
          <p:nvPr>
            <p:ph type="body" sz="quarter" idx="12"/>
          </p:nvPr>
        </p:nvSpPr>
        <p:spPr>
          <a:xfrm>
            <a:off x="457200" y="1168748"/>
            <a:ext cx="8372901" cy="499715"/>
          </a:xfrm>
        </p:spPr>
        <p:txBody>
          <a:bodyPr/>
          <a:lstStyle/>
          <a:p>
            <a:r>
              <a:rPr lang="en-US" dirty="0"/>
              <a:t>Three different models for tumor response to various drugs</a:t>
            </a:r>
          </a:p>
        </p:txBody>
      </p:sp>
    </p:spTree>
    <p:extLst>
      <p:ext uri="{BB962C8B-B14F-4D97-AF65-F5344CB8AC3E}">
        <p14:creationId xmlns:p14="http://schemas.microsoft.com/office/powerpoint/2010/main" val="1839222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B52F-EC94-C073-B170-FE40576D519C}"/>
              </a:ext>
            </a:extLst>
          </p:cNvPr>
          <p:cNvSpPr>
            <a:spLocks noGrp="1"/>
          </p:cNvSpPr>
          <p:nvPr>
            <p:ph type="title"/>
          </p:nvPr>
        </p:nvSpPr>
        <p:spPr/>
        <p:txBody>
          <a:bodyPr/>
          <a:lstStyle/>
          <a:p>
            <a:r>
              <a:rPr lang="en-US" dirty="0"/>
              <a:t>New Comparison workflow: “CMP”</a:t>
            </a:r>
          </a:p>
        </p:txBody>
      </p:sp>
      <p:sp>
        <p:nvSpPr>
          <p:cNvPr id="3" name="Content Placeholder 2">
            <a:extLst>
              <a:ext uri="{FF2B5EF4-FFF2-40B4-BE49-F238E27FC236}">
                <a16:creationId xmlns:a16="http://schemas.microsoft.com/office/drawing/2014/main" id="{B099611C-2F90-DD44-881B-F9153BA0BCB6}"/>
              </a:ext>
            </a:extLst>
          </p:cNvPr>
          <p:cNvSpPr>
            <a:spLocks noGrp="1"/>
          </p:cNvSpPr>
          <p:nvPr>
            <p:ph idx="1"/>
          </p:nvPr>
        </p:nvSpPr>
        <p:spPr>
          <a:xfrm>
            <a:off x="457201" y="1699995"/>
            <a:ext cx="7423122" cy="1486584"/>
          </a:xfrm>
        </p:spPr>
        <p:txBody>
          <a:bodyPr/>
          <a:lstStyle/>
          <a:p>
            <a:r>
              <a:rPr lang="en-US" dirty="0"/>
              <a:t>Initial problem:</a:t>
            </a:r>
          </a:p>
          <a:p>
            <a:pPr lvl="1"/>
            <a:r>
              <a:rPr lang="en-US" dirty="0"/>
              <a:t>Want to perform cross-model comparison for two models</a:t>
            </a:r>
          </a:p>
          <a:p>
            <a:pPr lvl="1"/>
            <a:r>
              <a:rPr lang="en-US" dirty="0"/>
              <a:t>Want to specify range of hyperparameter values for comparison</a:t>
            </a:r>
          </a:p>
          <a:p>
            <a:pPr lvl="1"/>
            <a:r>
              <a:rPr lang="en-US" dirty="0"/>
              <a:t>Need to compare across cross-validation of underlying data</a:t>
            </a:r>
          </a:p>
          <a:p>
            <a:pPr lvl="1"/>
            <a:r>
              <a:rPr lang="en-US" dirty="0"/>
              <a:t>Want to compare error values at coarse-grained level</a:t>
            </a:r>
          </a:p>
          <a:p>
            <a:endParaRPr lang="en-US" dirty="0"/>
          </a:p>
        </p:txBody>
      </p:sp>
      <p:sp>
        <p:nvSpPr>
          <p:cNvPr id="4" name="Text Placeholder 3">
            <a:extLst>
              <a:ext uri="{FF2B5EF4-FFF2-40B4-BE49-F238E27FC236}">
                <a16:creationId xmlns:a16="http://schemas.microsoft.com/office/drawing/2014/main" id="{325400DA-AB3C-6980-4F78-D5527973602D}"/>
              </a:ext>
            </a:extLst>
          </p:cNvPr>
          <p:cNvSpPr>
            <a:spLocks noGrp="1"/>
          </p:cNvSpPr>
          <p:nvPr>
            <p:ph type="body" sz="quarter" idx="12"/>
          </p:nvPr>
        </p:nvSpPr>
        <p:spPr>
          <a:xfrm>
            <a:off x="457200" y="1168748"/>
            <a:ext cx="6846227" cy="499715"/>
          </a:xfrm>
        </p:spPr>
        <p:txBody>
          <a:bodyPr/>
          <a:lstStyle/>
          <a:p>
            <a:r>
              <a:rPr lang="en-US" dirty="0"/>
              <a:t>Starting with simple sweep over model behavior</a:t>
            </a:r>
          </a:p>
        </p:txBody>
      </p:sp>
      <p:sp>
        <p:nvSpPr>
          <p:cNvPr id="5" name="Slide Number Placeholder 4">
            <a:extLst>
              <a:ext uri="{FF2B5EF4-FFF2-40B4-BE49-F238E27FC236}">
                <a16:creationId xmlns:a16="http://schemas.microsoft.com/office/drawing/2014/main" id="{75150F19-76B7-CF41-46AC-B67C10C1520E}"/>
              </a:ext>
            </a:extLst>
          </p:cNvPr>
          <p:cNvSpPr>
            <a:spLocks noGrp="1"/>
          </p:cNvSpPr>
          <p:nvPr>
            <p:ph type="sldNum" sz="quarter" idx="13"/>
          </p:nvPr>
        </p:nvSpPr>
        <p:spPr/>
        <p:txBody>
          <a:bodyPr/>
          <a:lstStyle/>
          <a:p>
            <a:fld id="{AEFAAC5A-9C4F-4278-920D-DF2BAB595749}" type="slidenum">
              <a:rPr lang="en-US" smtClean="0"/>
              <a:pPr/>
              <a:t>14</a:t>
            </a:fld>
            <a:endParaRPr lang="en-US" dirty="0"/>
          </a:p>
        </p:txBody>
      </p:sp>
      <p:sp>
        <p:nvSpPr>
          <p:cNvPr id="8" name="Content Placeholder 2">
            <a:extLst>
              <a:ext uri="{FF2B5EF4-FFF2-40B4-BE49-F238E27FC236}">
                <a16:creationId xmlns:a16="http://schemas.microsoft.com/office/drawing/2014/main" id="{0D09904E-2517-876D-EED7-B5B2ACEDFB55}"/>
              </a:ext>
            </a:extLst>
          </p:cNvPr>
          <p:cNvSpPr txBox="1">
            <a:spLocks/>
          </p:cNvSpPr>
          <p:nvPr/>
        </p:nvSpPr>
        <p:spPr>
          <a:xfrm>
            <a:off x="457200" y="3149763"/>
            <a:ext cx="5879100" cy="3433599"/>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Approach: </a:t>
            </a:r>
          </a:p>
          <a:p>
            <a:pPr lvl="1"/>
            <a:r>
              <a:rPr lang="en-US" dirty="0"/>
              <a:t>Recast model comparison run as a new CANDLE-compliant “model”</a:t>
            </a:r>
          </a:p>
          <a:p>
            <a:pPr lvl="2"/>
            <a:r>
              <a:rPr lang="en-US" dirty="0"/>
              <a:t>Accepts two real CANDLE-compliant models</a:t>
            </a:r>
          </a:p>
          <a:p>
            <a:pPr lvl="2"/>
            <a:r>
              <a:rPr lang="en-US" dirty="0"/>
              <a:t>Trains and reports differences in errors </a:t>
            </a:r>
          </a:p>
          <a:p>
            <a:pPr lvl="2"/>
            <a:r>
              <a:rPr lang="en-US" dirty="0"/>
              <a:t>Can run flat sweep problem above </a:t>
            </a:r>
          </a:p>
          <a:p>
            <a:r>
              <a:rPr lang="en-US" dirty="0"/>
              <a:t>Near-future work</a:t>
            </a:r>
          </a:p>
          <a:p>
            <a:pPr lvl="1"/>
            <a:r>
              <a:rPr lang="en-US" dirty="0"/>
              <a:t>Flat sweep above produces hundreds to thousands of training runs</a:t>
            </a:r>
          </a:p>
          <a:p>
            <a:pPr lvl="1"/>
            <a:r>
              <a:rPr lang="en-US" dirty="0"/>
              <a:t>For larger problems (more hyperparameter comparisons), will need to apply CANDLE parameter exploration workflow</a:t>
            </a:r>
          </a:p>
          <a:p>
            <a:endParaRPr lang="en-US" dirty="0"/>
          </a:p>
        </p:txBody>
      </p:sp>
      <p:cxnSp>
        <p:nvCxnSpPr>
          <p:cNvPr id="11" name="Straight Arrow Connector 10">
            <a:extLst>
              <a:ext uri="{FF2B5EF4-FFF2-40B4-BE49-F238E27FC236}">
                <a16:creationId xmlns:a16="http://schemas.microsoft.com/office/drawing/2014/main" id="{35A9EC02-74E3-0A41-0F7B-C16C0CAA4144}"/>
              </a:ext>
            </a:extLst>
          </p:cNvPr>
          <p:cNvCxnSpPr/>
          <p:nvPr/>
        </p:nvCxnSpPr>
        <p:spPr>
          <a:xfrm>
            <a:off x="6655679" y="3570366"/>
            <a:ext cx="2441016" cy="0"/>
          </a:xfrm>
          <a:prstGeom prst="straightConnector1">
            <a:avLst/>
          </a:prstGeom>
          <a:ln w="31750">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ABE7C4F-C0DF-0DD8-C761-64AE6EB0F8D9}"/>
              </a:ext>
            </a:extLst>
          </p:cNvPr>
          <p:cNvCxnSpPr>
            <a:cxnSpLocks/>
          </p:cNvCxnSpPr>
          <p:nvPr/>
        </p:nvCxnSpPr>
        <p:spPr>
          <a:xfrm>
            <a:off x="6655679" y="3570366"/>
            <a:ext cx="0" cy="2414441"/>
          </a:xfrm>
          <a:prstGeom prst="straightConnector1">
            <a:avLst/>
          </a:prstGeom>
          <a:ln w="31750">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61AD532-3B31-8E04-0B1F-E96B11AB9AA6}"/>
              </a:ext>
            </a:extLst>
          </p:cNvPr>
          <p:cNvSpPr txBox="1"/>
          <p:nvPr/>
        </p:nvSpPr>
        <p:spPr>
          <a:xfrm>
            <a:off x="6644077" y="3264552"/>
            <a:ext cx="1828840" cy="307777"/>
          </a:xfrm>
          <a:prstGeom prst="rect">
            <a:avLst/>
          </a:prstGeom>
          <a:noFill/>
        </p:spPr>
        <p:txBody>
          <a:bodyPr wrap="square" rtlCol="0">
            <a:spAutoFit/>
          </a:bodyPr>
          <a:lstStyle/>
          <a:p>
            <a:r>
              <a:rPr lang="en-US" sz="1400" dirty="0"/>
              <a:t>Cancer/drug type</a:t>
            </a:r>
          </a:p>
        </p:txBody>
      </p:sp>
      <p:sp>
        <p:nvSpPr>
          <p:cNvPr id="16" name="TextBox 15">
            <a:extLst>
              <a:ext uri="{FF2B5EF4-FFF2-40B4-BE49-F238E27FC236}">
                <a16:creationId xmlns:a16="http://schemas.microsoft.com/office/drawing/2014/main" id="{679CCD96-03AC-33E9-9B32-B1BCDB53966D}"/>
              </a:ext>
            </a:extLst>
          </p:cNvPr>
          <p:cNvSpPr txBox="1"/>
          <p:nvPr/>
        </p:nvSpPr>
        <p:spPr>
          <a:xfrm rot="16200000">
            <a:off x="5662077" y="4345645"/>
            <a:ext cx="1656223" cy="307777"/>
          </a:xfrm>
          <a:prstGeom prst="rect">
            <a:avLst/>
          </a:prstGeom>
          <a:noFill/>
        </p:spPr>
        <p:txBody>
          <a:bodyPr wrap="none" rtlCol="0">
            <a:spAutoFit/>
          </a:bodyPr>
          <a:lstStyle/>
          <a:p>
            <a:r>
              <a:rPr lang="en-US" sz="1400" dirty="0"/>
              <a:t>Memory constraint</a:t>
            </a:r>
          </a:p>
        </p:txBody>
      </p:sp>
      <p:sp>
        <p:nvSpPr>
          <p:cNvPr id="23" name="TextBox 22">
            <a:extLst>
              <a:ext uri="{FF2B5EF4-FFF2-40B4-BE49-F238E27FC236}">
                <a16:creationId xmlns:a16="http://schemas.microsoft.com/office/drawing/2014/main" id="{13E78529-CBA1-2139-6AD1-1C2A4691E8C1}"/>
              </a:ext>
            </a:extLst>
          </p:cNvPr>
          <p:cNvSpPr txBox="1"/>
          <p:nvPr/>
        </p:nvSpPr>
        <p:spPr>
          <a:xfrm>
            <a:off x="6789894" y="5927697"/>
            <a:ext cx="2040207" cy="307777"/>
          </a:xfrm>
          <a:prstGeom prst="rect">
            <a:avLst/>
          </a:prstGeom>
          <a:noFill/>
        </p:spPr>
        <p:txBody>
          <a:bodyPr wrap="square" rtlCol="0">
            <a:spAutoFit/>
          </a:bodyPr>
          <a:lstStyle/>
          <a:p>
            <a:r>
              <a:rPr lang="en-US" sz="1400" b="1" i="1" dirty="0"/>
              <a:t>Conceptual example</a:t>
            </a:r>
          </a:p>
        </p:txBody>
      </p:sp>
      <p:grpSp>
        <p:nvGrpSpPr>
          <p:cNvPr id="24" name="Group 23">
            <a:extLst>
              <a:ext uri="{FF2B5EF4-FFF2-40B4-BE49-F238E27FC236}">
                <a16:creationId xmlns:a16="http://schemas.microsoft.com/office/drawing/2014/main" id="{32D2CC13-4213-849A-3990-C8E647B4F23A}"/>
              </a:ext>
            </a:extLst>
          </p:cNvPr>
          <p:cNvGrpSpPr/>
          <p:nvPr/>
        </p:nvGrpSpPr>
        <p:grpSpPr>
          <a:xfrm>
            <a:off x="6655679" y="3574291"/>
            <a:ext cx="2238572" cy="2193042"/>
            <a:chOff x="6655679" y="3574291"/>
            <a:chExt cx="2238572" cy="2193042"/>
          </a:xfrm>
        </p:grpSpPr>
        <p:sp>
          <p:nvSpPr>
            <p:cNvPr id="9" name="Rectangle 8">
              <a:extLst>
                <a:ext uri="{FF2B5EF4-FFF2-40B4-BE49-F238E27FC236}">
                  <a16:creationId xmlns:a16="http://schemas.microsoft.com/office/drawing/2014/main" id="{16114B25-658F-5511-4D41-19E4122EDE46}"/>
                </a:ext>
              </a:extLst>
            </p:cNvPr>
            <p:cNvSpPr/>
            <p:nvPr/>
          </p:nvSpPr>
          <p:spPr>
            <a:xfrm>
              <a:off x="6655679" y="3574291"/>
              <a:ext cx="2238572" cy="2193042"/>
            </a:xfrm>
            <a:prstGeom prst="rect">
              <a:avLst/>
            </a:prstGeom>
            <a:solidFill>
              <a:schemeClr val="bg1"/>
            </a:solidFill>
            <a:ln w="31750">
              <a:solidFill>
                <a:schemeClr val="tx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085C8B4-28E4-A3A9-D6B9-4F7E3D5CFFF9}"/>
                </a:ext>
              </a:extLst>
            </p:cNvPr>
            <p:cNvSpPr/>
            <p:nvPr/>
          </p:nvSpPr>
          <p:spPr>
            <a:xfrm rot="19215041">
              <a:off x="7755714" y="3682516"/>
              <a:ext cx="977877" cy="1235978"/>
            </a:xfrm>
            <a:custGeom>
              <a:avLst/>
              <a:gdLst>
                <a:gd name="connsiteX0" fmla="*/ 3849898 w 4556754"/>
                <a:gd name="connsiteY0" fmla="*/ 757421 h 5027238"/>
                <a:gd name="connsiteX1" fmla="*/ 3849898 w 4556754"/>
                <a:gd name="connsiteY1" fmla="*/ 757421 h 5027238"/>
                <a:gd name="connsiteX2" fmla="*/ 3492772 w 4556754"/>
                <a:gd name="connsiteY2" fmla="*/ 470935 h 5027238"/>
                <a:gd name="connsiteX3" fmla="*/ 2970819 w 4556754"/>
                <a:gd name="connsiteY3" fmla="*/ 302183 h 5027238"/>
                <a:gd name="connsiteX4" fmla="*/ 1448127 w 4556754"/>
                <a:gd name="connsiteY4" fmla="*/ 23547 h 5027238"/>
                <a:gd name="connsiteX5" fmla="*/ 934022 w 4556754"/>
                <a:gd name="connsiteY5" fmla="*/ 0 h 5027238"/>
                <a:gd name="connsiteX6" fmla="*/ 274712 w 4556754"/>
                <a:gd name="connsiteY6" fmla="*/ 172676 h 5027238"/>
                <a:gd name="connsiteX7" fmla="*/ 149129 w 4556754"/>
                <a:gd name="connsiteY7" fmla="*/ 427766 h 5027238"/>
                <a:gd name="connsiteX8" fmla="*/ 51018 w 4556754"/>
                <a:gd name="connsiteY8" fmla="*/ 851608 h 5027238"/>
                <a:gd name="connsiteX9" fmla="*/ 125583 w 4556754"/>
                <a:gd name="connsiteY9" fmla="*/ 1459900 h 5027238"/>
                <a:gd name="connsiteX10" fmla="*/ 251165 w 4556754"/>
                <a:gd name="connsiteY10" fmla="*/ 1683595 h 5027238"/>
                <a:gd name="connsiteX11" fmla="*/ 325730 w 4556754"/>
                <a:gd name="connsiteY11" fmla="*/ 1836649 h 5027238"/>
                <a:gd name="connsiteX12" fmla="*/ 408144 w 4556754"/>
                <a:gd name="connsiteY12" fmla="*/ 1930836 h 5027238"/>
                <a:gd name="connsiteX13" fmla="*/ 521953 w 4556754"/>
                <a:gd name="connsiteY13" fmla="*/ 2209473 h 5027238"/>
                <a:gd name="connsiteX14" fmla="*/ 533727 w 4556754"/>
                <a:gd name="connsiteY14" fmla="*/ 2319358 h 5027238"/>
                <a:gd name="connsiteX15" fmla="*/ 545500 w 4556754"/>
                <a:gd name="connsiteY15" fmla="*/ 2413545 h 5027238"/>
                <a:gd name="connsiteX16" fmla="*/ 525878 w 4556754"/>
                <a:gd name="connsiteY16" fmla="*/ 2511656 h 5027238"/>
                <a:gd name="connsiteX17" fmla="*/ 415993 w 4556754"/>
                <a:gd name="connsiteY17" fmla="*/ 2688257 h 5027238"/>
                <a:gd name="connsiteX18" fmla="*/ 364975 w 4556754"/>
                <a:gd name="connsiteY18" fmla="*/ 2754973 h 5027238"/>
                <a:gd name="connsiteX19" fmla="*/ 219770 w 4556754"/>
                <a:gd name="connsiteY19" fmla="*/ 2923725 h 5027238"/>
                <a:gd name="connsiteX20" fmla="*/ 125583 w 4556754"/>
                <a:gd name="connsiteY20" fmla="*/ 3061081 h 5027238"/>
                <a:gd name="connsiteX21" fmla="*/ 98111 w 4556754"/>
                <a:gd name="connsiteY21" fmla="*/ 3155268 h 5027238"/>
                <a:gd name="connsiteX22" fmla="*/ 86338 w 4556754"/>
                <a:gd name="connsiteY22" fmla="*/ 3237682 h 5027238"/>
                <a:gd name="connsiteX23" fmla="*/ 43169 w 4556754"/>
                <a:gd name="connsiteY23" fmla="*/ 3367189 h 5027238"/>
                <a:gd name="connsiteX24" fmla="*/ 0 w 4556754"/>
                <a:gd name="connsiteY24" fmla="*/ 3563413 h 5027238"/>
                <a:gd name="connsiteX25" fmla="*/ 102036 w 4556754"/>
                <a:gd name="connsiteY25" fmla="*/ 4140309 h 5027238"/>
                <a:gd name="connsiteX26" fmla="*/ 211921 w 4556754"/>
                <a:gd name="connsiteY26" fmla="*/ 4312985 h 5027238"/>
                <a:gd name="connsiteX27" fmla="*/ 384597 w 4556754"/>
                <a:gd name="connsiteY27" fmla="*/ 4513133 h 5027238"/>
                <a:gd name="connsiteX28" fmla="*/ 533727 w 4556754"/>
                <a:gd name="connsiteY28" fmla="*/ 4630867 h 5027238"/>
                <a:gd name="connsiteX29" fmla="*/ 714252 w 4556754"/>
                <a:gd name="connsiteY29" fmla="*/ 4713280 h 5027238"/>
                <a:gd name="connsiteX30" fmla="*/ 1663972 w 4556754"/>
                <a:gd name="connsiteY30" fmla="*/ 4991917 h 5027238"/>
                <a:gd name="connsiteX31" fmla="*/ 2028947 w 4556754"/>
                <a:gd name="connsiteY31" fmla="*/ 5027238 h 5027238"/>
                <a:gd name="connsiteX32" fmla="*/ 2809916 w 4556754"/>
                <a:gd name="connsiteY32" fmla="*/ 4960522 h 5027238"/>
                <a:gd name="connsiteX33" fmla="*/ 3053232 w 4556754"/>
                <a:gd name="connsiteY33" fmla="*/ 4878108 h 5027238"/>
                <a:gd name="connsiteX34" fmla="*/ 3736089 w 4556754"/>
                <a:gd name="connsiteY34" fmla="*/ 4485662 h 5027238"/>
                <a:gd name="connsiteX35" fmla="*/ 3983330 w 4556754"/>
                <a:gd name="connsiteY35" fmla="*/ 4214874 h 5027238"/>
                <a:gd name="connsiteX36" fmla="*/ 4438568 w 4556754"/>
                <a:gd name="connsiteY36" fmla="*/ 3563413 h 5027238"/>
                <a:gd name="connsiteX37" fmla="*/ 4556302 w 4556754"/>
                <a:gd name="connsiteY37" fmla="*/ 2833462 h 5027238"/>
                <a:gd name="connsiteX38" fmla="*/ 4430719 w 4556754"/>
                <a:gd name="connsiteY38" fmla="*/ 1840573 h 5027238"/>
                <a:gd name="connsiteX39" fmla="*/ 4305136 w 4556754"/>
                <a:gd name="connsiteY39" fmla="*/ 1530541 h 5027238"/>
                <a:gd name="connsiteX40" fmla="*/ 4195251 w 4556754"/>
                <a:gd name="connsiteY40" fmla="*/ 1338242 h 5027238"/>
                <a:gd name="connsiteX41" fmla="*/ 4183478 w 4556754"/>
                <a:gd name="connsiteY41" fmla="*/ 1271526 h 5027238"/>
                <a:gd name="connsiteX42" fmla="*/ 4116762 w 4556754"/>
                <a:gd name="connsiteY42" fmla="*/ 1122396 h 5027238"/>
                <a:gd name="connsiteX43" fmla="*/ 4034348 w 4556754"/>
                <a:gd name="connsiteY43" fmla="*/ 930098 h 5027238"/>
                <a:gd name="connsiteX44" fmla="*/ 3955859 w 4556754"/>
                <a:gd name="connsiteY44" fmla="*/ 835910 h 5027238"/>
                <a:gd name="connsiteX45" fmla="*/ 3928388 w 4556754"/>
                <a:gd name="connsiteY45" fmla="*/ 784892 h 5027238"/>
                <a:gd name="connsiteX46" fmla="*/ 3900916 w 4556754"/>
                <a:gd name="connsiteY46" fmla="*/ 741723 h 5027238"/>
                <a:gd name="connsiteX47" fmla="*/ 3873445 w 4556754"/>
                <a:gd name="connsiteY47" fmla="*/ 702479 h 5027238"/>
                <a:gd name="connsiteX48" fmla="*/ 3861672 w 4556754"/>
                <a:gd name="connsiteY48" fmla="*/ 702479 h 5027238"/>
                <a:gd name="connsiteX49" fmla="*/ 3849898 w 4556754"/>
                <a:gd name="connsiteY49" fmla="*/ 757421 h 502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56754" h="5027238">
                  <a:moveTo>
                    <a:pt x="3849898" y="757421"/>
                  </a:moveTo>
                  <a:lnTo>
                    <a:pt x="3849898" y="757421"/>
                  </a:lnTo>
                  <a:cubicBezTo>
                    <a:pt x="3737214" y="640043"/>
                    <a:pt x="3658975" y="546558"/>
                    <a:pt x="3492772" y="470935"/>
                  </a:cubicBezTo>
                  <a:cubicBezTo>
                    <a:pt x="3326339" y="395208"/>
                    <a:pt x="3147162" y="350535"/>
                    <a:pt x="2970819" y="302183"/>
                  </a:cubicBezTo>
                  <a:cubicBezTo>
                    <a:pt x="2398078" y="145141"/>
                    <a:pt x="2051852" y="85332"/>
                    <a:pt x="1448127" y="23547"/>
                  </a:cubicBezTo>
                  <a:cubicBezTo>
                    <a:pt x="1277470" y="6082"/>
                    <a:pt x="1105390" y="7849"/>
                    <a:pt x="934022" y="0"/>
                  </a:cubicBezTo>
                  <a:cubicBezTo>
                    <a:pt x="674377" y="37092"/>
                    <a:pt x="437041" y="-29334"/>
                    <a:pt x="274712" y="172676"/>
                  </a:cubicBezTo>
                  <a:cubicBezTo>
                    <a:pt x="256214" y="195695"/>
                    <a:pt x="157119" y="399601"/>
                    <a:pt x="149129" y="427766"/>
                  </a:cubicBezTo>
                  <a:cubicBezTo>
                    <a:pt x="109551" y="567277"/>
                    <a:pt x="51018" y="851608"/>
                    <a:pt x="51018" y="851608"/>
                  </a:cubicBezTo>
                  <a:cubicBezTo>
                    <a:pt x="69816" y="1163124"/>
                    <a:pt x="37955" y="1230719"/>
                    <a:pt x="125583" y="1459900"/>
                  </a:cubicBezTo>
                  <a:cubicBezTo>
                    <a:pt x="178186" y="1597477"/>
                    <a:pt x="179731" y="1554241"/>
                    <a:pt x="251165" y="1683595"/>
                  </a:cubicBezTo>
                  <a:cubicBezTo>
                    <a:pt x="278599" y="1733274"/>
                    <a:pt x="295311" y="1788740"/>
                    <a:pt x="325730" y="1836649"/>
                  </a:cubicBezTo>
                  <a:cubicBezTo>
                    <a:pt x="348091" y="1871868"/>
                    <a:pt x="387394" y="1894645"/>
                    <a:pt x="408144" y="1930836"/>
                  </a:cubicBezTo>
                  <a:cubicBezTo>
                    <a:pt x="455273" y="2013038"/>
                    <a:pt x="489627" y="2117110"/>
                    <a:pt x="521953" y="2209473"/>
                  </a:cubicBezTo>
                  <a:cubicBezTo>
                    <a:pt x="525878" y="2246101"/>
                    <a:pt x="529504" y="2282763"/>
                    <a:pt x="533727" y="2319358"/>
                  </a:cubicBezTo>
                  <a:cubicBezTo>
                    <a:pt x="537354" y="2350789"/>
                    <a:pt x="546790" y="2381931"/>
                    <a:pt x="545500" y="2413545"/>
                  </a:cubicBezTo>
                  <a:cubicBezTo>
                    <a:pt x="544140" y="2446869"/>
                    <a:pt x="536043" y="2479891"/>
                    <a:pt x="525878" y="2511656"/>
                  </a:cubicBezTo>
                  <a:cubicBezTo>
                    <a:pt x="491749" y="2618310"/>
                    <a:pt x="483872" y="2604540"/>
                    <a:pt x="415993" y="2688257"/>
                  </a:cubicBezTo>
                  <a:cubicBezTo>
                    <a:pt x="398361" y="2710003"/>
                    <a:pt x="382897" y="2733466"/>
                    <a:pt x="364975" y="2754973"/>
                  </a:cubicBezTo>
                  <a:cubicBezTo>
                    <a:pt x="317468" y="2811981"/>
                    <a:pt x="258830" y="2860628"/>
                    <a:pt x="219770" y="2923725"/>
                  </a:cubicBezTo>
                  <a:cubicBezTo>
                    <a:pt x="156493" y="3025942"/>
                    <a:pt x="188713" y="2980734"/>
                    <a:pt x="125583" y="3061081"/>
                  </a:cubicBezTo>
                  <a:cubicBezTo>
                    <a:pt x="116426" y="3092477"/>
                    <a:pt x="105206" y="3123343"/>
                    <a:pt x="98111" y="3155268"/>
                  </a:cubicBezTo>
                  <a:cubicBezTo>
                    <a:pt x="92091" y="3182357"/>
                    <a:pt x="93302" y="3210820"/>
                    <a:pt x="86338" y="3237682"/>
                  </a:cubicBezTo>
                  <a:cubicBezTo>
                    <a:pt x="74918" y="3281730"/>
                    <a:pt x="56656" y="3323730"/>
                    <a:pt x="43169" y="3367189"/>
                  </a:cubicBezTo>
                  <a:cubicBezTo>
                    <a:pt x="10967" y="3470953"/>
                    <a:pt x="16969" y="3457357"/>
                    <a:pt x="0" y="3563413"/>
                  </a:cubicBezTo>
                  <a:cubicBezTo>
                    <a:pt x="20434" y="3732726"/>
                    <a:pt x="11065" y="3969739"/>
                    <a:pt x="102036" y="4140309"/>
                  </a:cubicBezTo>
                  <a:cubicBezTo>
                    <a:pt x="134142" y="4200507"/>
                    <a:pt x="173368" y="4256697"/>
                    <a:pt x="211921" y="4312985"/>
                  </a:cubicBezTo>
                  <a:cubicBezTo>
                    <a:pt x="264791" y="4390175"/>
                    <a:pt x="314219" y="4452139"/>
                    <a:pt x="384597" y="4513133"/>
                  </a:cubicBezTo>
                  <a:cubicBezTo>
                    <a:pt x="432458" y="4554613"/>
                    <a:pt x="479590" y="4597998"/>
                    <a:pt x="533727" y="4630867"/>
                  </a:cubicBezTo>
                  <a:cubicBezTo>
                    <a:pt x="590270" y="4665197"/>
                    <a:pt x="652068" y="4690723"/>
                    <a:pt x="714252" y="4713280"/>
                  </a:cubicBezTo>
                  <a:cubicBezTo>
                    <a:pt x="1037188" y="4830423"/>
                    <a:pt x="1329237" y="4940856"/>
                    <a:pt x="1663972" y="4991917"/>
                  </a:cubicBezTo>
                  <a:cubicBezTo>
                    <a:pt x="1784801" y="5010349"/>
                    <a:pt x="1907289" y="5015464"/>
                    <a:pt x="2028947" y="5027238"/>
                  </a:cubicBezTo>
                  <a:cubicBezTo>
                    <a:pt x="2347568" y="5016617"/>
                    <a:pt x="2516268" y="5031331"/>
                    <a:pt x="2809916" y="4960522"/>
                  </a:cubicBezTo>
                  <a:cubicBezTo>
                    <a:pt x="2893161" y="4940449"/>
                    <a:pt x="2974060" y="4910736"/>
                    <a:pt x="3053232" y="4878108"/>
                  </a:cubicBezTo>
                  <a:cubicBezTo>
                    <a:pt x="3350642" y="4755539"/>
                    <a:pt x="3504871" y="4696174"/>
                    <a:pt x="3736089" y="4485662"/>
                  </a:cubicBezTo>
                  <a:cubicBezTo>
                    <a:pt x="3826468" y="4403376"/>
                    <a:pt x="3904563" y="4308336"/>
                    <a:pt x="3983330" y="4214874"/>
                  </a:cubicBezTo>
                  <a:cubicBezTo>
                    <a:pt x="4277031" y="3866377"/>
                    <a:pt x="4229094" y="3917192"/>
                    <a:pt x="4438568" y="3563413"/>
                  </a:cubicBezTo>
                  <a:cubicBezTo>
                    <a:pt x="4554293" y="2975884"/>
                    <a:pt x="4527603" y="3220897"/>
                    <a:pt x="4556302" y="2833462"/>
                  </a:cubicBezTo>
                  <a:cubicBezTo>
                    <a:pt x="4544748" y="2228851"/>
                    <a:pt x="4602188" y="2322834"/>
                    <a:pt x="4430719" y="1840573"/>
                  </a:cubicBezTo>
                  <a:cubicBezTo>
                    <a:pt x="4380733" y="1699987"/>
                    <a:pt x="4371500" y="1655726"/>
                    <a:pt x="4305136" y="1530541"/>
                  </a:cubicBezTo>
                  <a:cubicBezTo>
                    <a:pt x="4270557" y="1465313"/>
                    <a:pt x="4195251" y="1338242"/>
                    <a:pt x="4195251" y="1338242"/>
                  </a:cubicBezTo>
                  <a:cubicBezTo>
                    <a:pt x="4191327" y="1316003"/>
                    <a:pt x="4189682" y="1293239"/>
                    <a:pt x="4183478" y="1271526"/>
                  </a:cubicBezTo>
                  <a:cubicBezTo>
                    <a:pt x="4164127" y="1203795"/>
                    <a:pt x="4145630" y="1188550"/>
                    <a:pt x="4116762" y="1122396"/>
                  </a:cubicBezTo>
                  <a:cubicBezTo>
                    <a:pt x="4099303" y="1082387"/>
                    <a:pt x="4065150" y="980832"/>
                    <a:pt x="4034348" y="930098"/>
                  </a:cubicBezTo>
                  <a:cubicBezTo>
                    <a:pt x="3945824" y="784291"/>
                    <a:pt x="4042688" y="953385"/>
                    <a:pt x="3955859" y="835910"/>
                  </a:cubicBezTo>
                  <a:cubicBezTo>
                    <a:pt x="3944379" y="820378"/>
                    <a:pt x="3938120" y="801576"/>
                    <a:pt x="3928388" y="784892"/>
                  </a:cubicBezTo>
                  <a:cubicBezTo>
                    <a:pt x="3919794" y="770159"/>
                    <a:pt x="3909199" y="756633"/>
                    <a:pt x="3900916" y="741723"/>
                  </a:cubicBezTo>
                  <a:cubicBezTo>
                    <a:pt x="3889434" y="721056"/>
                    <a:pt x="3895231" y="711815"/>
                    <a:pt x="3873445" y="702479"/>
                  </a:cubicBezTo>
                  <a:cubicBezTo>
                    <a:pt x="3869838" y="700933"/>
                    <a:pt x="3865596" y="702479"/>
                    <a:pt x="3861672" y="702479"/>
                  </a:cubicBezTo>
                  <a:lnTo>
                    <a:pt x="3849898" y="757421"/>
                  </a:lnTo>
                  <a:close/>
                </a:path>
              </a:pathLst>
            </a:custGeom>
            <a:solidFill>
              <a:srgbClr val="9FE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57256E-B27E-98C7-DEE7-A6AA64DE6316}"/>
                </a:ext>
              </a:extLst>
            </p:cNvPr>
            <p:cNvSpPr txBox="1"/>
            <p:nvPr/>
          </p:nvSpPr>
          <p:spPr>
            <a:xfrm rot="2677367">
              <a:off x="7079492" y="4535017"/>
              <a:ext cx="1268296" cy="307777"/>
            </a:xfrm>
            <a:prstGeom prst="rect">
              <a:avLst/>
            </a:prstGeom>
            <a:noFill/>
          </p:spPr>
          <p:txBody>
            <a:bodyPr wrap="none" rtlCol="0">
              <a:spAutoFit/>
            </a:bodyPr>
            <a:lstStyle/>
            <a:p>
              <a:r>
                <a:rPr lang="en-US" sz="1400" dirty="0"/>
                <a:t>Models agree</a:t>
              </a:r>
            </a:p>
          </p:txBody>
        </p:sp>
        <p:sp>
          <p:nvSpPr>
            <p:cNvPr id="20" name="TextBox 19">
              <a:extLst>
                <a:ext uri="{FF2B5EF4-FFF2-40B4-BE49-F238E27FC236}">
                  <a16:creationId xmlns:a16="http://schemas.microsoft.com/office/drawing/2014/main" id="{E9397058-5C4C-F84B-FA4E-9F3D03CDBFFD}"/>
                </a:ext>
              </a:extLst>
            </p:cNvPr>
            <p:cNvSpPr txBox="1"/>
            <p:nvPr/>
          </p:nvSpPr>
          <p:spPr>
            <a:xfrm rot="2677367">
              <a:off x="7774812" y="4216165"/>
              <a:ext cx="939681" cy="307777"/>
            </a:xfrm>
            <a:prstGeom prst="rect">
              <a:avLst/>
            </a:prstGeom>
            <a:noFill/>
          </p:spPr>
          <p:txBody>
            <a:bodyPr wrap="none" rtlCol="0">
              <a:spAutoFit/>
            </a:bodyPr>
            <a:lstStyle/>
            <a:p>
              <a:r>
                <a:rPr lang="en-US" sz="1400" dirty="0"/>
                <a:t>M1 better</a:t>
              </a:r>
            </a:p>
          </p:txBody>
        </p:sp>
        <p:sp>
          <p:nvSpPr>
            <p:cNvPr id="21" name="Freeform: Shape 20">
              <a:extLst>
                <a:ext uri="{FF2B5EF4-FFF2-40B4-BE49-F238E27FC236}">
                  <a16:creationId xmlns:a16="http://schemas.microsoft.com/office/drawing/2014/main" id="{F84410A6-6579-EE50-11F4-834253409AF4}"/>
                </a:ext>
              </a:extLst>
            </p:cNvPr>
            <p:cNvSpPr/>
            <p:nvPr/>
          </p:nvSpPr>
          <p:spPr>
            <a:xfrm>
              <a:off x="6789894" y="4448180"/>
              <a:ext cx="1454758" cy="1191835"/>
            </a:xfrm>
            <a:custGeom>
              <a:avLst/>
              <a:gdLst>
                <a:gd name="connsiteX0" fmla="*/ 1528200 w 5162253"/>
                <a:gd name="connsiteY0" fmla="*/ 22162 h 5987347"/>
                <a:gd name="connsiteX1" fmla="*/ 1528200 w 5162253"/>
                <a:gd name="connsiteY1" fmla="*/ 22162 h 5987347"/>
                <a:gd name="connsiteX2" fmla="*/ 127166 w 5162253"/>
                <a:gd name="connsiteY2" fmla="*/ 1226972 h 5987347"/>
                <a:gd name="connsiteX3" fmla="*/ 21206 w 5162253"/>
                <a:gd name="connsiteY3" fmla="*/ 1623343 h 5987347"/>
                <a:gd name="connsiteX4" fmla="*/ 64375 w 5162253"/>
                <a:gd name="connsiteY4" fmla="*/ 2541668 h 5987347"/>
                <a:gd name="connsiteX5" fmla="*/ 146789 w 5162253"/>
                <a:gd name="connsiteY5" fmla="*/ 2753589 h 5987347"/>
                <a:gd name="connsiteX6" fmla="*/ 507839 w 5162253"/>
                <a:gd name="connsiteY6" fmla="*/ 3373654 h 5987347"/>
                <a:gd name="connsiteX7" fmla="*/ 605951 w 5162253"/>
                <a:gd name="connsiteY7" fmla="*/ 3538481 h 5987347"/>
                <a:gd name="connsiteX8" fmla="*/ 1202469 w 5162253"/>
                <a:gd name="connsiteY8" fmla="*/ 4182093 h 5987347"/>
                <a:gd name="connsiteX9" fmla="*/ 1853930 w 5162253"/>
                <a:gd name="connsiteY9" fmla="*/ 4868874 h 5987347"/>
                <a:gd name="connsiteX10" fmla="*/ 2112945 w 5162253"/>
                <a:gd name="connsiteY10" fmla="*/ 5076871 h 5987347"/>
                <a:gd name="connsiteX11" fmla="*/ 2430826 w 5162253"/>
                <a:gd name="connsiteY11" fmla="*/ 5347659 h 5987347"/>
                <a:gd name="connsiteX12" fmla="*/ 2992025 w 5162253"/>
                <a:gd name="connsiteY12" fmla="*/ 5634145 h 5987347"/>
                <a:gd name="connsiteX13" fmla="*/ 3957443 w 5162253"/>
                <a:gd name="connsiteY13" fmla="*/ 5952026 h 5987347"/>
                <a:gd name="connsiteX14" fmla="*/ 4173288 w 5162253"/>
                <a:gd name="connsiteY14" fmla="*/ 5987347 h 5987347"/>
                <a:gd name="connsiteX15" fmla="*/ 4887541 w 5162253"/>
                <a:gd name="connsiteY15" fmla="*/ 5904933 h 5987347"/>
                <a:gd name="connsiteX16" fmla="*/ 4985652 w 5162253"/>
                <a:gd name="connsiteY16" fmla="*/ 5849990 h 5987347"/>
                <a:gd name="connsiteX17" fmla="*/ 5095537 w 5162253"/>
                <a:gd name="connsiteY17" fmla="*/ 5744030 h 5987347"/>
                <a:gd name="connsiteX18" fmla="*/ 5123008 w 5162253"/>
                <a:gd name="connsiteY18" fmla="*/ 5677314 h 5987347"/>
                <a:gd name="connsiteX19" fmla="*/ 5162253 w 5162253"/>
                <a:gd name="connsiteY19" fmla="*/ 5543882 h 5987347"/>
                <a:gd name="connsiteX20" fmla="*/ 5126933 w 5162253"/>
                <a:gd name="connsiteY20" fmla="*/ 5257396 h 5987347"/>
                <a:gd name="connsiteX21" fmla="*/ 5099462 w 5162253"/>
                <a:gd name="connsiteY21" fmla="*/ 5206378 h 5987347"/>
                <a:gd name="connsiteX22" fmla="*/ 5017048 w 5162253"/>
                <a:gd name="connsiteY22" fmla="*/ 5096493 h 5987347"/>
                <a:gd name="connsiteX23" fmla="*/ 4730562 w 5162253"/>
                <a:gd name="connsiteY23" fmla="*/ 4904195 h 5987347"/>
                <a:gd name="connsiteX24" fmla="*/ 4330267 w 5162253"/>
                <a:gd name="connsiteY24" fmla="*/ 4743292 h 5987347"/>
                <a:gd name="connsiteX25" fmla="*/ 3769069 w 5162253"/>
                <a:gd name="connsiteY25" fmla="*/ 4672651 h 5987347"/>
                <a:gd name="connsiteX26" fmla="*/ 3384471 w 5162253"/>
                <a:gd name="connsiteY26" fmla="*/ 4625558 h 5987347"/>
                <a:gd name="connsiteX27" fmla="*/ 3364849 w 5162253"/>
                <a:gd name="connsiteY27" fmla="*/ 4441108 h 5987347"/>
                <a:gd name="connsiteX28" fmla="*/ 3455111 w 5162253"/>
                <a:gd name="connsiteY28" fmla="*/ 4370468 h 5987347"/>
                <a:gd name="connsiteX29" fmla="*/ 3604241 w 5162253"/>
                <a:gd name="connsiteY29" fmla="*/ 4299827 h 5987347"/>
                <a:gd name="connsiteX30" fmla="*/ 3847558 w 5162253"/>
                <a:gd name="connsiteY30" fmla="*/ 4197791 h 5987347"/>
                <a:gd name="connsiteX31" fmla="*/ 3890727 w 5162253"/>
                <a:gd name="connsiteY31" fmla="*/ 4170320 h 5987347"/>
                <a:gd name="connsiteX32" fmla="*/ 3929972 w 5162253"/>
                <a:gd name="connsiteY32" fmla="*/ 4115377 h 5987347"/>
                <a:gd name="connsiteX33" fmla="*/ 3922123 w 5162253"/>
                <a:gd name="connsiteY33" fmla="*/ 3993719 h 5987347"/>
                <a:gd name="connsiteX34" fmla="*/ 3635637 w 5162253"/>
                <a:gd name="connsiteY34" fmla="*/ 3828892 h 5987347"/>
                <a:gd name="connsiteX35" fmla="*/ 2968478 w 5162253"/>
                <a:gd name="connsiteY35" fmla="*/ 3444294 h 5987347"/>
                <a:gd name="connsiteX36" fmla="*/ 2552485 w 5162253"/>
                <a:gd name="connsiteY36" fmla="*/ 3271618 h 5987347"/>
                <a:gd name="connsiteX37" fmla="*/ 2473996 w 5162253"/>
                <a:gd name="connsiteY37" fmla="*/ 3232373 h 5987347"/>
                <a:gd name="connsiteX38" fmla="*/ 2364111 w 5162253"/>
                <a:gd name="connsiteY38" fmla="*/ 3204902 h 5987347"/>
                <a:gd name="connsiteX39" fmla="*/ 2324866 w 5162253"/>
                <a:gd name="connsiteY39" fmla="*/ 3177431 h 5987347"/>
                <a:gd name="connsiteX40" fmla="*/ 2297395 w 5162253"/>
                <a:gd name="connsiteY40" fmla="*/ 3138186 h 5987347"/>
                <a:gd name="connsiteX41" fmla="*/ 2309168 w 5162253"/>
                <a:gd name="connsiteY41" fmla="*/ 3004754 h 5987347"/>
                <a:gd name="connsiteX42" fmla="*/ 2348413 w 5162253"/>
                <a:gd name="connsiteY42" fmla="*/ 2922341 h 5987347"/>
                <a:gd name="connsiteX43" fmla="*/ 2375884 w 5162253"/>
                <a:gd name="connsiteY43" fmla="*/ 2855625 h 5987347"/>
                <a:gd name="connsiteX44" fmla="*/ 2379808 w 5162253"/>
                <a:gd name="connsiteY44" fmla="*/ 2329747 h 5987347"/>
                <a:gd name="connsiteX45" fmla="*/ 2332715 w 5162253"/>
                <a:gd name="connsiteY45" fmla="*/ 2192390 h 5987347"/>
                <a:gd name="connsiteX46" fmla="*/ 2183585 w 5162253"/>
                <a:gd name="connsiteY46" fmla="*/ 1874509 h 5987347"/>
                <a:gd name="connsiteX47" fmla="*/ 2018758 w 5162253"/>
                <a:gd name="connsiteY47" fmla="*/ 1599796 h 5987347"/>
                <a:gd name="connsiteX48" fmla="*/ 1924571 w 5162253"/>
                <a:gd name="connsiteY48" fmla="*/ 1462440 h 5987347"/>
                <a:gd name="connsiteX49" fmla="*/ 1696952 w 5162253"/>
                <a:gd name="connsiteY49" fmla="*/ 1164181 h 5987347"/>
                <a:gd name="connsiteX50" fmla="*/ 1598840 w 5162253"/>
                <a:gd name="connsiteY50" fmla="*/ 956184 h 5987347"/>
                <a:gd name="connsiteX51" fmla="*/ 1594916 w 5162253"/>
                <a:gd name="connsiteY51" fmla="*/ 673623 h 5987347"/>
                <a:gd name="connsiteX52" fmla="*/ 1622387 w 5162253"/>
                <a:gd name="connsiteY52" fmla="*/ 551965 h 5987347"/>
                <a:gd name="connsiteX53" fmla="*/ 1634160 w 5162253"/>
                <a:gd name="connsiteY53" fmla="*/ 500947 h 5987347"/>
                <a:gd name="connsiteX54" fmla="*/ 1626311 w 5162253"/>
                <a:gd name="connsiteY54" fmla="*/ 139896 h 5987347"/>
                <a:gd name="connsiteX55" fmla="*/ 1610614 w 5162253"/>
                <a:gd name="connsiteY55" fmla="*/ 57482 h 5987347"/>
                <a:gd name="connsiteX56" fmla="*/ 1598840 w 5162253"/>
                <a:gd name="connsiteY56" fmla="*/ 2540 h 5987347"/>
                <a:gd name="connsiteX57" fmla="*/ 1528200 w 5162253"/>
                <a:gd name="connsiteY57" fmla="*/ 22162 h 598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62253" h="5987347">
                  <a:moveTo>
                    <a:pt x="1528200" y="22162"/>
                  </a:moveTo>
                  <a:lnTo>
                    <a:pt x="1528200" y="22162"/>
                  </a:lnTo>
                  <a:cubicBezTo>
                    <a:pt x="850159" y="92301"/>
                    <a:pt x="1171037" y="36076"/>
                    <a:pt x="127166" y="1226972"/>
                  </a:cubicBezTo>
                  <a:cubicBezTo>
                    <a:pt x="37017" y="1329818"/>
                    <a:pt x="56526" y="1491219"/>
                    <a:pt x="21206" y="1623343"/>
                  </a:cubicBezTo>
                  <a:cubicBezTo>
                    <a:pt x="-4268" y="2025836"/>
                    <a:pt x="-22875" y="2048826"/>
                    <a:pt x="64375" y="2541668"/>
                  </a:cubicBezTo>
                  <a:cubicBezTo>
                    <a:pt x="77588" y="2616301"/>
                    <a:pt x="115924" y="2684364"/>
                    <a:pt x="146789" y="2753589"/>
                  </a:cubicBezTo>
                  <a:cubicBezTo>
                    <a:pt x="415271" y="3355756"/>
                    <a:pt x="224569" y="2969579"/>
                    <a:pt x="507839" y="3373654"/>
                  </a:cubicBezTo>
                  <a:cubicBezTo>
                    <a:pt x="544542" y="3426010"/>
                    <a:pt x="565968" y="3488585"/>
                    <a:pt x="605951" y="3538481"/>
                  </a:cubicBezTo>
                  <a:cubicBezTo>
                    <a:pt x="1187441" y="4264142"/>
                    <a:pt x="773170" y="3713768"/>
                    <a:pt x="1202469" y="4182093"/>
                  </a:cubicBezTo>
                  <a:cubicBezTo>
                    <a:pt x="1253195" y="4237430"/>
                    <a:pt x="1728101" y="4767829"/>
                    <a:pt x="1853930" y="4868874"/>
                  </a:cubicBezTo>
                  <a:cubicBezTo>
                    <a:pt x="1940268" y="4938206"/>
                    <a:pt x="2028386" y="5005380"/>
                    <a:pt x="2112945" y="5076871"/>
                  </a:cubicBezTo>
                  <a:cubicBezTo>
                    <a:pt x="2217053" y="5164889"/>
                    <a:pt x="2314579" y="5273086"/>
                    <a:pt x="2430826" y="5347659"/>
                  </a:cubicBezTo>
                  <a:cubicBezTo>
                    <a:pt x="2609047" y="5461989"/>
                    <a:pt x="2797802" y="5551074"/>
                    <a:pt x="2992025" y="5634145"/>
                  </a:cubicBezTo>
                  <a:cubicBezTo>
                    <a:pt x="3285076" y="5759486"/>
                    <a:pt x="3652145" y="5902067"/>
                    <a:pt x="3957443" y="5952026"/>
                  </a:cubicBezTo>
                  <a:lnTo>
                    <a:pt x="4173288" y="5987347"/>
                  </a:lnTo>
                  <a:cubicBezTo>
                    <a:pt x="4520822" y="5964780"/>
                    <a:pt x="4647477" y="6018172"/>
                    <a:pt x="4887541" y="5904933"/>
                  </a:cubicBezTo>
                  <a:cubicBezTo>
                    <a:pt x="4921441" y="5888942"/>
                    <a:pt x="4954242" y="5870443"/>
                    <a:pt x="4985652" y="5849990"/>
                  </a:cubicBezTo>
                  <a:cubicBezTo>
                    <a:pt x="5029949" y="5821145"/>
                    <a:pt x="5069234" y="5790449"/>
                    <a:pt x="5095537" y="5744030"/>
                  </a:cubicBezTo>
                  <a:cubicBezTo>
                    <a:pt x="5107394" y="5723106"/>
                    <a:pt x="5115403" y="5700130"/>
                    <a:pt x="5123008" y="5677314"/>
                  </a:cubicBezTo>
                  <a:cubicBezTo>
                    <a:pt x="5137669" y="5633332"/>
                    <a:pt x="5162253" y="5543882"/>
                    <a:pt x="5162253" y="5543882"/>
                  </a:cubicBezTo>
                  <a:cubicBezTo>
                    <a:pt x="5154012" y="5390049"/>
                    <a:pt x="5173355" y="5364525"/>
                    <a:pt x="5126933" y="5257396"/>
                  </a:cubicBezTo>
                  <a:cubicBezTo>
                    <a:pt x="5119253" y="5239674"/>
                    <a:pt x="5110355" y="5222328"/>
                    <a:pt x="5099462" y="5206378"/>
                  </a:cubicBezTo>
                  <a:cubicBezTo>
                    <a:pt x="5073641" y="5168568"/>
                    <a:pt x="5052000" y="5126068"/>
                    <a:pt x="5017048" y="5096493"/>
                  </a:cubicBezTo>
                  <a:cubicBezTo>
                    <a:pt x="4886106" y="4985696"/>
                    <a:pt x="4913504" y="4998383"/>
                    <a:pt x="4730562" y="4904195"/>
                  </a:cubicBezTo>
                  <a:cubicBezTo>
                    <a:pt x="4642680" y="4858949"/>
                    <a:pt x="4435953" y="4762105"/>
                    <a:pt x="4330267" y="4743292"/>
                  </a:cubicBezTo>
                  <a:cubicBezTo>
                    <a:pt x="4144643" y="4710249"/>
                    <a:pt x="3956627" y="4691887"/>
                    <a:pt x="3769069" y="4672651"/>
                  </a:cubicBezTo>
                  <a:cubicBezTo>
                    <a:pt x="3436418" y="4638534"/>
                    <a:pt x="3563540" y="4661372"/>
                    <a:pt x="3384471" y="4625558"/>
                  </a:cubicBezTo>
                  <a:cubicBezTo>
                    <a:pt x="3379378" y="4597548"/>
                    <a:pt x="3351525" y="4467151"/>
                    <a:pt x="3364849" y="4441108"/>
                  </a:cubicBezTo>
                  <a:cubicBezTo>
                    <a:pt x="3382251" y="4407095"/>
                    <a:pt x="3422208" y="4389886"/>
                    <a:pt x="3455111" y="4370468"/>
                  </a:cubicBezTo>
                  <a:cubicBezTo>
                    <a:pt x="3502482" y="4342511"/>
                    <a:pt x="3553894" y="4321980"/>
                    <a:pt x="3604241" y="4299827"/>
                  </a:cubicBezTo>
                  <a:cubicBezTo>
                    <a:pt x="3684742" y="4264407"/>
                    <a:pt x="3773359" y="4245008"/>
                    <a:pt x="3847558" y="4197791"/>
                  </a:cubicBezTo>
                  <a:lnTo>
                    <a:pt x="3890727" y="4170320"/>
                  </a:lnTo>
                  <a:cubicBezTo>
                    <a:pt x="3903809" y="4152006"/>
                    <a:pt x="3920208" y="4135655"/>
                    <a:pt x="3929972" y="4115377"/>
                  </a:cubicBezTo>
                  <a:cubicBezTo>
                    <a:pt x="3944358" y="4085497"/>
                    <a:pt x="3950451" y="4018234"/>
                    <a:pt x="3922123" y="3993719"/>
                  </a:cubicBezTo>
                  <a:cubicBezTo>
                    <a:pt x="3895381" y="3970577"/>
                    <a:pt x="3692900" y="3866498"/>
                    <a:pt x="3635637" y="3828892"/>
                  </a:cubicBezTo>
                  <a:cubicBezTo>
                    <a:pt x="3400342" y="3674369"/>
                    <a:pt x="3240958" y="3557399"/>
                    <a:pt x="2968478" y="3444294"/>
                  </a:cubicBezTo>
                  <a:cubicBezTo>
                    <a:pt x="2829814" y="3386735"/>
                    <a:pt x="2686770" y="3338762"/>
                    <a:pt x="2552485" y="3271618"/>
                  </a:cubicBezTo>
                  <a:cubicBezTo>
                    <a:pt x="2526322" y="3258536"/>
                    <a:pt x="2501044" y="3243510"/>
                    <a:pt x="2473996" y="3232373"/>
                  </a:cubicBezTo>
                  <a:cubicBezTo>
                    <a:pt x="2447608" y="3221507"/>
                    <a:pt x="2391889" y="3210854"/>
                    <a:pt x="2364111" y="3204902"/>
                  </a:cubicBezTo>
                  <a:cubicBezTo>
                    <a:pt x="2319198" y="3145020"/>
                    <a:pt x="2399719" y="3246938"/>
                    <a:pt x="2324866" y="3177431"/>
                  </a:cubicBezTo>
                  <a:cubicBezTo>
                    <a:pt x="2313165" y="3166565"/>
                    <a:pt x="2306552" y="3151268"/>
                    <a:pt x="2297395" y="3138186"/>
                  </a:cubicBezTo>
                  <a:cubicBezTo>
                    <a:pt x="2301319" y="3093709"/>
                    <a:pt x="2298897" y="3048207"/>
                    <a:pt x="2309168" y="3004754"/>
                  </a:cubicBezTo>
                  <a:cubicBezTo>
                    <a:pt x="2316167" y="2975143"/>
                    <a:pt x="2335988" y="2950115"/>
                    <a:pt x="2348413" y="2922341"/>
                  </a:cubicBezTo>
                  <a:cubicBezTo>
                    <a:pt x="2358234" y="2900388"/>
                    <a:pt x="2366727" y="2877864"/>
                    <a:pt x="2375884" y="2855625"/>
                  </a:cubicBezTo>
                  <a:cubicBezTo>
                    <a:pt x="2388459" y="2666987"/>
                    <a:pt x="2402689" y="2532407"/>
                    <a:pt x="2379808" y="2329747"/>
                  </a:cubicBezTo>
                  <a:cubicBezTo>
                    <a:pt x="2374378" y="2281651"/>
                    <a:pt x="2349505" y="2237786"/>
                    <a:pt x="2332715" y="2192390"/>
                  </a:cubicBezTo>
                  <a:cubicBezTo>
                    <a:pt x="2278090" y="2044700"/>
                    <a:pt x="2266032" y="2017841"/>
                    <a:pt x="2183585" y="1874509"/>
                  </a:cubicBezTo>
                  <a:cubicBezTo>
                    <a:pt x="2130338" y="1781942"/>
                    <a:pt x="2079150" y="1687868"/>
                    <a:pt x="2018758" y="1599796"/>
                  </a:cubicBezTo>
                  <a:cubicBezTo>
                    <a:pt x="1987362" y="1554011"/>
                    <a:pt x="1958005" y="1506759"/>
                    <a:pt x="1924571" y="1462440"/>
                  </a:cubicBezTo>
                  <a:cubicBezTo>
                    <a:pt x="1836112" y="1345181"/>
                    <a:pt x="1773597" y="1326667"/>
                    <a:pt x="1696952" y="1164181"/>
                  </a:cubicBezTo>
                  <a:lnTo>
                    <a:pt x="1598840" y="956184"/>
                  </a:lnTo>
                  <a:cubicBezTo>
                    <a:pt x="1579770" y="822693"/>
                    <a:pt x="1580818" y="865365"/>
                    <a:pt x="1594916" y="673623"/>
                  </a:cubicBezTo>
                  <a:cubicBezTo>
                    <a:pt x="1598670" y="622573"/>
                    <a:pt x="1610041" y="599587"/>
                    <a:pt x="1622387" y="551965"/>
                  </a:cubicBezTo>
                  <a:cubicBezTo>
                    <a:pt x="1626767" y="535071"/>
                    <a:pt x="1630236" y="517953"/>
                    <a:pt x="1634160" y="500947"/>
                  </a:cubicBezTo>
                  <a:cubicBezTo>
                    <a:pt x="1631544" y="380597"/>
                    <a:pt x="1632694" y="260105"/>
                    <a:pt x="1626311" y="139896"/>
                  </a:cubicBezTo>
                  <a:cubicBezTo>
                    <a:pt x="1624828" y="111970"/>
                    <a:pt x="1616098" y="84904"/>
                    <a:pt x="1610614" y="57482"/>
                  </a:cubicBezTo>
                  <a:cubicBezTo>
                    <a:pt x="1606941" y="39116"/>
                    <a:pt x="1610217" y="17418"/>
                    <a:pt x="1598840" y="2540"/>
                  </a:cubicBezTo>
                  <a:cubicBezTo>
                    <a:pt x="1590544" y="-8309"/>
                    <a:pt x="1539973" y="18892"/>
                    <a:pt x="1528200" y="22162"/>
                  </a:cubicBezTo>
                  <a:close/>
                </a:path>
              </a:pathLst>
            </a:cu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AC9E37F-8351-F5EE-06FA-535089EF3C9D}"/>
                </a:ext>
              </a:extLst>
            </p:cNvPr>
            <p:cNvSpPr txBox="1"/>
            <p:nvPr/>
          </p:nvSpPr>
          <p:spPr>
            <a:xfrm rot="2677367">
              <a:off x="6844041" y="4974578"/>
              <a:ext cx="939681" cy="307777"/>
            </a:xfrm>
            <a:prstGeom prst="rect">
              <a:avLst/>
            </a:prstGeom>
            <a:noFill/>
          </p:spPr>
          <p:txBody>
            <a:bodyPr wrap="none" rtlCol="0">
              <a:spAutoFit/>
            </a:bodyPr>
            <a:lstStyle/>
            <a:p>
              <a:r>
                <a:rPr lang="en-US" sz="1400" dirty="0"/>
                <a:t>M2 better</a:t>
              </a:r>
            </a:p>
          </p:txBody>
        </p:sp>
      </p:grpSp>
    </p:spTree>
    <p:extLst>
      <p:ext uri="{BB962C8B-B14F-4D97-AF65-F5344CB8AC3E}">
        <p14:creationId xmlns:p14="http://schemas.microsoft.com/office/powerpoint/2010/main" val="840867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94F1-CE95-2ABA-784E-558962E98F32}"/>
              </a:ext>
            </a:extLst>
          </p:cNvPr>
          <p:cNvSpPr>
            <a:spLocks noGrp="1"/>
          </p:cNvSpPr>
          <p:nvPr>
            <p:ph type="title"/>
          </p:nvPr>
        </p:nvSpPr>
        <p:spPr/>
        <p:txBody>
          <a:bodyPr/>
          <a:lstStyle/>
          <a:p>
            <a:r>
              <a:rPr lang="en-US" dirty="0"/>
              <a:t>MODEL CONFIGURATIONS</a:t>
            </a:r>
          </a:p>
        </p:txBody>
      </p:sp>
      <p:sp>
        <p:nvSpPr>
          <p:cNvPr id="3" name="Content Placeholder 2">
            <a:extLst>
              <a:ext uri="{FF2B5EF4-FFF2-40B4-BE49-F238E27FC236}">
                <a16:creationId xmlns:a16="http://schemas.microsoft.com/office/drawing/2014/main" id="{CD069BE5-5BC9-5879-EAC8-AC68A9CF5461}"/>
              </a:ext>
            </a:extLst>
          </p:cNvPr>
          <p:cNvSpPr>
            <a:spLocks noGrp="1"/>
          </p:cNvSpPr>
          <p:nvPr>
            <p:ph idx="1"/>
          </p:nvPr>
        </p:nvSpPr>
        <p:spPr>
          <a:xfrm>
            <a:off x="457200" y="1699994"/>
            <a:ext cx="8372901" cy="4697011"/>
          </a:xfrm>
        </p:spPr>
        <p:txBody>
          <a:bodyPr/>
          <a:lstStyle/>
          <a:p>
            <a:r>
              <a:rPr lang="en-US" dirty="0"/>
              <a:t>1) Data sources- varying studies and experiment types. </a:t>
            </a:r>
            <a:br>
              <a:rPr lang="en-US" dirty="0"/>
            </a:br>
            <a:r>
              <a:rPr lang="en-US" dirty="0"/>
              <a:t>	Different laboratory studies could have subtle differences in data collection.</a:t>
            </a:r>
          </a:p>
          <a:p>
            <a:r>
              <a:rPr lang="en-US" dirty="0"/>
              <a:t>2) Data representation- varying data formats. For example, a drug could be 	represented as a SMILES string or a series of features.</a:t>
            </a:r>
          </a:p>
          <a:p>
            <a:r>
              <a:rPr lang="en-US" dirty="0"/>
              <a:t>3) Algorithms and architectures- varying models could have very different 	algorithmic structure or DL architectures.  While inputs and outputs may be 	comparable, interpreting variations could be very difficult.</a:t>
            </a:r>
          </a:p>
          <a:p>
            <a:endParaRPr lang="en-US" dirty="0"/>
          </a:p>
          <a:p>
            <a:r>
              <a:rPr lang="en-US" dirty="0"/>
              <a:t>The search space can be very large and high-dimensional</a:t>
            </a:r>
          </a:p>
          <a:p>
            <a:r>
              <a:rPr lang="en-US" dirty="0"/>
              <a:t>Could envision searching for configuration regions that agree, disagree, etc.</a:t>
            </a:r>
          </a:p>
          <a:p>
            <a:r>
              <a:rPr lang="en-US" dirty="0"/>
              <a:t>Could help with model selection (mixture of experts)</a:t>
            </a:r>
          </a:p>
          <a:p>
            <a:r>
              <a:rPr lang="en-US" dirty="0"/>
              <a:t>Could help with model debugging or </a:t>
            </a:r>
            <a:r>
              <a:rPr lang="en-US" dirty="0" err="1"/>
              <a:t>hyperparameterization</a:t>
            </a:r>
            <a:endParaRPr lang="en-US" dirty="0"/>
          </a:p>
          <a:p>
            <a:r>
              <a:rPr lang="en-US" dirty="0"/>
              <a:t>Could help with cross-study analysis (our case studies)</a:t>
            </a:r>
          </a:p>
          <a:p>
            <a:r>
              <a:rPr lang="en-US" dirty="0"/>
              <a:t>In this presentation, we cover running Uno against 2 different data sets</a:t>
            </a:r>
          </a:p>
          <a:p>
            <a:endParaRPr lang="en-US" dirty="0"/>
          </a:p>
        </p:txBody>
      </p:sp>
      <p:sp>
        <p:nvSpPr>
          <p:cNvPr id="4" name="Text Placeholder 3">
            <a:extLst>
              <a:ext uri="{FF2B5EF4-FFF2-40B4-BE49-F238E27FC236}">
                <a16:creationId xmlns:a16="http://schemas.microsoft.com/office/drawing/2014/main" id="{FDB50B9C-47D9-8333-B7F5-C94A1A46422A}"/>
              </a:ext>
            </a:extLst>
          </p:cNvPr>
          <p:cNvSpPr>
            <a:spLocks noGrp="1"/>
          </p:cNvSpPr>
          <p:nvPr>
            <p:ph type="body"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9781BBBC-B18C-8F8A-9983-94F7F55CF518}"/>
              </a:ext>
            </a:extLst>
          </p:cNvPr>
          <p:cNvSpPr>
            <a:spLocks noGrp="1"/>
          </p:cNvSpPr>
          <p:nvPr>
            <p:ph type="sldNum" sz="quarter" idx="13"/>
          </p:nvPr>
        </p:nvSpPr>
        <p:spPr/>
        <p:txBody>
          <a:bodyPr/>
          <a:lstStyle/>
          <a:p>
            <a:fld id="{AEFAAC5A-9C4F-4278-920D-DF2BAB595749}" type="slidenum">
              <a:rPr lang="en-US" smtClean="0"/>
              <a:pPr/>
              <a:t>15</a:t>
            </a:fld>
            <a:endParaRPr lang="en-US" dirty="0"/>
          </a:p>
        </p:txBody>
      </p:sp>
    </p:spTree>
    <p:extLst>
      <p:ext uri="{BB962C8B-B14F-4D97-AF65-F5344CB8AC3E}">
        <p14:creationId xmlns:p14="http://schemas.microsoft.com/office/powerpoint/2010/main" val="3902046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E874-C1F3-AA32-2B23-C358EE659AAC}"/>
              </a:ext>
            </a:extLst>
          </p:cNvPr>
          <p:cNvSpPr>
            <a:spLocks noGrp="1"/>
          </p:cNvSpPr>
          <p:nvPr>
            <p:ph type="title"/>
          </p:nvPr>
        </p:nvSpPr>
        <p:spPr/>
        <p:txBody>
          <a:bodyPr/>
          <a:lstStyle/>
          <a:p>
            <a:r>
              <a:rPr lang="en-US" dirty="0"/>
              <a:t>The uno model</a:t>
            </a:r>
          </a:p>
        </p:txBody>
      </p:sp>
      <p:sp>
        <p:nvSpPr>
          <p:cNvPr id="3" name="Content Placeholder 2">
            <a:extLst>
              <a:ext uri="{FF2B5EF4-FFF2-40B4-BE49-F238E27FC236}">
                <a16:creationId xmlns:a16="http://schemas.microsoft.com/office/drawing/2014/main" id="{4590C5B8-E415-1EFA-E477-33210761BBCD}"/>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6CE8CBE0-6C96-E524-2F2F-48BC698216F4}"/>
              </a:ext>
            </a:extLst>
          </p:cNvPr>
          <p:cNvSpPr>
            <a:spLocks noGrp="1"/>
          </p:cNvSpPr>
          <p:nvPr>
            <p:ph type="body" sz="quarter" idx="12"/>
          </p:nvPr>
        </p:nvSpPr>
        <p:spPr/>
        <p:txBody>
          <a:bodyPr/>
          <a:lstStyle/>
          <a:p>
            <a:r>
              <a:rPr lang="en-US" dirty="0"/>
              <a:t>A drug response predictor</a:t>
            </a:r>
          </a:p>
        </p:txBody>
      </p:sp>
      <p:sp>
        <p:nvSpPr>
          <p:cNvPr id="5" name="Slide Number Placeholder 4">
            <a:extLst>
              <a:ext uri="{FF2B5EF4-FFF2-40B4-BE49-F238E27FC236}">
                <a16:creationId xmlns:a16="http://schemas.microsoft.com/office/drawing/2014/main" id="{6D226821-1FB1-3038-1BE7-1E17C60296AF}"/>
              </a:ext>
            </a:extLst>
          </p:cNvPr>
          <p:cNvSpPr>
            <a:spLocks noGrp="1"/>
          </p:cNvSpPr>
          <p:nvPr>
            <p:ph type="sldNum" sz="quarter" idx="13"/>
          </p:nvPr>
        </p:nvSpPr>
        <p:spPr/>
        <p:txBody>
          <a:bodyPr/>
          <a:lstStyle/>
          <a:p>
            <a:fld id="{AEFAAC5A-9C4F-4278-920D-DF2BAB595749}" type="slidenum">
              <a:rPr lang="en-US" smtClean="0"/>
              <a:pPr/>
              <a:t>16</a:t>
            </a:fld>
            <a:endParaRPr lang="en-US" dirty="0"/>
          </a:p>
        </p:txBody>
      </p:sp>
      <p:pic>
        <p:nvPicPr>
          <p:cNvPr id="7" name="Picture 6">
            <a:extLst>
              <a:ext uri="{FF2B5EF4-FFF2-40B4-BE49-F238E27FC236}">
                <a16:creationId xmlns:a16="http://schemas.microsoft.com/office/drawing/2014/main" id="{279742DF-9717-6F39-C526-3C22F63DD518}"/>
              </a:ext>
            </a:extLst>
          </p:cNvPr>
          <p:cNvPicPr>
            <a:picLocks noChangeAspect="1"/>
          </p:cNvPicPr>
          <p:nvPr/>
        </p:nvPicPr>
        <p:blipFill>
          <a:blip r:embed="rId2"/>
          <a:stretch>
            <a:fillRect/>
          </a:stretch>
        </p:blipFill>
        <p:spPr>
          <a:xfrm>
            <a:off x="1210049" y="1699995"/>
            <a:ext cx="6987300" cy="1744436"/>
          </a:xfrm>
          <a:prstGeom prst="rect">
            <a:avLst/>
          </a:prstGeom>
        </p:spPr>
      </p:pic>
      <p:sp>
        <p:nvSpPr>
          <p:cNvPr id="10" name="Arrow: Right 9">
            <a:extLst>
              <a:ext uri="{FF2B5EF4-FFF2-40B4-BE49-F238E27FC236}">
                <a16:creationId xmlns:a16="http://schemas.microsoft.com/office/drawing/2014/main" id="{EBE172E8-FE34-B945-5DC4-238268F38BBD}"/>
              </a:ext>
            </a:extLst>
          </p:cNvPr>
          <p:cNvSpPr/>
          <p:nvPr/>
        </p:nvSpPr>
        <p:spPr>
          <a:xfrm>
            <a:off x="836619" y="2716640"/>
            <a:ext cx="349065" cy="172901"/>
          </a:xfrm>
          <a:prstGeom prst="rightArrow">
            <a:avLst/>
          </a:prstGeom>
          <a:solidFill>
            <a:schemeClr val="bg2">
              <a:lumMod val="40000"/>
              <a:lumOff val="6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176FC95-469F-7829-617E-6FC6BB2531A4}"/>
              </a:ext>
            </a:extLst>
          </p:cNvPr>
          <p:cNvSpPr/>
          <p:nvPr/>
        </p:nvSpPr>
        <p:spPr>
          <a:xfrm>
            <a:off x="836618" y="3112176"/>
            <a:ext cx="349065" cy="172901"/>
          </a:xfrm>
          <a:prstGeom prst="rightArrow">
            <a:avLst/>
          </a:prstGeom>
          <a:solidFill>
            <a:schemeClr val="bg2">
              <a:lumMod val="40000"/>
              <a:lumOff val="6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31BBB4A-6B58-CA22-9CC6-AA1BE01A909E}"/>
              </a:ext>
            </a:extLst>
          </p:cNvPr>
          <p:cNvPicPr>
            <a:picLocks noChangeAspect="1"/>
          </p:cNvPicPr>
          <p:nvPr/>
        </p:nvPicPr>
        <p:blipFill>
          <a:blip r:embed="rId3"/>
          <a:stretch>
            <a:fillRect/>
          </a:stretch>
        </p:blipFill>
        <p:spPr>
          <a:xfrm>
            <a:off x="4800600" y="3565312"/>
            <a:ext cx="4251770" cy="2732928"/>
          </a:xfrm>
          <a:prstGeom prst="rect">
            <a:avLst/>
          </a:prstGeom>
        </p:spPr>
      </p:pic>
      <p:sp>
        <p:nvSpPr>
          <p:cNvPr id="14" name="TextBox 13">
            <a:extLst>
              <a:ext uri="{FF2B5EF4-FFF2-40B4-BE49-F238E27FC236}">
                <a16:creationId xmlns:a16="http://schemas.microsoft.com/office/drawing/2014/main" id="{6DF407A9-FA95-5FE2-74A6-9B02DA68D14A}"/>
              </a:ext>
            </a:extLst>
          </p:cNvPr>
          <p:cNvSpPr txBox="1"/>
          <p:nvPr/>
        </p:nvSpPr>
        <p:spPr>
          <a:xfrm>
            <a:off x="836618" y="3703130"/>
            <a:ext cx="3963982" cy="2849437"/>
          </a:xfrm>
          <a:prstGeom prst="rect">
            <a:avLst/>
          </a:prstGeom>
          <a:noFill/>
        </p:spPr>
        <p:txBody>
          <a:bodyPr wrap="square" rtlCol="0">
            <a:noAutofit/>
          </a:bodyPr>
          <a:lstStyle/>
          <a:p>
            <a:r>
              <a:rPr lang="en-US" dirty="0"/>
              <a:t>The Uno model trains on multiple</a:t>
            </a:r>
            <a:br>
              <a:rPr lang="en-US" dirty="0"/>
            </a:br>
            <a:r>
              <a:rPr lang="en-US" dirty="0"/>
              <a:t>drugs and a given cell line to fit</a:t>
            </a:r>
            <a:br>
              <a:rPr lang="en-US" dirty="0"/>
            </a:br>
            <a:r>
              <a:rPr lang="en-US" dirty="0"/>
              <a:t>against the observed growth </a:t>
            </a:r>
            <a:br>
              <a:rPr lang="en-US" dirty="0"/>
            </a:br>
            <a:r>
              <a:rPr lang="en-US" dirty="0"/>
              <a:t>response (AUC).  Has rich capability for re-configuration via hyperparameters.  </a:t>
            </a:r>
          </a:p>
          <a:p>
            <a:endParaRPr lang="en-US" dirty="0"/>
          </a:p>
          <a:p>
            <a:r>
              <a:rPr lang="en-US" sz="1400" b="1" dirty="0">
                <a:solidFill>
                  <a:schemeClr val="tx1">
                    <a:lumMod val="60000"/>
                    <a:lumOff val="40000"/>
                  </a:schemeClr>
                </a:solidFill>
              </a:rPr>
              <a:t>Xia et al. A cross-study analysis of drug response prediction in cancer cell lines. Briefings </a:t>
            </a:r>
            <a:r>
              <a:rPr lang="en-US" sz="1400" b="1" dirty="0" err="1">
                <a:solidFill>
                  <a:schemeClr val="tx1">
                    <a:lumMod val="60000"/>
                    <a:lumOff val="40000"/>
                  </a:schemeClr>
                </a:solidFill>
              </a:rPr>
              <a:t>Bioinform</a:t>
            </a:r>
            <a:r>
              <a:rPr lang="en-US" sz="1400" b="1" dirty="0">
                <a:solidFill>
                  <a:schemeClr val="tx1">
                    <a:lumMod val="60000"/>
                    <a:lumOff val="40000"/>
                  </a:schemeClr>
                </a:solidFill>
              </a:rPr>
              <a:t>. 23(1), 2022.</a:t>
            </a:r>
          </a:p>
        </p:txBody>
      </p:sp>
    </p:spTree>
    <p:extLst>
      <p:ext uri="{BB962C8B-B14F-4D97-AF65-F5344CB8AC3E}">
        <p14:creationId xmlns:p14="http://schemas.microsoft.com/office/powerpoint/2010/main" val="104433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DD38C-22E4-3569-D44E-8FDC7AE27EC6}"/>
              </a:ext>
            </a:extLst>
          </p:cNvPr>
          <p:cNvSpPr>
            <a:spLocks noGrp="1"/>
          </p:cNvSpPr>
          <p:nvPr>
            <p:ph type="title"/>
          </p:nvPr>
        </p:nvSpPr>
        <p:spPr/>
        <p:txBody>
          <a:bodyPr/>
          <a:lstStyle/>
          <a:p>
            <a:r>
              <a:rPr lang="en-US" dirty="0"/>
              <a:t>The Comparator MODEL</a:t>
            </a:r>
          </a:p>
        </p:txBody>
      </p:sp>
      <p:sp>
        <p:nvSpPr>
          <p:cNvPr id="3" name="Content Placeholder 2">
            <a:extLst>
              <a:ext uri="{FF2B5EF4-FFF2-40B4-BE49-F238E27FC236}">
                <a16:creationId xmlns:a16="http://schemas.microsoft.com/office/drawing/2014/main" id="{044D8AEE-EDB2-DD85-4D7B-1EACC006693B}"/>
              </a:ext>
            </a:extLst>
          </p:cNvPr>
          <p:cNvSpPr>
            <a:spLocks noGrp="1"/>
          </p:cNvSpPr>
          <p:nvPr>
            <p:ph idx="1"/>
          </p:nvPr>
        </p:nvSpPr>
        <p:spPr>
          <a:xfrm>
            <a:off x="457200" y="1699995"/>
            <a:ext cx="8372901" cy="4773714"/>
          </a:xfrm>
        </p:spPr>
        <p:txBody>
          <a:bodyPr/>
          <a:lstStyle/>
          <a:p>
            <a:r>
              <a:rPr lang="en-US" dirty="0"/>
              <a:t>Runs two models, returns a difference</a:t>
            </a:r>
          </a:p>
          <a:p>
            <a:endParaRPr lang="en-US" dirty="0"/>
          </a:p>
          <a:p>
            <a:pPr marL="342900" indent="-342900">
              <a:buFont typeface="+mj-lt"/>
              <a:buAutoNum type="arabicPeriod"/>
            </a:pPr>
            <a:r>
              <a:rPr lang="en-US" dirty="0"/>
              <a:t>The search algorithm, Distributed Evolutionary Algorithms in Python</a:t>
            </a:r>
          </a:p>
          <a:p>
            <a:pPr marL="342900" indent="-342900">
              <a:buFont typeface="+mj-lt"/>
              <a:buAutoNum type="arabicPeriod"/>
            </a:pPr>
            <a:r>
              <a:rPr lang="en-US" dirty="0"/>
              <a:t>The search workflow, the Supervisor GA workflow</a:t>
            </a:r>
          </a:p>
          <a:p>
            <a:pPr marL="342900" indent="-342900">
              <a:buFont typeface="+mj-lt"/>
              <a:buAutoNum type="arabicPeriod"/>
            </a:pPr>
            <a:r>
              <a:rPr lang="en-US" dirty="0"/>
              <a:t>The Comparator model</a:t>
            </a:r>
          </a:p>
          <a:p>
            <a:pPr marL="342900" indent="-342900">
              <a:buFont typeface="+mj-lt"/>
              <a:buAutoNum type="arabicPeriod"/>
            </a:pPr>
            <a:r>
              <a:rPr lang="en-US" dirty="0"/>
              <a:t>Two Uno models parameterized differently</a:t>
            </a:r>
          </a:p>
          <a:p>
            <a:pPr marL="342900" indent="-342900">
              <a:buFont typeface="+mj-lt"/>
              <a:buAutoNum type="arabicPeriod"/>
            </a:pPr>
            <a:r>
              <a:rPr lang="en-US" dirty="0"/>
              <a:t>A differencing function </a:t>
            </a:r>
            <a:br>
              <a:rPr lang="en-US" dirty="0"/>
            </a:br>
            <a:r>
              <a:rPr lang="en-US" dirty="0"/>
              <a:t>in Python – relative error</a:t>
            </a:r>
          </a:p>
          <a:p>
            <a:pPr marL="342900" indent="-342900">
              <a:buFont typeface="+mj-lt"/>
              <a:buAutoNum type="arabicPeriod"/>
            </a:pPr>
            <a:endParaRPr lang="en-US" dirty="0"/>
          </a:p>
          <a:p>
            <a:pPr marL="0" indent="0">
              <a:buNone/>
            </a:pPr>
            <a:r>
              <a:rPr lang="en-US" dirty="0"/>
              <a:t>Launches the 2 models</a:t>
            </a:r>
            <a:br>
              <a:rPr lang="en-US" dirty="0"/>
            </a:br>
            <a:r>
              <a:rPr lang="en-US" dirty="0"/>
              <a:t>sequentially</a:t>
            </a:r>
            <a:br>
              <a:rPr lang="en-US" dirty="0"/>
            </a:br>
            <a:r>
              <a:rPr lang="en-US" dirty="0"/>
              <a:t>via </a:t>
            </a:r>
            <a:r>
              <a:rPr lang="en-US" dirty="0" err="1">
                <a:latin typeface="Consolas" panose="020B0609020204030204" pitchFamily="49" charset="0"/>
              </a:rPr>
              <a:t>subprocess.run</a:t>
            </a:r>
            <a:r>
              <a:rPr lang="en-US" dirty="0">
                <a:latin typeface="Consolas" panose="020B0609020204030204" pitchFamily="49" charset="0"/>
              </a:rPr>
              <a:t>()</a:t>
            </a:r>
          </a:p>
          <a:p>
            <a:pPr marL="0" indent="0">
              <a:buNone/>
            </a:pPr>
            <a:endParaRPr lang="en-US" dirty="0">
              <a:latin typeface="Consolas" panose="020B0609020204030204" pitchFamily="49" charset="0"/>
            </a:endParaRPr>
          </a:p>
        </p:txBody>
      </p:sp>
      <p:sp>
        <p:nvSpPr>
          <p:cNvPr id="4" name="Text Placeholder 3">
            <a:extLst>
              <a:ext uri="{FF2B5EF4-FFF2-40B4-BE49-F238E27FC236}">
                <a16:creationId xmlns:a16="http://schemas.microsoft.com/office/drawing/2014/main" id="{EB2DDB6A-5A47-5833-58F4-0B1482DFFD78}"/>
              </a:ext>
            </a:extLst>
          </p:cNvPr>
          <p:cNvSpPr>
            <a:spLocks noGrp="1"/>
          </p:cNvSpPr>
          <p:nvPr>
            <p:ph type="body"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96E9A61B-AED8-D002-DF1A-700AD50BB5C9}"/>
              </a:ext>
            </a:extLst>
          </p:cNvPr>
          <p:cNvSpPr>
            <a:spLocks noGrp="1"/>
          </p:cNvSpPr>
          <p:nvPr>
            <p:ph type="sldNum" sz="quarter" idx="13"/>
          </p:nvPr>
        </p:nvSpPr>
        <p:spPr/>
        <p:txBody>
          <a:bodyPr/>
          <a:lstStyle/>
          <a:p>
            <a:fld id="{AEFAAC5A-9C4F-4278-920D-DF2BAB595749}" type="slidenum">
              <a:rPr lang="en-US" smtClean="0"/>
              <a:pPr/>
              <a:t>17</a:t>
            </a:fld>
            <a:endParaRPr lang="en-US" dirty="0"/>
          </a:p>
        </p:txBody>
      </p:sp>
      <p:pic>
        <p:nvPicPr>
          <p:cNvPr id="7" name="Picture 6" descr="A diagram of a model&#10;&#10;Description automatically generated">
            <a:extLst>
              <a:ext uri="{FF2B5EF4-FFF2-40B4-BE49-F238E27FC236}">
                <a16:creationId xmlns:a16="http://schemas.microsoft.com/office/drawing/2014/main" id="{DAAA7F98-2ED4-6523-F793-1EB25CD3D299}"/>
              </a:ext>
            </a:extLst>
          </p:cNvPr>
          <p:cNvPicPr>
            <a:picLocks noChangeAspect="1"/>
          </p:cNvPicPr>
          <p:nvPr/>
        </p:nvPicPr>
        <p:blipFill>
          <a:blip r:embed="rId2"/>
          <a:stretch>
            <a:fillRect/>
          </a:stretch>
        </p:blipFill>
        <p:spPr>
          <a:xfrm>
            <a:off x="3415886" y="4012702"/>
            <a:ext cx="5414215" cy="2461007"/>
          </a:xfrm>
          <a:prstGeom prst="rect">
            <a:avLst/>
          </a:prstGeom>
        </p:spPr>
      </p:pic>
    </p:spTree>
    <p:extLst>
      <p:ext uri="{BB962C8B-B14F-4D97-AF65-F5344CB8AC3E}">
        <p14:creationId xmlns:p14="http://schemas.microsoft.com/office/powerpoint/2010/main" val="3608543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F35D-8D76-FA2F-24EB-50EE5B9E9268}"/>
              </a:ext>
            </a:extLst>
          </p:cNvPr>
          <p:cNvSpPr>
            <a:spLocks noGrp="1"/>
          </p:cNvSpPr>
          <p:nvPr>
            <p:ph type="title"/>
          </p:nvPr>
        </p:nvSpPr>
        <p:spPr/>
        <p:txBody>
          <a:bodyPr/>
          <a:lstStyle/>
          <a:p>
            <a:r>
              <a:rPr lang="en-US" dirty="0"/>
              <a:t>CANDLE Hyperparameters</a:t>
            </a:r>
          </a:p>
        </p:txBody>
      </p:sp>
      <p:sp>
        <p:nvSpPr>
          <p:cNvPr id="3" name="Content Placeholder 2">
            <a:extLst>
              <a:ext uri="{FF2B5EF4-FFF2-40B4-BE49-F238E27FC236}">
                <a16:creationId xmlns:a16="http://schemas.microsoft.com/office/drawing/2014/main" id="{31A84B02-9228-C193-1B54-DAD17E965EB9}"/>
              </a:ext>
            </a:extLst>
          </p:cNvPr>
          <p:cNvSpPr>
            <a:spLocks noGrp="1"/>
          </p:cNvSpPr>
          <p:nvPr>
            <p:ph idx="1"/>
          </p:nvPr>
        </p:nvSpPr>
        <p:spPr/>
        <p:txBody>
          <a:bodyPr/>
          <a:lstStyle/>
          <a:p>
            <a:r>
              <a:rPr lang="en-US" dirty="0"/>
              <a:t>CANDLE has a notion of “compliance” which is a set of Python functions and hyperparameters that models must respect</a:t>
            </a:r>
          </a:p>
          <a:p>
            <a:r>
              <a:rPr lang="en-US" dirty="0"/>
              <a:t>Uno</a:t>
            </a:r>
          </a:p>
          <a:p>
            <a:pPr lvl="1"/>
            <a:r>
              <a:rPr lang="en-US" dirty="0">
                <a:latin typeface="Consolas" panose="020B0609020204030204" pitchFamily="49" charset="0"/>
              </a:rPr>
              <a:t>dense=[1000, 1000, 1000]</a:t>
            </a:r>
          </a:p>
          <a:p>
            <a:pPr lvl="1"/>
            <a:r>
              <a:rPr lang="en-US" dirty="0" err="1">
                <a:latin typeface="Consolas" panose="020B0609020204030204" pitchFamily="49" charset="0"/>
              </a:rPr>
              <a:t>dense_feature_layers</a:t>
            </a:r>
            <a:r>
              <a:rPr lang="en-US" dirty="0">
                <a:latin typeface="Consolas" panose="020B0609020204030204" pitchFamily="49" charset="0"/>
              </a:rPr>
              <a:t>=[1000, 1000, 1000]</a:t>
            </a:r>
          </a:p>
          <a:p>
            <a:pPr lvl="1"/>
            <a:r>
              <a:rPr lang="en-US" dirty="0">
                <a:latin typeface="Consolas" panose="020B0609020204030204" pitchFamily="49" charset="0"/>
              </a:rPr>
              <a:t>optimizer='</a:t>
            </a:r>
            <a:r>
              <a:rPr lang="en-US" dirty="0" err="1">
                <a:latin typeface="Consolas" panose="020B0609020204030204" pitchFamily="49" charset="0"/>
              </a:rPr>
              <a:t>adam</a:t>
            </a:r>
            <a:r>
              <a:rPr lang="en-US" dirty="0">
                <a:latin typeface="Consolas" panose="020B0609020204030204" pitchFamily="49" charset="0"/>
              </a:rPr>
              <a:t>'</a:t>
            </a:r>
          </a:p>
          <a:p>
            <a:pPr lvl="1"/>
            <a:r>
              <a:rPr lang="en-US" dirty="0">
                <a:latin typeface="Consolas" panose="020B0609020204030204" pitchFamily="49" charset="0"/>
              </a:rPr>
              <a:t>scaling='std'</a:t>
            </a:r>
          </a:p>
          <a:p>
            <a:r>
              <a:rPr lang="en-US" dirty="0"/>
              <a:t>Comparator hyperparameters</a:t>
            </a:r>
          </a:p>
          <a:p>
            <a:pPr lvl="1"/>
            <a:r>
              <a:rPr lang="en-US" dirty="0">
                <a:latin typeface="Consolas" panose="020B0609020204030204" pitchFamily="49" charset="0"/>
              </a:rPr>
              <a:t>noise, </a:t>
            </a:r>
            <a:r>
              <a:rPr lang="en-US" dirty="0" err="1">
                <a:latin typeface="Consolas" panose="020B0609020204030204" pitchFamily="49" charset="0"/>
              </a:rPr>
              <a:t>layer_force</a:t>
            </a:r>
            <a:r>
              <a:rPr lang="en-US" dirty="0">
                <a:latin typeface="Consolas" panose="020B0609020204030204" pitchFamily="49" charset="0"/>
              </a:rPr>
              <a:t>   ←  </a:t>
            </a:r>
            <a:r>
              <a:rPr lang="en-US" dirty="0">
                <a:latin typeface="+mj-lt"/>
              </a:rPr>
              <a:t>Assigned by the workflow</a:t>
            </a:r>
          </a:p>
          <a:p>
            <a:pPr lvl="1"/>
            <a:r>
              <a:rPr lang="en-US" dirty="0">
                <a:latin typeface="Consolas" panose="020B0609020204030204" pitchFamily="49" charset="0"/>
              </a:rPr>
              <a:t>cmp_0_train_sources = 'CCLE'</a:t>
            </a:r>
          </a:p>
          <a:p>
            <a:pPr lvl="1"/>
            <a:r>
              <a:rPr lang="en-US" dirty="0">
                <a:latin typeface="Consolas" panose="020B0609020204030204" pitchFamily="49" charset="0"/>
              </a:rPr>
              <a:t>cmp_1_train_sources = '</a:t>
            </a:r>
            <a:r>
              <a:rPr lang="en-US" dirty="0" err="1">
                <a:latin typeface="Consolas" panose="020B0609020204030204" pitchFamily="49" charset="0"/>
              </a:rPr>
              <a:t>gCSI</a:t>
            </a:r>
            <a:r>
              <a:rPr lang="en-US" dirty="0">
                <a:latin typeface="Consolas" panose="020B0609020204030204" pitchFamily="49" charset="0"/>
              </a:rPr>
              <a:t>'</a:t>
            </a:r>
          </a:p>
          <a:p>
            <a:pPr lvl="1"/>
            <a:r>
              <a:rPr lang="en-US" dirty="0">
                <a:latin typeface="Consolas" panose="020B0609020204030204" pitchFamily="49" charset="0"/>
              </a:rPr>
              <a:t>cmp_0_run_id = 'M0'</a:t>
            </a:r>
          </a:p>
          <a:p>
            <a:pPr lvl="1"/>
            <a:r>
              <a:rPr lang="en-US" dirty="0">
                <a:latin typeface="Consolas" panose="020B0609020204030204" pitchFamily="49" charset="0"/>
              </a:rPr>
              <a:t>cmp_1_run_id = 'M1'</a:t>
            </a:r>
          </a:p>
          <a:p>
            <a:r>
              <a:rPr lang="en-US" dirty="0"/>
              <a:t>Checkpointing, etc.</a:t>
            </a:r>
          </a:p>
          <a:p>
            <a:r>
              <a:rPr lang="en-US" dirty="0"/>
              <a:t>Noise: See: </a:t>
            </a:r>
            <a:r>
              <a:rPr lang="en-US" sz="1400" b="1" dirty="0">
                <a:solidFill>
                  <a:schemeClr val="tx1">
                    <a:lumMod val="60000"/>
                    <a:lumOff val="40000"/>
                  </a:schemeClr>
                </a:solidFill>
              </a:rPr>
              <a:t>Jain et al.  Probing decision boundaries in cancer data using noise injection and counterfactual analysis. Computational Approaches for Cancer Workshop @ SC 2021.</a:t>
            </a:r>
          </a:p>
        </p:txBody>
      </p:sp>
      <p:sp>
        <p:nvSpPr>
          <p:cNvPr id="4" name="Text Placeholder 3">
            <a:extLst>
              <a:ext uri="{FF2B5EF4-FFF2-40B4-BE49-F238E27FC236}">
                <a16:creationId xmlns:a16="http://schemas.microsoft.com/office/drawing/2014/main" id="{E8393DA5-2CC9-1240-A25D-A30D48C142EB}"/>
              </a:ext>
            </a:extLst>
          </p:cNvPr>
          <p:cNvSpPr>
            <a:spLocks noGrp="1"/>
          </p:cNvSpPr>
          <p:nvPr>
            <p:ph type="body" sz="quarter" idx="12"/>
          </p:nvPr>
        </p:nvSpPr>
        <p:spPr>
          <a:xfrm>
            <a:off x="457200" y="1168748"/>
            <a:ext cx="6637937" cy="499715"/>
          </a:xfrm>
        </p:spPr>
        <p:txBody>
          <a:bodyPr/>
          <a:lstStyle/>
          <a:p>
            <a:r>
              <a:rPr lang="en-US" dirty="0"/>
              <a:t>Extends notion of machine learning hyperparameters</a:t>
            </a:r>
          </a:p>
        </p:txBody>
      </p:sp>
      <p:sp>
        <p:nvSpPr>
          <p:cNvPr id="5" name="Slide Number Placeholder 4">
            <a:extLst>
              <a:ext uri="{FF2B5EF4-FFF2-40B4-BE49-F238E27FC236}">
                <a16:creationId xmlns:a16="http://schemas.microsoft.com/office/drawing/2014/main" id="{8F862278-27F9-708D-695F-E58B3779238F}"/>
              </a:ext>
            </a:extLst>
          </p:cNvPr>
          <p:cNvSpPr>
            <a:spLocks noGrp="1"/>
          </p:cNvSpPr>
          <p:nvPr>
            <p:ph type="sldNum" sz="quarter" idx="13"/>
          </p:nvPr>
        </p:nvSpPr>
        <p:spPr/>
        <p:txBody>
          <a:bodyPr/>
          <a:lstStyle/>
          <a:p>
            <a:fld id="{AEFAAC5A-9C4F-4278-920D-DF2BAB595749}" type="slidenum">
              <a:rPr lang="en-US" smtClean="0"/>
              <a:pPr/>
              <a:t>18</a:t>
            </a:fld>
            <a:endParaRPr lang="en-US" dirty="0"/>
          </a:p>
        </p:txBody>
      </p:sp>
      <p:sp>
        <p:nvSpPr>
          <p:cNvPr id="7" name="TextBox 6">
            <a:extLst>
              <a:ext uri="{FF2B5EF4-FFF2-40B4-BE49-F238E27FC236}">
                <a16:creationId xmlns:a16="http://schemas.microsoft.com/office/drawing/2014/main" id="{DDC64220-4363-082F-3952-89DCBD1E2273}"/>
              </a:ext>
            </a:extLst>
          </p:cNvPr>
          <p:cNvSpPr txBox="1"/>
          <p:nvPr/>
        </p:nvSpPr>
        <p:spPr>
          <a:xfrm>
            <a:off x="6055532" y="2805132"/>
            <a:ext cx="2530725" cy="923330"/>
          </a:xfrm>
          <a:prstGeom prst="rect">
            <a:avLst/>
          </a:prstGeom>
          <a:noFill/>
        </p:spPr>
        <p:txBody>
          <a:bodyPr wrap="square">
            <a:spAutoFit/>
          </a:bodyPr>
          <a:lstStyle/>
          <a:p>
            <a:pPr lvl="1"/>
            <a:r>
              <a:rPr lang="en-US" dirty="0">
                <a:latin typeface="Consolas" panose="020B0609020204030204" pitchFamily="49" charset="0"/>
              </a:rPr>
              <a:t>dropout=0</a:t>
            </a:r>
          </a:p>
          <a:p>
            <a:pPr lvl="1"/>
            <a:r>
              <a:rPr lang="en-US" dirty="0">
                <a:latin typeface="Consolas" panose="020B0609020204030204" pitchFamily="49" charset="0"/>
              </a:rPr>
              <a:t>epochs=10</a:t>
            </a:r>
          </a:p>
          <a:p>
            <a:pPr lvl="1"/>
            <a:r>
              <a:rPr lang="en-US" dirty="0" err="1">
                <a:latin typeface="Consolas" panose="020B0609020204030204" pitchFamily="49" charset="0"/>
              </a:rPr>
              <a:t>batch_size</a:t>
            </a:r>
            <a:r>
              <a:rPr lang="en-US" dirty="0">
                <a:latin typeface="Consolas" panose="020B0609020204030204" pitchFamily="49" charset="0"/>
              </a:rPr>
              <a:t>=32</a:t>
            </a:r>
          </a:p>
        </p:txBody>
      </p:sp>
    </p:spTree>
    <p:extLst>
      <p:ext uri="{BB962C8B-B14F-4D97-AF65-F5344CB8AC3E}">
        <p14:creationId xmlns:p14="http://schemas.microsoft.com/office/powerpoint/2010/main" val="3474336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11DE-2FF5-B56A-C3A7-557F42B64377}"/>
              </a:ext>
            </a:extLst>
          </p:cNvPr>
          <p:cNvSpPr>
            <a:spLocks noGrp="1"/>
          </p:cNvSpPr>
          <p:nvPr>
            <p:ph type="title"/>
          </p:nvPr>
        </p:nvSpPr>
        <p:spPr/>
        <p:txBody>
          <a:bodyPr/>
          <a:lstStyle/>
          <a:p>
            <a:r>
              <a:rPr lang="en-US" dirty="0"/>
              <a:t>DEAP: Evolutionary algorithm</a:t>
            </a:r>
          </a:p>
        </p:txBody>
      </p:sp>
      <p:sp>
        <p:nvSpPr>
          <p:cNvPr id="3" name="Content Placeholder 2">
            <a:extLst>
              <a:ext uri="{FF2B5EF4-FFF2-40B4-BE49-F238E27FC236}">
                <a16:creationId xmlns:a16="http://schemas.microsoft.com/office/drawing/2014/main" id="{63542441-8298-3EF2-A98C-2A7DA36D5C89}"/>
              </a:ext>
            </a:extLst>
          </p:cNvPr>
          <p:cNvSpPr>
            <a:spLocks noGrp="1"/>
          </p:cNvSpPr>
          <p:nvPr>
            <p:ph idx="1"/>
          </p:nvPr>
        </p:nvSpPr>
        <p:spPr>
          <a:xfrm>
            <a:off x="457200" y="1699995"/>
            <a:ext cx="6562053" cy="4422776"/>
          </a:xfrm>
        </p:spPr>
        <p:txBody>
          <a:bodyPr/>
          <a:lstStyle/>
          <a:p>
            <a:r>
              <a:rPr lang="en-US" dirty="0"/>
              <a:t>Available from: </a:t>
            </a:r>
            <a:r>
              <a:rPr lang="en-US" dirty="0">
                <a:hlinkClick r:id="rId2"/>
              </a:rPr>
              <a:t>https://github.com/DEAP</a:t>
            </a:r>
            <a:endParaRPr lang="en-US" dirty="0"/>
          </a:p>
          <a:p>
            <a:endParaRPr lang="en-US" dirty="0"/>
          </a:p>
          <a:p>
            <a:r>
              <a:rPr lang="en-US" dirty="0"/>
              <a:t>We set DEAP up for a 2 variable run:</a:t>
            </a:r>
          </a:p>
          <a:p>
            <a:endParaRPr lang="en-US" dirty="0"/>
          </a:p>
          <a:p>
            <a:r>
              <a:rPr lang="en-US" dirty="0"/>
              <a:t>DEAP hyperparameters could probably </a:t>
            </a:r>
            <a:br>
              <a:rPr lang="en-US" dirty="0"/>
            </a:br>
            <a:r>
              <a:rPr lang="en-US" dirty="0"/>
              <a:t>have been reduced for larger runs</a:t>
            </a:r>
          </a:p>
          <a:p>
            <a:endParaRPr lang="en-US" dirty="0"/>
          </a:p>
          <a:p>
            <a:r>
              <a:rPr lang="en-US" dirty="0"/>
              <a:t>Does mutation and cross-over offspring </a:t>
            </a:r>
            <a:br>
              <a:rPr lang="en-US" dirty="0"/>
            </a:br>
            <a:r>
              <a:rPr lang="en-US" dirty="0"/>
              <a:t>generation according to specifications</a:t>
            </a:r>
            <a:br>
              <a:rPr lang="en-US" dirty="0"/>
            </a:br>
            <a:r>
              <a:rPr lang="en-US" dirty="0"/>
              <a:t>in workflow</a:t>
            </a:r>
          </a:p>
          <a:p>
            <a:endParaRPr lang="en-US" dirty="0"/>
          </a:p>
          <a:p>
            <a:r>
              <a:rPr lang="en-US" dirty="0"/>
              <a:t>Wired up to the workflow via EMEWS</a:t>
            </a:r>
          </a:p>
          <a:p>
            <a:endParaRPr lang="en-US" dirty="0"/>
          </a:p>
        </p:txBody>
      </p:sp>
      <p:sp>
        <p:nvSpPr>
          <p:cNvPr id="4" name="Text Placeholder 3">
            <a:extLst>
              <a:ext uri="{FF2B5EF4-FFF2-40B4-BE49-F238E27FC236}">
                <a16:creationId xmlns:a16="http://schemas.microsoft.com/office/drawing/2014/main" id="{0F027EB2-A163-743D-9FC0-0734B6A29ADB}"/>
              </a:ext>
            </a:extLst>
          </p:cNvPr>
          <p:cNvSpPr>
            <a:spLocks noGrp="1"/>
          </p:cNvSpPr>
          <p:nvPr>
            <p:ph type="body" sz="quarter" idx="12"/>
          </p:nvPr>
        </p:nvSpPr>
        <p:spPr/>
        <p:txBody>
          <a:bodyPr/>
          <a:lstStyle/>
          <a:p>
            <a:r>
              <a:rPr lang="en-US" dirty="0"/>
              <a:t>Easy-to-run Python library</a:t>
            </a:r>
          </a:p>
        </p:txBody>
      </p:sp>
      <p:sp>
        <p:nvSpPr>
          <p:cNvPr id="5" name="Slide Number Placeholder 4">
            <a:extLst>
              <a:ext uri="{FF2B5EF4-FFF2-40B4-BE49-F238E27FC236}">
                <a16:creationId xmlns:a16="http://schemas.microsoft.com/office/drawing/2014/main" id="{2DE63487-B5CD-19EA-9093-79D9B5112C92}"/>
              </a:ext>
            </a:extLst>
          </p:cNvPr>
          <p:cNvSpPr>
            <a:spLocks noGrp="1"/>
          </p:cNvSpPr>
          <p:nvPr>
            <p:ph type="sldNum" sz="quarter" idx="13"/>
          </p:nvPr>
        </p:nvSpPr>
        <p:spPr/>
        <p:txBody>
          <a:bodyPr/>
          <a:lstStyle/>
          <a:p>
            <a:fld id="{AEFAAC5A-9C4F-4278-920D-DF2BAB595749}" type="slidenum">
              <a:rPr lang="en-US" smtClean="0"/>
              <a:pPr/>
              <a:t>19</a:t>
            </a:fld>
            <a:endParaRPr lang="en-US" dirty="0"/>
          </a:p>
        </p:txBody>
      </p:sp>
      <p:sp>
        <p:nvSpPr>
          <p:cNvPr id="7" name="TextBox 6">
            <a:extLst>
              <a:ext uri="{FF2B5EF4-FFF2-40B4-BE49-F238E27FC236}">
                <a16:creationId xmlns:a16="http://schemas.microsoft.com/office/drawing/2014/main" id="{8BF27A91-6C0D-AD56-8FFD-B6AA12FE07A0}"/>
              </a:ext>
            </a:extLst>
          </p:cNvPr>
          <p:cNvSpPr txBox="1"/>
          <p:nvPr/>
        </p:nvSpPr>
        <p:spPr>
          <a:xfrm>
            <a:off x="4915374" y="2567419"/>
            <a:ext cx="3951650" cy="2862322"/>
          </a:xfrm>
          <a:prstGeom prst="rect">
            <a:avLst/>
          </a:prstGeom>
          <a:solidFill>
            <a:schemeClr val="bg1"/>
          </a:solidFill>
          <a:ln>
            <a:solidFill>
              <a:srgbClr val="0B1F8F"/>
            </a:solidFill>
          </a:ln>
          <a:effectLst>
            <a:outerShdw blurRad="50800" dist="38100" dir="2700000" algn="tl" rotWithShape="0">
              <a:prstClr val="black">
                <a:alpha val="40000"/>
              </a:prstClr>
            </a:outerShdw>
          </a:effectLst>
        </p:spPr>
        <p:txBody>
          <a:bodyPr wrap="square">
            <a:spAutoFit/>
          </a:bodyPr>
          <a:lstStyle/>
          <a:p>
            <a:r>
              <a:rPr lang="en-US" dirty="0">
                <a:latin typeface="Consolas" panose="020B0609020204030204" pitchFamily="49" charset="0"/>
              </a:rPr>
              <a:t>[  {   "name": "noise",</a:t>
            </a:r>
          </a:p>
          <a:p>
            <a:r>
              <a:rPr lang="en-US" dirty="0">
                <a:latin typeface="Consolas" panose="020B0609020204030204" pitchFamily="49" charset="0"/>
              </a:rPr>
              <a:t>       "type": "float",</a:t>
            </a:r>
          </a:p>
          <a:p>
            <a:r>
              <a:rPr lang="en-US" dirty="0">
                <a:latin typeface="Consolas" panose="020B0609020204030204" pitchFamily="49" charset="0"/>
              </a:rPr>
              <a:t>       "lower":   0.0,</a:t>
            </a:r>
          </a:p>
          <a:p>
            <a:r>
              <a:rPr lang="en-US" dirty="0">
                <a:latin typeface="Consolas" panose="020B0609020204030204" pitchFamily="49" charset="0"/>
              </a:rPr>
              <a:t>       "upper":  55</a:t>
            </a:r>
          </a:p>
          <a:p>
            <a:r>
              <a:rPr lang="en-US" dirty="0">
                <a:latin typeface="Consolas" panose="020B0609020204030204" pitchFamily="49" charset="0"/>
              </a:rPr>
              <a:t>   },</a:t>
            </a:r>
          </a:p>
          <a:p>
            <a:r>
              <a:rPr lang="en-US" dirty="0">
                <a:latin typeface="Consolas" panose="020B0609020204030204" pitchFamily="49" charset="0"/>
              </a:rPr>
              <a:t>  {    "name":  "</a:t>
            </a:r>
            <a:r>
              <a:rPr lang="en-US" dirty="0" err="1">
                <a:latin typeface="Consolas" panose="020B0609020204030204" pitchFamily="49" charset="0"/>
              </a:rPr>
              <a:t>layer_force</a:t>
            </a:r>
            <a:r>
              <a:rPr lang="en-US" dirty="0">
                <a:latin typeface="Consolas" panose="020B0609020204030204" pitchFamily="49" charset="0"/>
              </a:rPr>
              <a:t>",</a:t>
            </a:r>
          </a:p>
          <a:p>
            <a:r>
              <a:rPr lang="en-US" dirty="0">
                <a:latin typeface="Consolas" panose="020B0609020204030204" pitchFamily="49" charset="0"/>
              </a:rPr>
              <a:t>       "type":  "int",</a:t>
            </a:r>
          </a:p>
          <a:p>
            <a:r>
              <a:rPr lang="en-US" dirty="0">
                <a:latin typeface="Consolas" panose="020B0609020204030204" pitchFamily="49" charset="0"/>
              </a:rPr>
              <a:t>       "lower":  500,</a:t>
            </a:r>
          </a:p>
          <a:p>
            <a:r>
              <a:rPr lang="en-US" dirty="0">
                <a:latin typeface="Consolas" panose="020B0609020204030204" pitchFamily="49" charset="0"/>
              </a:rPr>
              <a:t>       "upper": 1000</a:t>
            </a:r>
          </a:p>
          <a:p>
            <a:r>
              <a:rPr lang="en-US" dirty="0">
                <a:latin typeface="Consolas" panose="020B0609020204030204" pitchFamily="49" charset="0"/>
              </a:rPr>
              <a:t>  } ]</a:t>
            </a:r>
          </a:p>
        </p:txBody>
      </p:sp>
    </p:spTree>
    <p:extLst>
      <p:ext uri="{BB962C8B-B14F-4D97-AF65-F5344CB8AC3E}">
        <p14:creationId xmlns:p14="http://schemas.microsoft.com/office/powerpoint/2010/main" val="3303656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endParaRPr lang="en-US" dirty="0"/>
          </a:p>
        </p:txBody>
      </p:sp>
      <p:sp>
        <p:nvSpPr>
          <p:cNvPr id="3" name="Content Placeholder 2"/>
          <p:cNvSpPr>
            <a:spLocks noGrp="1"/>
          </p:cNvSpPr>
          <p:nvPr>
            <p:ph idx="1"/>
          </p:nvPr>
        </p:nvSpPr>
        <p:spPr>
          <a:xfrm>
            <a:off x="457200" y="1637451"/>
            <a:ext cx="8372901" cy="4007251"/>
          </a:xfrm>
        </p:spPr>
        <p:txBody>
          <a:bodyPr/>
          <a:lstStyle/>
          <a:p>
            <a:r>
              <a:rPr lang="en-GB" dirty="0"/>
              <a:t>Overview of ECP CANDLE</a:t>
            </a:r>
          </a:p>
          <a:p>
            <a:endParaRPr lang="en-GB" dirty="0"/>
          </a:p>
          <a:p>
            <a:r>
              <a:rPr lang="en-GB" dirty="0"/>
              <a:t>Computing environment</a:t>
            </a:r>
          </a:p>
          <a:p>
            <a:endParaRPr lang="en-GB" dirty="0"/>
          </a:p>
          <a:p>
            <a:r>
              <a:rPr lang="en-GB" dirty="0"/>
              <a:t>CANDLE/Supervisor framework</a:t>
            </a:r>
          </a:p>
          <a:p>
            <a:endParaRPr lang="en-GB" i="1" dirty="0"/>
          </a:p>
          <a:p>
            <a:r>
              <a:rPr lang="en-GB" dirty="0"/>
              <a:t>Workflow technologies</a:t>
            </a:r>
          </a:p>
          <a:p>
            <a:endParaRPr lang="en-GB" dirty="0"/>
          </a:p>
          <a:p>
            <a:r>
              <a:rPr lang="en-GB" dirty="0"/>
              <a:t>Model curation – The IMPROVE project</a:t>
            </a:r>
          </a:p>
          <a:p>
            <a:endParaRPr lang="en-GB" dirty="0"/>
          </a:p>
          <a:p>
            <a:r>
              <a:rPr lang="en-US" dirty="0"/>
              <a:t>Model comparison</a:t>
            </a:r>
          </a:p>
          <a:p>
            <a:endParaRPr lang="en-US" dirty="0"/>
          </a:p>
          <a:p>
            <a:r>
              <a:rPr lang="en-US" dirty="0"/>
              <a:t>Results from the Uno model across two datasets</a:t>
            </a:r>
          </a:p>
        </p:txBody>
      </p:sp>
      <p:sp>
        <p:nvSpPr>
          <p:cNvPr id="4" name="Text Placeholder 3"/>
          <p:cNvSpPr>
            <a:spLocks noGrp="1"/>
          </p:cNvSpPr>
          <p:nvPr>
            <p:ph type="body" sz="quarter" idx="12"/>
          </p:nvPr>
        </p:nvSpPr>
        <p:spPr/>
        <p:txBody>
          <a:bodyPr/>
          <a:lstStyle/>
          <a:p>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2</a:t>
            </a:fld>
            <a:endParaRPr lang="en-US" dirty="0"/>
          </a:p>
        </p:txBody>
      </p:sp>
    </p:spTree>
    <p:extLst>
      <p:ext uri="{BB962C8B-B14F-4D97-AF65-F5344CB8AC3E}">
        <p14:creationId xmlns:p14="http://schemas.microsoft.com/office/powerpoint/2010/main" val="669550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531F-2CCD-21DD-4AF3-2B7ADDFDE1F3}"/>
              </a:ext>
            </a:extLst>
          </p:cNvPr>
          <p:cNvSpPr>
            <a:spLocks noGrp="1"/>
          </p:cNvSpPr>
          <p:nvPr>
            <p:ph type="title"/>
          </p:nvPr>
        </p:nvSpPr>
        <p:spPr/>
        <p:txBody>
          <a:bodyPr/>
          <a:lstStyle/>
          <a:p>
            <a:r>
              <a:rPr lang="en-US" dirty="0"/>
              <a:t>Uno model baseline performance</a:t>
            </a:r>
          </a:p>
        </p:txBody>
      </p:sp>
      <p:pic>
        <p:nvPicPr>
          <p:cNvPr id="7" name="Content Placeholder 6" descr="A graph of layers of different sizes and colors&#10;&#10;Description automatically generated with medium confidence">
            <a:extLst>
              <a:ext uri="{FF2B5EF4-FFF2-40B4-BE49-F238E27FC236}">
                <a16:creationId xmlns:a16="http://schemas.microsoft.com/office/drawing/2014/main" id="{31E90374-16B0-3F1D-E5AC-D528F93EBCD7}"/>
              </a:ext>
            </a:extLst>
          </p:cNvPr>
          <p:cNvPicPr>
            <a:picLocks noGrp="1" noChangeAspect="1"/>
          </p:cNvPicPr>
          <p:nvPr>
            <p:ph idx="1"/>
          </p:nvPr>
        </p:nvPicPr>
        <p:blipFill>
          <a:blip r:embed="rId2"/>
          <a:stretch>
            <a:fillRect/>
          </a:stretch>
        </p:blipFill>
        <p:spPr>
          <a:xfrm>
            <a:off x="419738" y="1668463"/>
            <a:ext cx="4410692" cy="3308019"/>
          </a:xfrm>
        </p:spPr>
      </p:pic>
      <p:sp>
        <p:nvSpPr>
          <p:cNvPr id="4" name="Text Placeholder 3">
            <a:extLst>
              <a:ext uri="{FF2B5EF4-FFF2-40B4-BE49-F238E27FC236}">
                <a16:creationId xmlns:a16="http://schemas.microsoft.com/office/drawing/2014/main" id="{34E18319-23FD-BC1A-6B59-54287F0E8562}"/>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F04C7FE9-375F-AC68-2218-F01A151AB56C}"/>
              </a:ext>
            </a:extLst>
          </p:cNvPr>
          <p:cNvSpPr>
            <a:spLocks noGrp="1"/>
          </p:cNvSpPr>
          <p:nvPr>
            <p:ph type="sldNum" sz="quarter" idx="13"/>
          </p:nvPr>
        </p:nvSpPr>
        <p:spPr/>
        <p:txBody>
          <a:bodyPr/>
          <a:lstStyle/>
          <a:p>
            <a:fld id="{AEFAAC5A-9C4F-4278-920D-DF2BAB595749}" type="slidenum">
              <a:rPr lang="en-US" smtClean="0"/>
              <a:pPr/>
              <a:t>20</a:t>
            </a:fld>
            <a:endParaRPr lang="en-US" dirty="0"/>
          </a:p>
        </p:txBody>
      </p:sp>
      <p:sp>
        <p:nvSpPr>
          <p:cNvPr id="9" name="TextBox 8">
            <a:extLst>
              <a:ext uri="{FF2B5EF4-FFF2-40B4-BE49-F238E27FC236}">
                <a16:creationId xmlns:a16="http://schemas.microsoft.com/office/drawing/2014/main" id="{3A0291C7-2970-A425-C25E-A29CF85E8340}"/>
              </a:ext>
            </a:extLst>
          </p:cNvPr>
          <p:cNvSpPr txBox="1"/>
          <p:nvPr/>
        </p:nvSpPr>
        <p:spPr>
          <a:xfrm>
            <a:off x="502730" y="5000083"/>
            <a:ext cx="4572000" cy="369332"/>
          </a:xfrm>
          <a:prstGeom prst="rect">
            <a:avLst/>
          </a:prstGeom>
          <a:noFill/>
        </p:spPr>
        <p:txBody>
          <a:bodyPr wrap="square">
            <a:spAutoFit/>
          </a:bodyPr>
          <a:lstStyle/>
          <a:p>
            <a:r>
              <a:rPr lang="en-US" dirty="0"/>
              <a:t>Uno model performance with CCLE.  </a:t>
            </a:r>
          </a:p>
        </p:txBody>
      </p:sp>
      <p:pic>
        <p:nvPicPr>
          <p:cNvPr id="11" name="Picture 10" descr="A graph of different colored squares&#10;&#10;Description automatically generated">
            <a:extLst>
              <a:ext uri="{FF2B5EF4-FFF2-40B4-BE49-F238E27FC236}">
                <a16:creationId xmlns:a16="http://schemas.microsoft.com/office/drawing/2014/main" id="{A19B4555-FFA7-7620-B7CD-1042FAEC0832}"/>
              </a:ext>
            </a:extLst>
          </p:cNvPr>
          <p:cNvPicPr>
            <a:picLocks noChangeAspect="1"/>
          </p:cNvPicPr>
          <p:nvPr/>
        </p:nvPicPr>
        <p:blipFill>
          <a:blip r:embed="rId3"/>
          <a:stretch>
            <a:fillRect/>
          </a:stretch>
        </p:blipFill>
        <p:spPr>
          <a:xfrm>
            <a:off x="4800600" y="1668463"/>
            <a:ext cx="4410693" cy="3308019"/>
          </a:xfrm>
          <a:prstGeom prst="rect">
            <a:avLst/>
          </a:prstGeom>
        </p:spPr>
      </p:pic>
      <p:sp>
        <p:nvSpPr>
          <p:cNvPr id="13" name="TextBox 12">
            <a:extLst>
              <a:ext uri="{FF2B5EF4-FFF2-40B4-BE49-F238E27FC236}">
                <a16:creationId xmlns:a16="http://schemas.microsoft.com/office/drawing/2014/main" id="{01FB02F6-909C-1B93-661B-5DAE7CFE05A4}"/>
              </a:ext>
            </a:extLst>
          </p:cNvPr>
          <p:cNvSpPr txBox="1"/>
          <p:nvPr/>
        </p:nvSpPr>
        <p:spPr>
          <a:xfrm>
            <a:off x="502730" y="5366086"/>
            <a:ext cx="7817956" cy="923330"/>
          </a:xfrm>
          <a:prstGeom prst="rect">
            <a:avLst/>
          </a:prstGeom>
          <a:noFill/>
        </p:spPr>
        <p:txBody>
          <a:bodyPr wrap="square">
            <a:spAutoFit/>
          </a:bodyPr>
          <a:lstStyle/>
          <a:p>
            <a:r>
              <a:rPr lang="en-US" dirty="0"/>
              <a:t>Red is higher error (worse).</a:t>
            </a:r>
          </a:p>
          <a:p>
            <a:r>
              <a:rPr lang="en-US" dirty="0"/>
              <a:t>We ran the grid search on ALCF Polaris 1 model per GPU,</a:t>
            </a:r>
            <a:br>
              <a:rPr lang="en-US" dirty="0"/>
            </a:br>
            <a:r>
              <a:rPr lang="en-US" dirty="0"/>
              <a:t>~10s/epoch on the NVIDIA A100, 10 epochs.</a:t>
            </a:r>
          </a:p>
        </p:txBody>
      </p:sp>
      <p:sp>
        <p:nvSpPr>
          <p:cNvPr id="14" name="TextBox 13">
            <a:extLst>
              <a:ext uri="{FF2B5EF4-FFF2-40B4-BE49-F238E27FC236}">
                <a16:creationId xmlns:a16="http://schemas.microsoft.com/office/drawing/2014/main" id="{0E4AB253-043F-C1F8-1A94-18444E6D2D52}"/>
              </a:ext>
            </a:extLst>
          </p:cNvPr>
          <p:cNvSpPr txBox="1"/>
          <p:nvPr/>
        </p:nvSpPr>
        <p:spPr>
          <a:xfrm>
            <a:off x="4702873" y="4976482"/>
            <a:ext cx="4572000" cy="369332"/>
          </a:xfrm>
          <a:prstGeom prst="rect">
            <a:avLst/>
          </a:prstGeom>
          <a:noFill/>
        </p:spPr>
        <p:txBody>
          <a:bodyPr wrap="square">
            <a:spAutoFit/>
          </a:bodyPr>
          <a:lstStyle/>
          <a:p>
            <a:r>
              <a:rPr lang="en-US" dirty="0"/>
              <a:t>Uno model performance with </a:t>
            </a:r>
            <a:r>
              <a:rPr lang="en-US" dirty="0" err="1"/>
              <a:t>gCSI</a:t>
            </a:r>
            <a:r>
              <a:rPr lang="en-US" dirty="0"/>
              <a:t>.  </a:t>
            </a:r>
          </a:p>
        </p:txBody>
      </p:sp>
    </p:spTree>
    <p:extLst>
      <p:ext uri="{BB962C8B-B14F-4D97-AF65-F5344CB8AC3E}">
        <p14:creationId xmlns:p14="http://schemas.microsoft.com/office/powerpoint/2010/main" val="2468254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D9B-113E-FAD1-0132-F686CC7D0225}"/>
              </a:ext>
            </a:extLst>
          </p:cNvPr>
          <p:cNvSpPr>
            <a:spLocks noGrp="1"/>
          </p:cNvSpPr>
          <p:nvPr>
            <p:ph type="title"/>
          </p:nvPr>
        </p:nvSpPr>
        <p:spPr/>
        <p:txBody>
          <a:bodyPr/>
          <a:lstStyle/>
          <a:p>
            <a:r>
              <a:rPr lang="en-US" dirty="0"/>
              <a:t>Uno model differencing</a:t>
            </a:r>
          </a:p>
        </p:txBody>
      </p:sp>
      <p:pic>
        <p:nvPicPr>
          <p:cNvPr id="7" name="Content Placeholder 6" descr="A diagram of a layer size&#10;&#10;Description automatically generated">
            <a:extLst>
              <a:ext uri="{FF2B5EF4-FFF2-40B4-BE49-F238E27FC236}">
                <a16:creationId xmlns:a16="http://schemas.microsoft.com/office/drawing/2014/main" id="{C35A6EB8-3232-C1F2-7015-A30665DD4C14}"/>
              </a:ext>
            </a:extLst>
          </p:cNvPr>
          <p:cNvPicPr>
            <a:picLocks noGrp="1" noChangeAspect="1"/>
          </p:cNvPicPr>
          <p:nvPr>
            <p:ph idx="1"/>
          </p:nvPr>
        </p:nvPicPr>
        <p:blipFill>
          <a:blip r:embed="rId2"/>
          <a:stretch>
            <a:fillRect/>
          </a:stretch>
        </p:blipFill>
        <p:spPr>
          <a:xfrm>
            <a:off x="2093816" y="1439591"/>
            <a:ext cx="4956368" cy="3717276"/>
          </a:xfrm>
        </p:spPr>
      </p:pic>
      <p:sp>
        <p:nvSpPr>
          <p:cNvPr id="4" name="Text Placeholder 3">
            <a:extLst>
              <a:ext uri="{FF2B5EF4-FFF2-40B4-BE49-F238E27FC236}">
                <a16:creationId xmlns:a16="http://schemas.microsoft.com/office/drawing/2014/main" id="{206F6492-6877-79FB-7680-14ED0EF3D75C}"/>
              </a:ext>
            </a:extLst>
          </p:cNvPr>
          <p:cNvSpPr>
            <a:spLocks noGrp="1"/>
          </p:cNvSpPr>
          <p:nvPr>
            <p:ph type="body" sz="quarter" idx="12"/>
          </p:nvPr>
        </p:nvSpPr>
        <p:spPr/>
        <p:txBody>
          <a:bodyPr/>
          <a:lstStyle/>
          <a:p>
            <a:r>
              <a:rPr lang="en-US" dirty="0"/>
              <a:t>Results of grid search over the Comparator model</a:t>
            </a:r>
          </a:p>
        </p:txBody>
      </p:sp>
      <p:sp>
        <p:nvSpPr>
          <p:cNvPr id="5" name="Slide Number Placeholder 4">
            <a:extLst>
              <a:ext uri="{FF2B5EF4-FFF2-40B4-BE49-F238E27FC236}">
                <a16:creationId xmlns:a16="http://schemas.microsoft.com/office/drawing/2014/main" id="{09C68EA8-6A27-6C67-260D-52211A3CCE4E}"/>
              </a:ext>
            </a:extLst>
          </p:cNvPr>
          <p:cNvSpPr>
            <a:spLocks noGrp="1"/>
          </p:cNvSpPr>
          <p:nvPr>
            <p:ph type="sldNum" sz="quarter" idx="13"/>
          </p:nvPr>
        </p:nvSpPr>
        <p:spPr/>
        <p:txBody>
          <a:bodyPr/>
          <a:lstStyle/>
          <a:p>
            <a:fld id="{AEFAAC5A-9C4F-4278-920D-DF2BAB595749}" type="slidenum">
              <a:rPr lang="en-US" smtClean="0"/>
              <a:pPr/>
              <a:t>21</a:t>
            </a:fld>
            <a:endParaRPr lang="en-US" dirty="0"/>
          </a:p>
        </p:txBody>
      </p:sp>
      <p:sp>
        <p:nvSpPr>
          <p:cNvPr id="10" name="TextBox 9">
            <a:extLst>
              <a:ext uri="{FF2B5EF4-FFF2-40B4-BE49-F238E27FC236}">
                <a16:creationId xmlns:a16="http://schemas.microsoft.com/office/drawing/2014/main" id="{DAD23BBC-082A-5A53-3D3E-CD135E5FDCC8}"/>
              </a:ext>
            </a:extLst>
          </p:cNvPr>
          <p:cNvSpPr txBox="1"/>
          <p:nvPr/>
        </p:nvSpPr>
        <p:spPr>
          <a:xfrm flipH="1">
            <a:off x="1704587" y="5345907"/>
            <a:ext cx="5734825" cy="923330"/>
          </a:xfrm>
          <a:prstGeom prst="rect">
            <a:avLst/>
          </a:prstGeom>
          <a:noFill/>
        </p:spPr>
        <p:txBody>
          <a:bodyPr wrap="square" rtlCol="0">
            <a:spAutoFit/>
          </a:bodyPr>
          <a:lstStyle/>
          <a:p>
            <a:r>
              <a:rPr lang="en-US" dirty="0"/>
              <a:t>Difference in </a:t>
            </a:r>
            <a:r>
              <a:rPr lang="en-US" dirty="0" err="1"/>
              <a:t>val_loss</a:t>
            </a:r>
            <a:r>
              <a:rPr lang="en-US" dirty="0"/>
              <a:t> for Uno(</a:t>
            </a:r>
            <a:r>
              <a:rPr lang="en-US" dirty="0" err="1"/>
              <a:t>gCSI</a:t>
            </a:r>
            <a:r>
              <a:rPr lang="en-US" dirty="0"/>
              <a:t>) vs. Uno(CCLE)</a:t>
            </a:r>
            <a:br>
              <a:rPr lang="en-US" dirty="0"/>
            </a:br>
            <a:r>
              <a:rPr lang="en-US" dirty="0"/>
              <a:t>Higher differences trend in the direction of more noise and larger layer sizes</a:t>
            </a:r>
          </a:p>
        </p:txBody>
      </p:sp>
    </p:spTree>
    <p:extLst>
      <p:ext uri="{BB962C8B-B14F-4D97-AF65-F5344CB8AC3E}">
        <p14:creationId xmlns:p14="http://schemas.microsoft.com/office/powerpoint/2010/main" val="200012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AFD7-0C5C-E651-F29A-C6BCF6CA8901}"/>
              </a:ext>
            </a:extLst>
          </p:cNvPr>
          <p:cNvSpPr>
            <a:spLocks noGrp="1"/>
          </p:cNvSpPr>
          <p:nvPr>
            <p:ph type="title"/>
          </p:nvPr>
        </p:nvSpPr>
        <p:spPr/>
        <p:txBody>
          <a:bodyPr/>
          <a:lstStyle/>
          <a:p>
            <a:r>
              <a:rPr lang="en-US" dirty="0"/>
              <a:t>Benefits of automated search</a:t>
            </a:r>
          </a:p>
        </p:txBody>
      </p:sp>
      <p:sp>
        <p:nvSpPr>
          <p:cNvPr id="3" name="Content Placeholder 2">
            <a:extLst>
              <a:ext uri="{FF2B5EF4-FFF2-40B4-BE49-F238E27FC236}">
                <a16:creationId xmlns:a16="http://schemas.microsoft.com/office/drawing/2014/main" id="{6B3F69DA-457D-1E2F-6629-D8594D1C2D02}"/>
              </a:ext>
            </a:extLst>
          </p:cNvPr>
          <p:cNvSpPr>
            <a:spLocks noGrp="1"/>
          </p:cNvSpPr>
          <p:nvPr>
            <p:ph idx="1"/>
          </p:nvPr>
        </p:nvSpPr>
        <p:spPr>
          <a:xfrm>
            <a:off x="457200" y="1699995"/>
            <a:ext cx="8372901" cy="3919202"/>
          </a:xfrm>
        </p:spPr>
        <p:txBody>
          <a:bodyPr/>
          <a:lstStyle/>
          <a:p>
            <a:endParaRPr lang="en-US" dirty="0"/>
          </a:p>
        </p:txBody>
      </p:sp>
      <p:sp>
        <p:nvSpPr>
          <p:cNvPr id="4" name="Text Placeholder 3">
            <a:extLst>
              <a:ext uri="{FF2B5EF4-FFF2-40B4-BE49-F238E27FC236}">
                <a16:creationId xmlns:a16="http://schemas.microsoft.com/office/drawing/2014/main" id="{45CEC0F9-4D78-C4A2-C03F-D706A7114FE5}"/>
              </a:ext>
            </a:extLst>
          </p:cNvPr>
          <p:cNvSpPr>
            <a:spLocks noGrp="1"/>
          </p:cNvSpPr>
          <p:nvPr>
            <p:ph type="body" sz="quarter" idx="12"/>
          </p:nvPr>
        </p:nvSpPr>
        <p:spPr/>
        <p:txBody>
          <a:bodyPr/>
          <a:lstStyle/>
          <a:p>
            <a:r>
              <a:rPr lang="en-US" dirty="0"/>
              <a:t>DEAP quickly identifies the best regions and focuses search there</a:t>
            </a:r>
          </a:p>
        </p:txBody>
      </p:sp>
      <p:sp>
        <p:nvSpPr>
          <p:cNvPr id="5" name="Slide Number Placeholder 4">
            <a:extLst>
              <a:ext uri="{FF2B5EF4-FFF2-40B4-BE49-F238E27FC236}">
                <a16:creationId xmlns:a16="http://schemas.microsoft.com/office/drawing/2014/main" id="{83B0C4FE-C389-B320-0553-EF3BF4C112CA}"/>
              </a:ext>
            </a:extLst>
          </p:cNvPr>
          <p:cNvSpPr>
            <a:spLocks noGrp="1"/>
          </p:cNvSpPr>
          <p:nvPr>
            <p:ph type="sldNum" sz="quarter" idx="13"/>
          </p:nvPr>
        </p:nvSpPr>
        <p:spPr/>
        <p:txBody>
          <a:bodyPr/>
          <a:lstStyle/>
          <a:p>
            <a:fld id="{AEFAAC5A-9C4F-4278-920D-DF2BAB595749}" type="slidenum">
              <a:rPr lang="en-US" smtClean="0"/>
              <a:pPr/>
              <a:t>22</a:t>
            </a:fld>
            <a:endParaRPr lang="en-US" dirty="0"/>
          </a:p>
        </p:txBody>
      </p:sp>
      <p:pic>
        <p:nvPicPr>
          <p:cNvPr id="6" name="Picture 5" descr="A screenshot of a graph&#10;&#10;Description automatically generated">
            <a:extLst>
              <a:ext uri="{FF2B5EF4-FFF2-40B4-BE49-F238E27FC236}">
                <a16:creationId xmlns:a16="http://schemas.microsoft.com/office/drawing/2014/main" id="{4512F3E2-49A4-F744-6F5E-2F01DFE863A5}"/>
              </a:ext>
            </a:extLst>
          </p:cNvPr>
          <p:cNvPicPr>
            <a:picLocks noChangeAspect="1"/>
          </p:cNvPicPr>
          <p:nvPr/>
        </p:nvPicPr>
        <p:blipFill>
          <a:blip r:embed="rId2"/>
          <a:stretch>
            <a:fillRect/>
          </a:stretch>
        </p:blipFill>
        <p:spPr>
          <a:xfrm>
            <a:off x="2122642" y="1699995"/>
            <a:ext cx="4828521" cy="3621391"/>
          </a:xfrm>
          <a:prstGeom prst="rect">
            <a:avLst/>
          </a:prstGeom>
        </p:spPr>
      </p:pic>
      <p:sp>
        <p:nvSpPr>
          <p:cNvPr id="7" name="TextBox 6">
            <a:extLst>
              <a:ext uri="{FF2B5EF4-FFF2-40B4-BE49-F238E27FC236}">
                <a16:creationId xmlns:a16="http://schemas.microsoft.com/office/drawing/2014/main" id="{CCE0F323-8941-7DA5-F409-148B05710A95}"/>
              </a:ext>
            </a:extLst>
          </p:cNvPr>
          <p:cNvSpPr txBox="1"/>
          <p:nvPr/>
        </p:nvSpPr>
        <p:spPr>
          <a:xfrm flipH="1">
            <a:off x="1602191" y="5278799"/>
            <a:ext cx="5482417" cy="1200329"/>
          </a:xfrm>
          <a:prstGeom prst="rect">
            <a:avLst/>
          </a:prstGeom>
          <a:noFill/>
        </p:spPr>
        <p:txBody>
          <a:bodyPr wrap="square" rtlCol="0">
            <a:spAutoFit/>
          </a:bodyPr>
          <a:lstStyle/>
          <a:p>
            <a:r>
              <a:rPr lang="en-US" dirty="0"/>
              <a:t>Heat map shows the best value in that cell and the number of samples evaluated in that cell.</a:t>
            </a:r>
          </a:p>
          <a:p>
            <a:r>
              <a:rPr lang="en-US" dirty="0"/>
              <a:t>Automated searches were run on CELS Lambda, </a:t>
            </a:r>
            <a:br>
              <a:rPr lang="en-US" dirty="0"/>
            </a:br>
            <a:r>
              <a:rPr lang="en-US" dirty="0"/>
              <a:t>~20s/epoch on the NVIDIA V100, 10 epochs.</a:t>
            </a:r>
          </a:p>
        </p:txBody>
      </p:sp>
    </p:spTree>
    <p:extLst>
      <p:ext uri="{BB962C8B-B14F-4D97-AF65-F5344CB8AC3E}">
        <p14:creationId xmlns:p14="http://schemas.microsoft.com/office/powerpoint/2010/main" val="2697230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A5E3-CCA8-2B68-1CCE-293F49E8FFBF}"/>
              </a:ext>
            </a:extLst>
          </p:cNvPr>
          <p:cNvSpPr>
            <a:spLocks noGrp="1"/>
          </p:cNvSpPr>
          <p:nvPr>
            <p:ph type="title"/>
          </p:nvPr>
        </p:nvSpPr>
        <p:spPr/>
        <p:txBody>
          <a:bodyPr/>
          <a:lstStyle/>
          <a:p>
            <a:r>
              <a:rPr lang="en-US" dirty="0"/>
              <a:t>Population performance vs. </a:t>
            </a:r>
            <a:br>
              <a:rPr lang="en-US" dirty="0"/>
            </a:br>
            <a:r>
              <a:rPr lang="en-US" dirty="0"/>
              <a:t>grid search</a:t>
            </a:r>
          </a:p>
        </p:txBody>
      </p:sp>
      <p:pic>
        <p:nvPicPr>
          <p:cNvPr id="7" name="Content Placeholder 6" descr="A graph of a number of data&#10;&#10;Description automatically generated with medium confidence">
            <a:extLst>
              <a:ext uri="{FF2B5EF4-FFF2-40B4-BE49-F238E27FC236}">
                <a16:creationId xmlns:a16="http://schemas.microsoft.com/office/drawing/2014/main" id="{17D85234-FC61-D16A-1DD9-57BD15967DDE}"/>
              </a:ext>
            </a:extLst>
          </p:cNvPr>
          <p:cNvPicPr>
            <a:picLocks noGrp="1" noChangeAspect="1"/>
          </p:cNvPicPr>
          <p:nvPr>
            <p:ph idx="1"/>
          </p:nvPr>
        </p:nvPicPr>
        <p:blipFill>
          <a:blip r:embed="rId2"/>
          <a:stretch>
            <a:fillRect/>
          </a:stretch>
        </p:blipFill>
        <p:spPr>
          <a:xfrm>
            <a:off x="1786150" y="2077459"/>
            <a:ext cx="5715000" cy="2857500"/>
          </a:xfrm>
        </p:spPr>
      </p:pic>
      <p:sp>
        <p:nvSpPr>
          <p:cNvPr id="4" name="Text Placeholder 3">
            <a:extLst>
              <a:ext uri="{FF2B5EF4-FFF2-40B4-BE49-F238E27FC236}">
                <a16:creationId xmlns:a16="http://schemas.microsoft.com/office/drawing/2014/main" id="{0DE2227C-6354-0DF8-3DD5-FAD7D41EC80A}"/>
              </a:ext>
            </a:extLst>
          </p:cNvPr>
          <p:cNvSpPr>
            <a:spLocks noGrp="1"/>
          </p:cNvSpPr>
          <p:nvPr>
            <p:ph type="body"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D3014D79-3EBE-4BB0-E5AB-4748C64586DA}"/>
              </a:ext>
            </a:extLst>
          </p:cNvPr>
          <p:cNvSpPr>
            <a:spLocks noGrp="1"/>
          </p:cNvSpPr>
          <p:nvPr>
            <p:ph type="sldNum" sz="quarter" idx="13"/>
          </p:nvPr>
        </p:nvSpPr>
        <p:spPr/>
        <p:txBody>
          <a:bodyPr/>
          <a:lstStyle/>
          <a:p>
            <a:fld id="{AEFAAC5A-9C4F-4278-920D-DF2BAB595749}" type="slidenum">
              <a:rPr lang="en-US" smtClean="0"/>
              <a:pPr/>
              <a:t>23</a:t>
            </a:fld>
            <a:endParaRPr lang="en-US" dirty="0"/>
          </a:p>
        </p:txBody>
      </p:sp>
      <p:sp>
        <p:nvSpPr>
          <p:cNvPr id="8" name="TextBox 7">
            <a:extLst>
              <a:ext uri="{FF2B5EF4-FFF2-40B4-BE49-F238E27FC236}">
                <a16:creationId xmlns:a16="http://schemas.microsoft.com/office/drawing/2014/main" id="{32ED710E-2D28-A5C5-FF3F-A8DFAE0C959F}"/>
              </a:ext>
            </a:extLst>
          </p:cNvPr>
          <p:cNvSpPr txBox="1"/>
          <p:nvPr/>
        </p:nvSpPr>
        <p:spPr>
          <a:xfrm>
            <a:off x="1256477" y="5170936"/>
            <a:ext cx="6631046" cy="1200329"/>
          </a:xfrm>
          <a:prstGeom prst="rect">
            <a:avLst/>
          </a:prstGeom>
          <a:noFill/>
        </p:spPr>
        <p:txBody>
          <a:bodyPr wrap="none" rtlCol="0">
            <a:spAutoFit/>
          </a:bodyPr>
          <a:lstStyle/>
          <a:p>
            <a:r>
              <a:rPr lang="en-US" dirty="0"/>
              <a:t>Grid search: 100 samples     DEAP: 16 samples/generation</a:t>
            </a:r>
            <a:br>
              <a:rPr lang="en-US" dirty="0"/>
            </a:br>
            <a:r>
              <a:rPr lang="en-US" dirty="0"/>
              <a:t>After 2 generations of DEAP, its smaller population has a better</a:t>
            </a:r>
            <a:br>
              <a:rPr lang="en-US" dirty="0"/>
            </a:br>
            <a:r>
              <a:rPr lang="en-US" dirty="0"/>
              <a:t>data point than grid search, and after 4 generations </a:t>
            </a:r>
            <a:br>
              <a:rPr lang="en-US" dirty="0"/>
            </a:br>
            <a:r>
              <a:rPr lang="en-US" dirty="0"/>
              <a:t>the entire population is better</a:t>
            </a:r>
          </a:p>
        </p:txBody>
      </p:sp>
    </p:spTree>
    <p:extLst>
      <p:ext uri="{BB962C8B-B14F-4D97-AF65-F5344CB8AC3E}">
        <p14:creationId xmlns:p14="http://schemas.microsoft.com/office/powerpoint/2010/main" val="1642489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937E-042B-CD9B-B075-09ADD1601C1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DB322DC-BE3D-B3B2-816A-18AA42C4A529}"/>
              </a:ext>
            </a:extLst>
          </p:cNvPr>
          <p:cNvSpPr>
            <a:spLocks noGrp="1"/>
          </p:cNvSpPr>
          <p:nvPr>
            <p:ph idx="1"/>
          </p:nvPr>
        </p:nvSpPr>
        <p:spPr/>
        <p:txBody>
          <a:bodyPr/>
          <a:lstStyle/>
          <a:p>
            <a:r>
              <a:rPr lang="en-US" dirty="0"/>
              <a:t>There is a growing community of model builders for cancer problems, </a:t>
            </a:r>
            <a:br>
              <a:rPr lang="en-US" dirty="0"/>
            </a:br>
            <a:r>
              <a:rPr lang="en-US" dirty="0"/>
              <a:t>especially drug response prediction</a:t>
            </a:r>
          </a:p>
          <a:p>
            <a:endParaRPr lang="en-US" dirty="0"/>
          </a:p>
          <a:p>
            <a:r>
              <a:rPr lang="en-US" dirty="0"/>
              <a:t>Need an efficient way to identify differences across models and datasets</a:t>
            </a:r>
          </a:p>
          <a:p>
            <a:endParaRPr lang="en-US" dirty="0"/>
          </a:p>
          <a:p>
            <a:r>
              <a:rPr lang="en-US" dirty="0"/>
              <a:t>We recast model comparison as an optimization problem and reused the techniques we have developed for hyperparameter optimization</a:t>
            </a:r>
          </a:p>
          <a:p>
            <a:endParaRPr lang="en-US" dirty="0"/>
          </a:p>
          <a:p>
            <a:r>
              <a:rPr lang="en-US" dirty="0"/>
              <a:t>Demonstrated the generality of the CANDLE conventions</a:t>
            </a:r>
          </a:p>
          <a:p>
            <a:endParaRPr lang="en-US" dirty="0"/>
          </a:p>
          <a:p>
            <a:r>
              <a:rPr lang="en-US" dirty="0"/>
              <a:t>Could scale with prior CANDLE runs (1000s of GPUs)</a:t>
            </a:r>
          </a:p>
        </p:txBody>
      </p:sp>
      <p:sp>
        <p:nvSpPr>
          <p:cNvPr id="4" name="Text Placeholder 3">
            <a:extLst>
              <a:ext uri="{FF2B5EF4-FFF2-40B4-BE49-F238E27FC236}">
                <a16:creationId xmlns:a16="http://schemas.microsoft.com/office/drawing/2014/main" id="{7651F0F2-966E-5420-0D96-2A81F60477E7}"/>
              </a:ext>
            </a:extLst>
          </p:cNvPr>
          <p:cNvSpPr>
            <a:spLocks noGrp="1"/>
          </p:cNvSpPr>
          <p:nvPr>
            <p:ph type="body" sz="quarter" idx="12"/>
          </p:nvPr>
        </p:nvSpPr>
        <p:spPr/>
        <p:txBody>
          <a:bodyPr/>
          <a:lstStyle/>
          <a:p>
            <a:r>
              <a:rPr lang="en-US" dirty="0"/>
              <a:t>Reusing infrastructure for new problems	</a:t>
            </a:r>
          </a:p>
        </p:txBody>
      </p:sp>
      <p:sp>
        <p:nvSpPr>
          <p:cNvPr id="5" name="Slide Number Placeholder 4">
            <a:extLst>
              <a:ext uri="{FF2B5EF4-FFF2-40B4-BE49-F238E27FC236}">
                <a16:creationId xmlns:a16="http://schemas.microsoft.com/office/drawing/2014/main" id="{C3BA2C38-DDAD-5A44-D701-D364B6CAA36C}"/>
              </a:ext>
            </a:extLst>
          </p:cNvPr>
          <p:cNvSpPr>
            <a:spLocks noGrp="1"/>
          </p:cNvSpPr>
          <p:nvPr>
            <p:ph type="sldNum" sz="quarter" idx="13"/>
          </p:nvPr>
        </p:nvSpPr>
        <p:spPr/>
        <p:txBody>
          <a:bodyPr/>
          <a:lstStyle/>
          <a:p>
            <a:fld id="{AEFAAC5A-9C4F-4278-920D-DF2BAB595749}" type="slidenum">
              <a:rPr lang="en-US" smtClean="0"/>
              <a:pPr/>
              <a:t>24</a:t>
            </a:fld>
            <a:endParaRPr lang="en-US" dirty="0"/>
          </a:p>
        </p:txBody>
      </p:sp>
    </p:spTree>
    <p:extLst>
      <p:ext uri="{BB962C8B-B14F-4D97-AF65-F5344CB8AC3E}">
        <p14:creationId xmlns:p14="http://schemas.microsoft.com/office/powerpoint/2010/main" val="4163484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BB8C-CA82-5B2C-7145-6826F2344D9C}"/>
              </a:ext>
            </a:extLst>
          </p:cNvPr>
          <p:cNvSpPr>
            <a:spLocks noGrp="1"/>
          </p:cNvSpPr>
          <p:nvPr>
            <p:ph type="title"/>
          </p:nvPr>
        </p:nvSpPr>
        <p:spPr/>
        <p:txBody>
          <a:bodyPr/>
          <a:lstStyle/>
          <a:p>
            <a:r>
              <a:rPr lang="en-US" dirty="0"/>
              <a:t>Ongoing and Future work</a:t>
            </a:r>
          </a:p>
        </p:txBody>
      </p:sp>
      <p:sp>
        <p:nvSpPr>
          <p:cNvPr id="3" name="Content Placeholder 2">
            <a:extLst>
              <a:ext uri="{FF2B5EF4-FFF2-40B4-BE49-F238E27FC236}">
                <a16:creationId xmlns:a16="http://schemas.microsoft.com/office/drawing/2014/main" id="{542C50D7-D595-9D82-3E94-D47BC44E2B7F}"/>
              </a:ext>
            </a:extLst>
          </p:cNvPr>
          <p:cNvSpPr>
            <a:spLocks noGrp="1"/>
          </p:cNvSpPr>
          <p:nvPr>
            <p:ph idx="1"/>
          </p:nvPr>
        </p:nvSpPr>
        <p:spPr/>
        <p:txBody>
          <a:bodyPr/>
          <a:lstStyle/>
          <a:p>
            <a:r>
              <a:rPr lang="en-US" dirty="0"/>
              <a:t>The IMPROVE project will be performing additional HPO runs on all of the models in our September 2023 release</a:t>
            </a:r>
          </a:p>
          <a:p>
            <a:endParaRPr lang="en-US" dirty="0"/>
          </a:p>
          <a:p>
            <a:r>
              <a:rPr lang="en-US" dirty="0"/>
              <a:t>We will then be looking at model comparison and cross-study analysis</a:t>
            </a:r>
          </a:p>
          <a:p>
            <a:endParaRPr lang="en-US" dirty="0"/>
          </a:p>
          <a:p>
            <a:r>
              <a:rPr lang="en-US" dirty="0"/>
              <a:t>Future work could include integration with a more advanced algorithm beyond DEAP, something that can probe multiple models, the datasets, etc.</a:t>
            </a:r>
          </a:p>
          <a:p>
            <a:endParaRPr lang="en-US" dirty="0"/>
          </a:p>
          <a:p>
            <a:r>
              <a:rPr lang="en-US" dirty="0"/>
              <a:t>Will want a more </a:t>
            </a:r>
            <a:r>
              <a:rPr lang="en-US" dirty="0" err="1"/>
              <a:t>restartable</a:t>
            </a:r>
            <a:r>
              <a:rPr lang="en-US" dirty="0"/>
              <a:t>, campaign-oriented workflow suite</a:t>
            </a:r>
          </a:p>
          <a:p>
            <a:endParaRPr lang="en-US" dirty="0"/>
          </a:p>
          <a:p>
            <a:r>
              <a:rPr lang="en-US" dirty="0"/>
              <a:t>Looking for collaborative ideas for the IMPROVE models</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F5FCA649-D2AB-99C3-6CD3-37FA9C14CAE6}"/>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E9EE3AC8-96F6-9DDC-DC96-0ACB516252EF}"/>
              </a:ext>
            </a:extLst>
          </p:cNvPr>
          <p:cNvSpPr>
            <a:spLocks noGrp="1"/>
          </p:cNvSpPr>
          <p:nvPr>
            <p:ph type="sldNum" sz="quarter" idx="13"/>
          </p:nvPr>
        </p:nvSpPr>
        <p:spPr/>
        <p:txBody>
          <a:bodyPr/>
          <a:lstStyle/>
          <a:p>
            <a:fld id="{AEFAAC5A-9C4F-4278-920D-DF2BAB595749}" type="slidenum">
              <a:rPr lang="en-US" smtClean="0"/>
              <a:pPr/>
              <a:t>25</a:t>
            </a:fld>
            <a:endParaRPr lang="en-US" dirty="0"/>
          </a:p>
        </p:txBody>
      </p:sp>
    </p:spTree>
    <p:extLst>
      <p:ext uri="{BB962C8B-B14F-4D97-AF65-F5344CB8AC3E}">
        <p14:creationId xmlns:p14="http://schemas.microsoft.com/office/powerpoint/2010/main" val="1815955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QUESTIONS?</a:t>
            </a:r>
            <a:endParaRPr lang="en-US" dirty="0"/>
          </a:p>
        </p:txBody>
      </p:sp>
    </p:spTree>
    <p:extLst>
      <p:ext uri="{BB962C8B-B14F-4D97-AF65-F5344CB8AC3E}">
        <p14:creationId xmlns:p14="http://schemas.microsoft.com/office/powerpoint/2010/main" val="3205238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3" name="Content Placeholder 2"/>
          <p:cNvSpPr>
            <a:spLocks noGrp="1"/>
          </p:cNvSpPr>
          <p:nvPr>
            <p:ph idx="1"/>
          </p:nvPr>
        </p:nvSpPr>
        <p:spPr>
          <a:xfrm>
            <a:off x="457200" y="1699994"/>
            <a:ext cx="8372901" cy="4717897"/>
          </a:xfrm>
        </p:spPr>
        <p:txBody>
          <a:bodyPr/>
          <a:lstStyle/>
          <a:p>
            <a:r>
              <a:rPr lang="en-US" dirty="0"/>
              <a:t>Thanks to the organizers</a:t>
            </a:r>
          </a:p>
          <a:p>
            <a:endParaRPr lang="en-US" dirty="0"/>
          </a:p>
          <a:p>
            <a:r>
              <a:rPr lang="en-US" dirty="0"/>
              <a:t>Code and guides:</a:t>
            </a:r>
          </a:p>
          <a:p>
            <a:pPr lvl="1"/>
            <a:r>
              <a:rPr lang="en-US" dirty="0"/>
              <a:t>CANDLE GitHub: https://github.com/ECP-CANDLE</a:t>
            </a:r>
          </a:p>
          <a:p>
            <a:pPr lvl="1"/>
            <a:r>
              <a:rPr lang="en-US" dirty="0"/>
              <a:t>Swift/T Home: http://swift-lang.org/Swift-T</a:t>
            </a:r>
          </a:p>
          <a:p>
            <a:pPr lvl="1"/>
            <a:r>
              <a:rPr lang="en-US" dirty="0"/>
              <a:t>EMEWS Tutorial: </a:t>
            </a:r>
            <a:r>
              <a:rPr lang="en-US" dirty="0">
                <a:hlinkClick r:id="rId2"/>
              </a:rPr>
              <a:t>http://emews.org</a:t>
            </a:r>
            <a:endParaRPr lang="en-US" dirty="0"/>
          </a:p>
          <a:p>
            <a:pPr lvl="1"/>
            <a:endParaRPr lang="en-US" dirty="0"/>
          </a:p>
          <a:p>
            <a:pPr lvl="1"/>
            <a:endParaRPr lang="en-US" dirty="0"/>
          </a:p>
          <a:p>
            <a:r>
              <a:rPr lang="en-US" sz="1400" dirty="0"/>
              <a:t>This research was supported by the Exascale Computing Project (17-SC-20-SC), a joint project of the U.S. Department of Energy’s Office of Science and National Nuclear Security Administration, responsible for delivering a capable exascale ecosystem, including software, applications, and hardware technology, to support the nation’s exascale computing imperative.</a:t>
            </a:r>
          </a:p>
          <a:p>
            <a:endParaRPr lang="en-US" dirty="0"/>
          </a:p>
        </p:txBody>
      </p:sp>
      <p:sp>
        <p:nvSpPr>
          <p:cNvPr id="4" name="Text Placeholder 3"/>
          <p:cNvSpPr>
            <a:spLocks noGrp="1"/>
          </p:cNvSpPr>
          <p:nvPr>
            <p:ph type="body" sz="quarter" idx="12"/>
          </p:nvPr>
        </p:nvSpPr>
        <p:spPr/>
        <p:txBody>
          <a:bodyPr/>
          <a:lstStyle/>
          <a:p>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27</a:t>
            </a:fld>
            <a:endParaRPr lang="en-US" dirty="0"/>
          </a:p>
        </p:txBody>
      </p:sp>
    </p:spTree>
    <p:extLst>
      <p:ext uri="{BB962C8B-B14F-4D97-AF65-F5344CB8AC3E}">
        <p14:creationId xmlns:p14="http://schemas.microsoft.com/office/powerpoint/2010/main" val="3237339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This manuscript was created by </a:t>
            </a:r>
            <a:r>
              <a:rPr lang="en-US" dirty="0" err="1"/>
              <a:t>UChicago</a:t>
            </a:r>
            <a:r>
              <a:rPr lang="en-US" dirty="0"/>
              <a:t> Argonne, LLC, Operator of</a:t>
            </a:r>
          </a:p>
          <a:p>
            <a:pPr marL="0" indent="0">
              <a:buNone/>
            </a:pPr>
            <a:r>
              <a:rPr lang="en-US" dirty="0"/>
              <a:t>Argonne National Laboratory (``Argonne''). Argonne, a U.S. Department</a:t>
            </a:r>
          </a:p>
          <a:p>
            <a:pPr marL="0" indent="0">
              <a:buNone/>
            </a:pPr>
            <a:r>
              <a:rPr lang="en-US" dirty="0"/>
              <a:t>of Energy Office of Science laboratory, is operated under Contract</a:t>
            </a:r>
          </a:p>
          <a:p>
            <a:pPr marL="0" indent="0">
              <a:buNone/>
            </a:pPr>
            <a:r>
              <a:rPr lang="en-US" dirty="0"/>
              <a:t>DE-AC02-06CH11357. The U.S. Government retains for itself, and others</a:t>
            </a:r>
          </a:p>
          <a:p>
            <a:pPr marL="0" indent="0">
              <a:buNone/>
            </a:pPr>
            <a:r>
              <a:rPr lang="en-US" dirty="0"/>
              <a:t>acting on its behalf, a paid-up nonexclusive, irrevocable worldwide</a:t>
            </a:r>
          </a:p>
          <a:p>
            <a:pPr marL="0" indent="0">
              <a:buNone/>
            </a:pPr>
            <a:r>
              <a:rPr lang="en-US" dirty="0"/>
              <a:t>license in said article to reproduce, prepare derivative works,</a:t>
            </a:r>
          </a:p>
          <a:p>
            <a:pPr marL="0" indent="0">
              <a:buNone/>
            </a:pPr>
            <a:r>
              <a:rPr lang="en-US" dirty="0"/>
              <a:t>distribute copies to the public, and perform publicly and display</a:t>
            </a:r>
          </a:p>
          <a:p>
            <a:pPr marL="0" indent="0">
              <a:buNone/>
            </a:pPr>
            <a:r>
              <a:rPr lang="en-US" dirty="0"/>
              <a:t>publicly, by or on behalf of the Government.</a:t>
            </a:r>
          </a:p>
        </p:txBody>
      </p:sp>
      <p:sp>
        <p:nvSpPr>
          <p:cNvPr id="4" name="Text Placeholder 3"/>
          <p:cNvSpPr>
            <a:spLocks noGrp="1"/>
          </p:cNvSpPr>
          <p:nvPr>
            <p:ph type="body"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AEFAAC5A-9C4F-4278-920D-DF2BAB595749}" type="slidenum">
              <a:rPr lang="en-US" smtClean="0"/>
              <a:pPr/>
              <a:t>28</a:t>
            </a:fld>
            <a:endParaRPr lang="en-US" dirty="0"/>
          </a:p>
        </p:txBody>
      </p:sp>
    </p:spTree>
    <p:extLst>
      <p:ext uri="{BB962C8B-B14F-4D97-AF65-F5344CB8AC3E}">
        <p14:creationId xmlns:p14="http://schemas.microsoft.com/office/powerpoint/2010/main" val="2121635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CANDLE: Application goals</a:t>
            </a:r>
          </a:p>
        </p:txBody>
      </p:sp>
      <p:sp>
        <p:nvSpPr>
          <p:cNvPr id="3" name="Content Placeholder 2"/>
          <p:cNvSpPr>
            <a:spLocks noGrp="1"/>
          </p:cNvSpPr>
          <p:nvPr>
            <p:ph idx="1"/>
          </p:nvPr>
        </p:nvSpPr>
        <p:spPr/>
        <p:txBody>
          <a:bodyPr/>
          <a:lstStyle/>
          <a:p>
            <a:r>
              <a:rPr lang="en-US" dirty="0"/>
              <a:t>Deliver high performance tools and techniques</a:t>
            </a:r>
            <a:br>
              <a:rPr lang="en-US" dirty="0"/>
            </a:br>
            <a:r>
              <a:rPr lang="en-US" dirty="0"/>
              <a:t>to partners in cancer research</a:t>
            </a:r>
          </a:p>
          <a:p>
            <a:endParaRPr lang="en-US" dirty="0"/>
          </a:p>
          <a:p>
            <a:r>
              <a:rPr lang="en-US" dirty="0"/>
              <a:t>Achieve and demonstrate utility of exascale </a:t>
            </a:r>
            <a:br>
              <a:rPr lang="en-US" dirty="0"/>
            </a:br>
            <a:r>
              <a:rPr lang="en-US" dirty="0"/>
              <a:t>hardware on cancer problems</a:t>
            </a:r>
          </a:p>
          <a:p>
            <a:endParaRPr lang="en-US" dirty="0"/>
          </a:p>
          <a:p>
            <a:r>
              <a:rPr lang="en-US" dirty="0"/>
              <a:t>Focus on “Benchmarks”</a:t>
            </a:r>
            <a:br>
              <a:rPr lang="en-US" dirty="0"/>
            </a:br>
            <a:r>
              <a:rPr lang="en-US" dirty="0"/>
              <a:t>developed by other projects</a:t>
            </a:r>
            <a:br>
              <a:rPr lang="en-US" dirty="0"/>
            </a:br>
            <a:r>
              <a:rPr lang="en-US" dirty="0"/>
              <a:t>(some same personnel)</a:t>
            </a:r>
          </a:p>
          <a:p>
            <a:endParaRPr lang="en-US" dirty="0"/>
          </a:p>
          <a:p>
            <a:r>
              <a:rPr lang="en-US" dirty="0"/>
              <a:t>Apply extreme parallelism</a:t>
            </a:r>
            <a:br>
              <a:rPr lang="en-US" dirty="0"/>
            </a:br>
            <a:r>
              <a:rPr lang="en-US" dirty="0"/>
              <a:t>to application-level </a:t>
            </a:r>
            <a:br>
              <a:rPr lang="en-US" dirty="0"/>
            </a:br>
            <a:r>
              <a:rPr lang="en-US" dirty="0"/>
              <a:t>problems</a:t>
            </a:r>
          </a:p>
        </p:txBody>
      </p:sp>
      <p:sp>
        <p:nvSpPr>
          <p:cNvPr id="4" name="Text Placeholder 3"/>
          <p:cNvSpPr>
            <a:spLocks noGrp="1"/>
          </p:cNvSpPr>
          <p:nvPr>
            <p:ph type="body"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AEFAAC5A-9C4F-4278-920D-DF2BAB595749}" type="slidenum">
              <a:rPr lang="en-US" smtClean="0"/>
              <a:pPr/>
              <a:t>3</a:t>
            </a:fld>
            <a:endParaRPr lang="en-US" dirty="0"/>
          </a:p>
        </p:txBody>
      </p:sp>
      <p:grpSp>
        <p:nvGrpSpPr>
          <p:cNvPr id="6" name="Group 5"/>
          <p:cNvGrpSpPr/>
          <p:nvPr/>
        </p:nvGrpSpPr>
        <p:grpSpPr>
          <a:xfrm>
            <a:off x="6025360" y="1926565"/>
            <a:ext cx="2650957" cy="1513751"/>
            <a:chOff x="5227991" y="3450498"/>
            <a:chExt cx="3048000" cy="2470392"/>
          </a:xfrm>
        </p:grpSpPr>
        <p:sp>
          <p:nvSpPr>
            <p:cNvPr id="7" name="Curved Down Arrow 6"/>
            <p:cNvSpPr/>
            <p:nvPr/>
          </p:nvSpPr>
          <p:spPr>
            <a:xfrm rot="19782540" flipH="1" flipV="1">
              <a:off x="6523878" y="5124108"/>
              <a:ext cx="1738320"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rot="19782540">
              <a:off x="5312256" y="3551708"/>
              <a:ext cx="1696113"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p:cNvGrpSpPr/>
            <p:nvPr/>
          </p:nvGrpSpPr>
          <p:grpSpPr>
            <a:xfrm>
              <a:off x="5227991" y="3581400"/>
              <a:ext cx="3048000" cy="2151380"/>
              <a:chOff x="4996047" y="3416300"/>
              <a:chExt cx="3389864" cy="2392680"/>
            </a:xfrm>
          </p:grpSpPr>
          <p:sp>
            <p:nvSpPr>
              <p:cNvPr id="12" name="Oval 11"/>
              <p:cNvSpPr/>
              <p:nvPr/>
            </p:nvSpPr>
            <p:spPr>
              <a:xfrm>
                <a:off x="6610119" y="3416300"/>
                <a:ext cx="1775792" cy="1554480"/>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0" tIns="45705" rIns="0" bIns="45705" rtlCol="0" anchor="ctr"/>
              <a:lstStyle/>
              <a:p>
                <a:pPr algn="ctr"/>
                <a:r>
                  <a:rPr lang="en-US" sz="1400" b="1" dirty="0">
                    <a:effectLst>
                      <a:outerShdw blurRad="50800" dist="38100" dir="5400000" algn="t" rotWithShape="0">
                        <a:prstClr val="black">
                          <a:alpha val="40000"/>
                        </a:prstClr>
                      </a:outerShdw>
                    </a:effectLst>
                  </a:rPr>
                  <a:t>NCI</a:t>
                </a:r>
              </a:p>
              <a:p>
                <a:pPr algn="ctr"/>
                <a:r>
                  <a:rPr lang="en-US" sz="1100" dirty="0"/>
                  <a:t>National </a:t>
                </a:r>
                <a:br>
                  <a:rPr lang="en-US" sz="1100" dirty="0"/>
                </a:br>
                <a:r>
                  <a:rPr lang="en-US" sz="1100" dirty="0"/>
                  <a:t>Cancer </a:t>
                </a:r>
                <a:br>
                  <a:rPr lang="en-US" sz="1100" dirty="0"/>
                </a:br>
                <a:r>
                  <a:rPr lang="en-US" sz="1100" dirty="0"/>
                  <a:t>Institute</a:t>
                </a:r>
              </a:p>
            </p:txBody>
          </p:sp>
          <p:sp>
            <p:nvSpPr>
              <p:cNvPr id="13" name="Oval 12"/>
              <p:cNvSpPr/>
              <p:nvPr/>
            </p:nvSpPr>
            <p:spPr>
              <a:xfrm>
                <a:off x="4996047" y="4254500"/>
                <a:ext cx="1799975" cy="1554480"/>
              </a:xfrm>
              <a:prstGeom prst="ellipse">
                <a:avLst/>
              </a:prstGeom>
              <a:solidFill>
                <a:srgbClr val="69BE28"/>
              </a:solidFill>
              <a:ln/>
            </p:spPr>
            <p:style>
              <a:lnRef idx="1">
                <a:schemeClr val="accent3"/>
              </a:lnRef>
              <a:fillRef idx="3">
                <a:schemeClr val="accent3"/>
              </a:fillRef>
              <a:effectRef idx="2">
                <a:schemeClr val="accent3"/>
              </a:effectRef>
              <a:fontRef idx="minor">
                <a:schemeClr val="lt1"/>
              </a:fontRef>
            </p:style>
            <p:txBody>
              <a:bodyPr lIns="0" tIns="45705" rIns="0" bIns="0" rtlCol="0" anchor="ctr"/>
              <a:lstStyle/>
              <a:p>
                <a:pPr algn="ctr"/>
                <a:r>
                  <a:rPr lang="en-US" sz="1600" b="1" dirty="0">
                    <a:effectLst>
                      <a:outerShdw blurRad="50800" dist="38100" dir="5400000" algn="t" rotWithShape="0">
                        <a:prstClr val="black">
                          <a:alpha val="40000"/>
                        </a:prstClr>
                      </a:outerShdw>
                    </a:effectLst>
                  </a:rPr>
                  <a:t>DOE</a:t>
                </a:r>
              </a:p>
              <a:p>
                <a:pPr algn="ctr"/>
                <a:r>
                  <a:rPr lang="en-US" sz="1100" dirty="0"/>
                  <a:t>Department</a:t>
                </a:r>
              </a:p>
              <a:p>
                <a:pPr algn="ctr"/>
                <a:r>
                  <a:rPr lang="en-US" sz="1100" dirty="0"/>
                  <a:t>of Energy</a:t>
                </a:r>
              </a:p>
              <a:p>
                <a:pPr algn="ctr"/>
                <a:endParaRPr lang="en-US" sz="900" dirty="0"/>
              </a:p>
            </p:txBody>
          </p:sp>
        </p:grpSp>
        <p:sp>
          <p:nvSpPr>
            <p:cNvPr id="10" name="Rectangle 9"/>
            <p:cNvSpPr/>
            <p:nvPr/>
          </p:nvSpPr>
          <p:spPr>
            <a:xfrm>
              <a:off x="6952332" y="4979113"/>
              <a:ext cx="1210487" cy="941777"/>
            </a:xfrm>
            <a:prstGeom prst="rect">
              <a:avLst/>
            </a:prstGeom>
          </p:spPr>
          <p:txBody>
            <a:bodyPr wrap="none">
              <a:spAutoFit/>
            </a:bodyPr>
            <a:lstStyle/>
            <a:p>
              <a:pPr algn="ctr"/>
              <a:r>
                <a:rPr lang="en-US" sz="1050" dirty="0"/>
                <a:t>Cancer driving </a:t>
              </a:r>
              <a:br>
                <a:rPr lang="en-US" sz="1050" dirty="0"/>
              </a:br>
              <a:r>
                <a:rPr lang="en-US" sz="1050" dirty="0"/>
                <a:t>computing </a:t>
              </a:r>
              <a:br>
                <a:rPr lang="en-US" sz="1050" dirty="0"/>
              </a:br>
              <a:r>
                <a:rPr lang="en-US" sz="1050" dirty="0"/>
                <a:t>advances</a:t>
              </a:r>
            </a:p>
          </p:txBody>
        </p:sp>
        <p:sp>
          <p:nvSpPr>
            <p:cNvPr id="11" name="Rectangle 10"/>
            <p:cNvSpPr/>
            <p:nvPr/>
          </p:nvSpPr>
          <p:spPr>
            <a:xfrm>
              <a:off x="5405339" y="3450498"/>
              <a:ext cx="1377157" cy="941779"/>
            </a:xfrm>
            <a:prstGeom prst="rect">
              <a:avLst/>
            </a:prstGeom>
          </p:spPr>
          <p:txBody>
            <a:bodyPr wrap="none">
              <a:spAutoFit/>
            </a:bodyPr>
            <a:lstStyle/>
            <a:p>
              <a:pPr algn="ctr"/>
              <a:r>
                <a:rPr lang="en-US" sz="1050" dirty="0"/>
                <a:t>Exascale </a:t>
              </a:r>
            </a:p>
            <a:p>
              <a:pPr algn="ctr"/>
              <a:r>
                <a:rPr lang="en-US" sz="1050" dirty="0"/>
                <a:t>technologies</a:t>
              </a:r>
              <a:br>
                <a:rPr lang="en-US" sz="1050" dirty="0"/>
              </a:br>
              <a:r>
                <a:rPr lang="en-US" sz="1050" dirty="0"/>
                <a:t>driving advances</a:t>
              </a:r>
            </a:p>
          </p:txBody>
        </p:sp>
      </p:grpSp>
      <p:sp>
        <p:nvSpPr>
          <p:cNvPr id="14" name="Rectangle 13">
            <a:extLst>
              <a:ext uri="{FF2B5EF4-FFF2-40B4-BE49-F238E27FC236}">
                <a16:creationId xmlns:a16="http://schemas.microsoft.com/office/drawing/2014/main" id="{0A18088B-DCD5-874E-883C-918971627C50}"/>
              </a:ext>
            </a:extLst>
          </p:cNvPr>
          <p:cNvSpPr/>
          <p:nvPr/>
        </p:nvSpPr>
        <p:spPr>
          <a:xfrm>
            <a:off x="4499953" y="5575636"/>
            <a:ext cx="4341403" cy="69421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Molecular Domain </a:t>
            </a:r>
            <a:r>
              <a:rPr lang="en-US" sz="1400" dirty="0">
                <a:solidFill>
                  <a:schemeClr val="tx1"/>
                </a:solidFill>
              </a:rPr>
              <a:t>– Multiscale biological models</a:t>
            </a:r>
          </a:p>
          <a:p>
            <a:r>
              <a:rPr lang="en-US" sz="1200" i="1" dirty="0">
                <a:solidFill>
                  <a:schemeClr val="tx1"/>
                </a:solidFill>
              </a:rPr>
              <a:t>Models for RAS-RAS complex interactions</a:t>
            </a:r>
          </a:p>
          <a:p>
            <a:r>
              <a:rPr lang="en-US" sz="1200" i="1" dirty="0">
                <a:solidFill>
                  <a:schemeClr val="tx1"/>
                </a:solidFill>
              </a:rPr>
              <a:t>Insight into RAS related cancers</a:t>
            </a:r>
          </a:p>
          <a:p>
            <a:endParaRPr lang="en-US" sz="1200" i="1" dirty="0">
              <a:solidFill>
                <a:schemeClr val="tx1"/>
              </a:solidFill>
            </a:endParaRPr>
          </a:p>
        </p:txBody>
      </p:sp>
      <p:sp>
        <p:nvSpPr>
          <p:cNvPr id="15" name="Rectangle 14">
            <a:extLst>
              <a:ext uri="{FF2B5EF4-FFF2-40B4-BE49-F238E27FC236}">
                <a16:creationId xmlns:a16="http://schemas.microsoft.com/office/drawing/2014/main" id="{90DA0FD2-22E0-E14D-96FA-E3F4AE5EBF01}"/>
              </a:ext>
            </a:extLst>
          </p:cNvPr>
          <p:cNvSpPr/>
          <p:nvPr/>
        </p:nvSpPr>
        <p:spPr>
          <a:xfrm>
            <a:off x="3772948" y="5575636"/>
            <a:ext cx="721540" cy="6942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0D58F6B0-1FB2-1540-8BBD-3C96FA976EB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3818688" y="5647745"/>
            <a:ext cx="572309" cy="681650"/>
          </a:xfrm>
          <a:prstGeom prst="rect">
            <a:avLst/>
          </a:prstGeom>
          <a:ln>
            <a:no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6086C2EB-DA79-784A-93F0-F52ABB41CDC8}"/>
              </a:ext>
            </a:extLst>
          </p:cNvPr>
          <p:cNvSpPr/>
          <p:nvPr/>
        </p:nvSpPr>
        <p:spPr>
          <a:xfrm>
            <a:off x="4472270" y="4701765"/>
            <a:ext cx="4341403" cy="7177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Pre-clinical Domain </a:t>
            </a:r>
            <a:r>
              <a:rPr lang="en-US" sz="1400" dirty="0">
                <a:solidFill>
                  <a:schemeClr val="tx1"/>
                </a:solidFill>
              </a:rPr>
              <a:t>– Improved predictive models</a:t>
            </a:r>
          </a:p>
          <a:p>
            <a:r>
              <a:rPr lang="en-US" sz="1200" i="1" dirty="0">
                <a:solidFill>
                  <a:schemeClr val="tx1"/>
                </a:solidFill>
              </a:rPr>
              <a:t>Computational/hybrid predictive models of drug response</a:t>
            </a:r>
          </a:p>
          <a:p>
            <a:r>
              <a:rPr lang="en-US" sz="1200" i="1" dirty="0">
                <a:solidFill>
                  <a:schemeClr val="tx1"/>
                </a:solidFill>
              </a:rPr>
              <a:t>Improved experimental design</a:t>
            </a:r>
          </a:p>
        </p:txBody>
      </p:sp>
      <p:sp>
        <p:nvSpPr>
          <p:cNvPr id="18" name="Rectangle 17">
            <a:extLst>
              <a:ext uri="{FF2B5EF4-FFF2-40B4-BE49-F238E27FC236}">
                <a16:creationId xmlns:a16="http://schemas.microsoft.com/office/drawing/2014/main" id="{A3215611-EABE-2D4A-9AC9-5B3C133C8C33}"/>
              </a:ext>
            </a:extLst>
          </p:cNvPr>
          <p:cNvSpPr/>
          <p:nvPr/>
        </p:nvSpPr>
        <p:spPr>
          <a:xfrm>
            <a:off x="3772948" y="4701764"/>
            <a:ext cx="721540" cy="71775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3023BCB4-33C8-384A-A26F-BD2D877E3B5D}"/>
              </a:ext>
            </a:extLst>
          </p:cNvPr>
          <p:cNvPicPr>
            <a:picLocks noChangeAspect="1"/>
          </p:cNvPicPr>
          <p:nvPr/>
        </p:nvPicPr>
        <p:blipFill rotWithShape="1">
          <a:blip r:embed="rId4"/>
          <a:srcRect l="64407" t="36899" r="20833" b="43333"/>
          <a:stretch/>
        </p:blipFill>
        <p:spPr>
          <a:xfrm>
            <a:off x="3841658" y="4766434"/>
            <a:ext cx="601499" cy="578027"/>
          </a:xfrm>
          <a:prstGeom prst="rect">
            <a:avLst/>
          </a:prstGeom>
        </p:spPr>
      </p:pic>
      <p:grpSp>
        <p:nvGrpSpPr>
          <p:cNvPr id="20" name="Group 19">
            <a:extLst>
              <a:ext uri="{FF2B5EF4-FFF2-40B4-BE49-F238E27FC236}">
                <a16:creationId xmlns:a16="http://schemas.microsoft.com/office/drawing/2014/main" id="{B794E5ED-91CB-284E-9EFF-C58F89884863}"/>
              </a:ext>
            </a:extLst>
          </p:cNvPr>
          <p:cNvGrpSpPr/>
          <p:nvPr/>
        </p:nvGrpSpPr>
        <p:grpSpPr>
          <a:xfrm>
            <a:off x="3772948" y="3791773"/>
            <a:ext cx="5009924" cy="753384"/>
            <a:chOff x="3162783" y="3349679"/>
            <a:chExt cx="5304244" cy="585765"/>
          </a:xfrm>
        </p:grpSpPr>
        <p:sp>
          <p:nvSpPr>
            <p:cNvPr id="21" name="Rectangle 20">
              <a:extLst>
                <a:ext uri="{FF2B5EF4-FFF2-40B4-BE49-F238E27FC236}">
                  <a16:creationId xmlns:a16="http://schemas.microsoft.com/office/drawing/2014/main" id="{BA6238FC-97F1-0E4D-8C3B-DCAD48D93A7E}"/>
                </a:ext>
              </a:extLst>
            </p:cNvPr>
            <p:cNvSpPr/>
            <p:nvPr/>
          </p:nvSpPr>
          <p:spPr>
            <a:xfrm>
              <a:off x="3932497" y="3349680"/>
              <a:ext cx="4534530" cy="5857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Clinical Domain </a:t>
              </a:r>
              <a:r>
                <a:rPr lang="en-US" sz="1400" dirty="0">
                  <a:solidFill>
                    <a:schemeClr val="tx1"/>
                  </a:solidFill>
                </a:rPr>
                <a:t>– Precision oncology surveillance</a:t>
              </a:r>
            </a:p>
            <a:p>
              <a:r>
                <a:rPr lang="en-US" sz="1200" i="1" dirty="0">
                  <a:solidFill>
                    <a:schemeClr val="tx1"/>
                  </a:solidFill>
                </a:rPr>
                <a:t>Expanded SEER database information capture</a:t>
              </a:r>
            </a:p>
            <a:p>
              <a:r>
                <a:rPr lang="en-US" sz="1200" i="1" dirty="0">
                  <a:solidFill>
                    <a:schemeClr val="tx1"/>
                  </a:solidFill>
                </a:rPr>
                <a:t>Modeling patient health trajectories</a:t>
              </a:r>
            </a:p>
          </p:txBody>
        </p:sp>
        <p:sp>
          <p:nvSpPr>
            <p:cNvPr id="22" name="Rectangle 21">
              <a:extLst>
                <a:ext uri="{FF2B5EF4-FFF2-40B4-BE49-F238E27FC236}">
                  <a16:creationId xmlns:a16="http://schemas.microsoft.com/office/drawing/2014/main" id="{2932370D-7FC4-1D49-B525-FA9535B24AA8}"/>
                </a:ext>
              </a:extLst>
            </p:cNvPr>
            <p:cNvSpPr/>
            <p:nvPr/>
          </p:nvSpPr>
          <p:spPr>
            <a:xfrm>
              <a:off x="3162783" y="3349679"/>
              <a:ext cx="763929" cy="58576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3" name="Group 22">
              <a:extLst>
                <a:ext uri="{FF2B5EF4-FFF2-40B4-BE49-F238E27FC236}">
                  <a16:creationId xmlns:a16="http://schemas.microsoft.com/office/drawing/2014/main" id="{273A63BE-E22E-124A-B5A8-D238798DD9B4}"/>
                </a:ext>
              </a:extLst>
            </p:cNvPr>
            <p:cNvGrpSpPr/>
            <p:nvPr/>
          </p:nvGrpSpPr>
          <p:grpSpPr>
            <a:xfrm>
              <a:off x="3208420" y="3435498"/>
              <a:ext cx="675888" cy="407227"/>
              <a:chOff x="4267200" y="4267200"/>
              <a:chExt cx="1401120" cy="868859"/>
            </a:xfrm>
          </p:grpSpPr>
          <p:pic>
            <p:nvPicPr>
              <p:cNvPr id="24" name="Picture 23">
                <a:extLst>
                  <a:ext uri="{FF2B5EF4-FFF2-40B4-BE49-F238E27FC236}">
                    <a16:creationId xmlns:a16="http://schemas.microsoft.com/office/drawing/2014/main" id="{9A9C2F4C-2A43-8B49-8F52-8CD4991EC306}"/>
                  </a:ext>
                </a:extLst>
              </p:cNvPr>
              <p:cNvPicPr>
                <a:picLocks noChangeAspect="1"/>
              </p:cNvPicPr>
              <p:nvPr/>
            </p:nvPicPr>
            <p:blipFill>
              <a:blip r:embed="rId5" cstate="print"/>
              <a:stretch>
                <a:fillRect/>
              </a:stretch>
            </p:blipFill>
            <p:spPr>
              <a:xfrm>
                <a:off x="4267200" y="4267200"/>
                <a:ext cx="1401120" cy="868859"/>
              </a:xfrm>
              <a:prstGeom prst="rect">
                <a:avLst/>
              </a:prstGeom>
            </p:spPr>
          </p:pic>
          <p:grpSp>
            <p:nvGrpSpPr>
              <p:cNvPr id="25" name="Group 24">
                <a:extLst>
                  <a:ext uri="{FF2B5EF4-FFF2-40B4-BE49-F238E27FC236}">
                    <a16:creationId xmlns:a16="http://schemas.microsoft.com/office/drawing/2014/main" id="{05BCF533-0AAC-1F46-9B49-7793AAC40AF8}"/>
                  </a:ext>
                </a:extLst>
              </p:cNvPr>
              <p:cNvGrpSpPr/>
              <p:nvPr/>
            </p:nvGrpSpPr>
            <p:grpSpPr>
              <a:xfrm>
                <a:off x="4343400" y="4343400"/>
                <a:ext cx="304800" cy="591329"/>
                <a:chOff x="533400" y="1828800"/>
                <a:chExt cx="762000" cy="1277129"/>
              </a:xfrm>
            </p:grpSpPr>
            <p:pic>
              <p:nvPicPr>
                <p:cNvPr id="40" name="Picture 39">
                  <a:extLst>
                    <a:ext uri="{FF2B5EF4-FFF2-40B4-BE49-F238E27FC236}">
                      <a16:creationId xmlns:a16="http://schemas.microsoft.com/office/drawing/2014/main" id="{24A7EEEA-D614-C545-96CE-7300A2B084F4}"/>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p:spPr>
            </p:pic>
            <p:pic>
              <p:nvPicPr>
                <p:cNvPr id="41" name="Picture 40">
                  <a:extLst>
                    <a:ext uri="{FF2B5EF4-FFF2-40B4-BE49-F238E27FC236}">
                      <a16:creationId xmlns:a16="http://schemas.microsoft.com/office/drawing/2014/main" id="{0F82C92A-9A18-2F43-A992-3485249CB8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p:spPr>
            </p:pic>
            <p:pic>
              <p:nvPicPr>
                <p:cNvPr id="42" name="Picture 41">
                  <a:extLst>
                    <a:ext uri="{FF2B5EF4-FFF2-40B4-BE49-F238E27FC236}">
                      <a16:creationId xmlns:a16="http://schemas.microsoft.com/office/drawing/2014/main" id="{01FF684B-FD1A-3441-AE7C-F46502699A58}"/>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p:spPr>
            </p:pic>
            <p:pic>
              <p:nvPicPr>
                <p:cNvPr id="43" name="Picture 42">
                  <a:extLst>
                    <a:ext uri="{FF2B5EF4-FFF2-40B4-BE49-F238E27FC236}">
                      <a16:creationId xmlns:a16="http://schemas.microsoft.com/office/drawing/2014/main" id="{B8747788-0BEB-174D-BF6E-080C99FB02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p:spPr>
            </p:pic>
            <p:pic>
              <p:nvPicPr>
                <p:cNvPr id="44" name="Picture 43">
                  <a:extLst>
                    <a:ext uri="{FF2B5EF4-FFF2-40B4-BE49-F238E27FC236}">
                      <a16:creationId xmlns:a16="http://schemas.microsoft.com/office/drawing/2014/main" id="{758EB2F2-BECD-394B-B577-5A1C4EBD63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p:spPr>
            </p:pic>
            <p:pic>
              <p:nvPicPr>
                <p:cNvPr id="45" name="Picture 44">
                  <a:extLst>
                    <a:ext uri="{FF2B5EF4-FFF2-40B4-BE49-F238E27FC236}">
                      <a16:creationId xmlns:a16="http://schemas.microsoft.com/office/drawing/2014/main" id="{B9F18FC4-4217-5E4F-B91C-4E4EECB7EE90}"/>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p:spPr>
            </p:pic>
          </p:grpSp>
          <p:grpSp>
            <p:nvGrpSpPr>
              <p:cNvPr id="26" name="Group 25">
                <a:extLst>
                  <a:ext uri="{FF2B5EF4-FFF2-40B4-BE49-F238E27FC236}">
                    <a16:creationId xmlns:a16="http://schemas.microsoft.com/office/drawing/2014/main" id="{4E2DDA50-B15A-5747-8E61-C8567A54F0DA}"/>
                  </a:ext>
                </a:extLst>
              </p:cNvPr>
              <p:cNvGrpSpPr/>
              <p:nvPr/>
            </p:nvGrpSpPr>
            <p:grpSpPr>
              <a:xfrm>
                <a:off x="4800600" y="4495800"/>
                <a:ext cx="304800" cy="591329"/>
                <a:chOff x="533400" y="1828800"/>
                <a:chExt cx="762000" cy="1277129"/>
              </a:xfrm>
            </p:grpSpPr>
            <p:pic>
              <p:nvPicPr>
                <p:cNvPr id="34" name="Picture 33">
                  <a:extLst>
                    <a:ext uri="{FF2B5EF4-FFF2-40B4-BE49-F238E27FC236}">
                      <a16:creationId xmlns:a16="http://schemas.microsoft.com/office/drawing/2014/main" id="{52CA16C3-5370-A54C-9AB5-E354C17234C4}"/>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p:spPr>
            </p:pic>
            <p:pic>
              <p:nvPicPr>
                <p:cNvPr id="35" name="Picture 34">
                  <a:extLst>
                    <a:ext uri="{FF2B5EF4-FFF2-40B4-BE49-F238E27FC236}">
                      <a16:creationId xmlns:a16="http://schemas.microsoft.com/office/drawing/2014/main" id="{2C400074-2A5E-734D-A4EF-1FC4D85AF0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p:spPr>
            </p:pic>
            <p:pic>
              <p:nvPicPr>
                <p:cNvPr id="36" name="Picture 35">
                  <a:extLst>
                    <a:ext uri="{FF2B5EF4-FFF2-40B4-BE49-F238E27FC236}">
                      <a16:creationId xmlns:a16="http://schemas.microsoft.com/office/drawing/2014/main" id="{B95E870C-D56E-AA4C-B77F-F7B2925AD5F8}"/>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p:spPr>
            </p:pic>
            <p:pic>
              <p:nvPicPr>
                <p:cNvPr id="37" name="Picture 36">
                  <a:extLst>
                    <a:ext uri="{FF2B5EF4-FFF2-40B4-BE49-F238E27FC236}">
                      <a16:creationId xmlns:a16="http://schemas.microsoft.com/office/drawing/2014/main" id="{653E14D9-C481-7946-9612-934E9E5DCA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p:spPr>
            </p:pic>
            <p:pic>
              <p:nvPicPr>
                <p:cNvPr id="38" name="Picture 37">
                  <a:extLst>
                    <a:ext uri="{FF2B5EF4-FFF2-40B4-BE49-F238E27FC236}">
                      <a16:creationId xmlns:a16="http://schemas.microsoft.com/office/drawing/2014/main" id="{3ABEF110-243E-BE45-B8E1-D5C60D9E06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p:spPr>
            </p:pic>
            <p:pic>
              <p:nvPicPr>
                <p:cNvPr id="39" name="Picture 38">
                  <a:extLst>
                    <a:ext uri="{FF2B5EF4-FFF2-40B4-BE49-F238E27FC236}">
                      <a16:creationId xmlns:a16="http://schemas.microsoft.com/office/drawing/2014/main" id="{22B28F84-7C7D-5A45-BF0B-BA75FBED2029}"/>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p:spPr>
            </p:pic>
          </p:grpSp>
          <p:grpSp>
            <p:nvGrpSpPr>
              <p:cNvPr id="27" name="Group 26">
                <a:extLst>
                  <a:ext uri="{FF2B5EF4-FFF2-40B4-BE49-F238E27FC236}">
                    <a16:creationId xmlns:a16="http://schemas.microsoft.com/office/drawing/2014/main" id="{AF260EE6-B43C-BE47-8023-EF2C502BAA7D}"/>
                  </a:ext>
                </a:extLst>
              </p:cNvPr>
              <p:cNvGrpSpPr/>
              <p:nvPr/>
            </p:nvGrpSpPr>
            <p:grpSpPr>
              <a:xfrm>
                <a:off x="5334000" y="4419600"/>
                <a:ext cx="304800" cy="591329"/>
                <a:chOff x="533400" y="1828800"/>
                <a:chExt cx="762000" cy="1277129"/>
              </a:xfrm>
            </p:grpSpPr>
            <p:pic>
              <p:nvPicPr>
                <p:cNvPr id="28" name="Picture 27">
                  <a:extLst>
                    <a:ext uri="{FF2B5EF4-FFF2-40B4-BE49-F238E27FC236}">
                      <a16:creationId xmlns:a16="http://schemas.microsoft.com/office/drawing/2014/main" id="{8FB856B6-AD87-4540-A97E-F27D00275F3C}"/>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p:spPr>
            </p:pic>
            <p:pic>
              <p:nvPicPr>
                <p:cNvPr id="29" name="Picture 28">
                  <a:extLst>
                    <a:ext uri="{FF2B5EF4-FFF2-40B4-BE49-F238E27FC236}">
                      <a16:creationId xmlns:a16="http://schemas.microsoft.com/office/drawing/2014/main" id="{4975FC00-6380-C84F-AC24-12FD9AA754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p:spPr>
            </p:pic>
            <p:pic>
              <p:nvPicPr>
                <p:cNvPr id="30" name="Picture 29">
                  <a:extLst>
                    <a:ext uri="{FF2B5EF4-FFF2-40B4-BE49-F238E27FC236}">
                      <a16:creationId xmlns:a16="http://schemas.microsoft.com/office/drawing/2014/main" id="{562037B6-A54B-A348-8AF0-2CEDA859EB44}"/>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p:spPr>
            </p:pic>
            <p:pic>
              <p:nvPicPr>
                <p:cNvPr id="31" name="Picture 30">
                  <a:extLst>
                    <a:ext uri="{FF2B5EF4-FFF2-40B4-BE49-F238E27FC236}">
                      <a16:creationId xmlns:a16="http://schemas.microsoft.com/office/drawing/2014/main" id="{C99DF141-9B18-DA46-8BF6-35D172FDAC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p:spPr>
            </p:pic>
            <p:pic>
              <p:nvPicPr>
                <p:cNvPr id="32" name="Picture 31">
                  <a:extLst>
                    <a:ext uri="{FF2B5EF4-FFF2-40B4-BE49-F238E27FC236}">
                      <a16:creationId xmlns:a16="http://schemas.microsoft.com/office/drawing/2014/main" id="{D8F652B5-4D14-974A-8556-5679303A08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p:spPr>
            </p:pic>
            <p:pic>
              <p:nvPicPr>
                <p:cNvPr id="33" name="Picture 32">
                  <a:extLst>
                    <a:ext uri="{FF2B5EF4-FFF2-40B4-BE49-F238E27FC236}">
                      <a16:creationId xmlns:a16="http://schemas.microsoft.com/office/drawing/2014/main" id="{0E503717-81EE-9945-AF44-DDF299409BA0}"/>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p:spPr>
            </p:pic>
          </p:grpSp>
        </p:grpSp>
      </p:grpSp>
    </p:spTree>
    <p:extLst>
      <p:ext uri="{BB962C8B-B14F-4D97-AF65-F5344CB8AC3E}">
        <p14:creationId xmlns:p14="http://schemas.microsoft.com/office/powerpoint/2010/main" val="2864062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on supercomputers</a:t>
            </a:r>
          </a:p>
        </p:txBody>
      </p:sp>
      <p:sp>
        <p:nvSpPr>
          <p:cNvPr id="4" name="Text Placeholder 3"/>
          <p:cNvSpPr>
            <a:spLocks noGrp="1"/>
          </p:cNvSpPr>
          <p:nvPr>
            <p:ph type="body" sz="quarter" idx="12"/>
          </p:nvPr>
        </p:nvSpPr>
        <p:spPr/>
        <p:txBody>
          <a:bodyPr/>
          <a:lstStyle/>
          <a:p>
            <a:r>
              <a:rPr lang="en-US" dirty="0"/>
              <a:t>Steep learning curve with myriad technologies</a:t>
            </a:r>
          </a:p>
        </p:txBody>
      </p:sp>
      <p:sp>
        <p:nvSpPr>
          <p:cNvPr id="5" name="Slide Number Placeholder 4"/>
          <p:cNvSpPr>
            <a:spLocks noGrp="1"/>
          </p:cNvSpPr>
          <p:nvPr>
            <p:ph type="sldNum" sz="quarter" idx="13"/>
          </p:nvPr>
        </p:nvSpPr>
        <p:spPr/>
        <p:txBody>
          <a:bodyPr/>
          <a:lstStyle/>
          <a:p>
            <a:fld id="{AEFAAC5A-9C4F-4278-920D-DF2BAB595749}" type="slidenum">
              <a:rPr lang="en-US" smtClean="0"/>
              <a:pPr/>
              <a:t>4</a:t>
            </a:fld>
            <a:endParaRPr lang="en-US" dirty="0"/>
          </a:p>
        </p:txBody>
      </p:sp>
      <p:sp>
        <p:nvSpPr>
          <p:cNvPr id="6" name="Content Placeholder 2">
            <a:extLst>
              <a:ext uri="{FF2B5EF4-FFF2-40B4-BE49-F238E27FC236}">
                <a16:creationId xmlns:a16="http://schemas.microsoft.com/office/drawing/2014/main" id="{0BCC7D19-1796-9C43-8247-9EBA7F6C4729}"/>
              </a:ext>
            </a:extLst>
          </p:cNvPr>
          <p:cNvSpPr txBox="1">
            <a:spLocks/>
          </p:cNvSpPr>
          <p:nvPr/>
        </p:nvSpPr>
        <p:spPr>
          <a:xfrm>
            <a:off x="511612" y="1561332"/>
            <a:ext cx="8165592" cy="4800600"/>
          </a:xfrm>
          <a:prstGeom prst="rect">
            <a:avLst/>
          </a:prstGeom>
        </p:spPr>
        <p:txBody>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Workflow manager (Swift/T, EMEWS) ;         Scheduler ;   scripting</a:t>
            </a:r>
          </a:p>
          <a:p>
            <a:endParaRPr lang="en-US" dirty="0"/>
          </a:p>
          <a:p>
            <a:endParaRPr lang="en-US" dirty="0"/>
          </a:p>
          <a:p>
            <a:endParaRPr lang="en-US" dirty="0"/>
          </a:p>
          <a:p>
            <a:r>
              <a:rPr lang="en-US" dirty="0"/>
              <a:t>Deep learning (Keras, TensorFlow, Horovod)</a:t>
            </a:r>
          </a:p>
          <a:p>
            <a:endParaRPr lang="en-US" dirty="0"/>
          </a:p>
          <a:p>
            <a:endParaRPr lang="en-US" dirty="0"/>
          </a:p>
          <a:p>
            <a:endParaRPr lang="en-US" dirty="0"/>
          </a:p>
          <a:p>
            <a:r>
              <a:rPr lang="en-US" dirty="0"/>
              <a:t>Optimization algorithms (R, Python)</a:t>
            </a:r>
          </a:p>
          <a:p>
            <a:endParaRPr lang="en-US" dirty="0"/>
          </a:p>
          <a:p>
            <a:endParaRPr lang="en-US" dirty="0"/>
          </a:p>
          <a:p>
            <a:r>
              <a:rPr lang="en-US" dirty="0"/>
              <a:t>MPI implementation (MVAPICH, Open MPI)</a:t>
            </a:r>
          </a:p>
        </p:txBody>
      </p:sp>
      <p:pic>
        <p:nvPicPr>
          <p:cNvPr id="8" name="Picture 7">
            <a:extLst>
              <a:ext uri="{FF2B5EF4-FFF2-40B4-BE49-F238E27FC236}">
                <a16:creationId xmlns:a16="http://schemas.microsoft.com/office/drawing/2014/main" id="{49B30AE5-1474-B04F-8687-CE547BCDA944}"/>
              </a:ext>
            </a:extLst>
          </p:cNvPr>
          <p:cNvPicPr>
            <a:picLocks noChangeAspect="1"/>
          </p:cNvPicPr>
          <p:nvPr/>
        </p:nvPicPr>
        <p:blipFill>
          <a:blip r:embed="rId2"/>
          <a:stretch>
            <a:fillRect/>
          </a:stretch>
        </p:blipFill>
        <p:spPr>
          <a:xfrm>
            <a:off x="3361513" y="3530855"/>
            <a:ext cx="676039" cy="664581"/>
          </a:xfrm>
          <a:prstGeom prst="rect">
            <a:avLst/>
          </a:prstGeom>
        </p:spPr>
      </p:pic>
      <p:pic>
        <p:nvPicPr>
          <p:cNvPr id="9" name="Picture 8">
            <a:extLst>
              <a:ext uri="{FF2B5EF4-FFF2-40B4-BE49-F238E27FC236}">
                <a16:creationId xmlns:a16="http://schemas.microsoft.com/office/drawing/2014/main" id="{99D844E4-5A3C-6B44-BDF8-83CEBD600518}"/>
              </a:ext>
            </a:extLst>
          </p:cNvPr>
          <p:cNvPicPr>
            <a:picLocks noChangeAspect="1"/>
          </p:cNvPicPr>
          <p:nvPr/>
        </p:nvPicPr>
        <p:blipFill>
          <a:blip r:embed="rId3"/>
          <a:stretch>
            <a:fillRect/>
          </a:stretch>
        </p:blipFill>
        <p:spPr>
          <a:xfrm>
            <a:off x="4420593" y="3530855"/>
            <a:ext cx="779775" cy="664581"/>
          </a:xfrm>
          <a:prstGeom prst="rect">
            <a:avLst/>
          </a:prstGeom>
        </p:spPr>
      </p:pic>
      <p:pic>
        <p:nvPicPr>
          <p:cNvPr id="10" name="Picture 9">
            <a:extLst>
              <a:ext uri="{FF2B5EF4-FFF2-40B4-BE49-F238E27FC236}">
                <a16:creationId xmlns:a16="http://schemas.microsoft.com/office/drawing/2014/main" id="{D3AAAA3B-84C6-944B-9A10-03921EFC4CF4}"/>
              </a:ext>
            </a:extLst>
          </p:cNvPr>
          <p:cNvPicPr>
            <a:picLocks noChangeAspect="1"/>
          </p:cNvPicPr>
          <p:nvPr/>
        </p:nvPicPr>
        <p:blipFill>
          <a:blip r:embed="rId4"/>
          <a:stretch>
            <a:fillRect/>
          </a:stretch>
        </p:blipFill>
        <p:spPr>
          <a:xfrm>
            <a:off x="5659966" y="4706312"/>
            <a:ext cx="749820" cy="581110"/>
          </a:xfrm>
          <a:prstGeom prst="rect">
            <a:avLst/>
          </a:prstGeom>
        </p:spPr>
      </p:pic>
      <p:pic>
        <p:nvPicPr>
          <p:cNvPr id="11" name="Picture 10">
            <a:extLst>
              <a:ext uri="{FF2B5EF4-FFF2-40B4-BE49-F238E27FC236}">
                <a16:creationId xmlns:a16="http://schemas.microsoft.com/office/drawing/2014/main" id="{1F9C2A78-EE08-A346-8012-FDD8A6F01B7A}"/>
              </a:ext>
            </a:extLst>
          </p:cNvPr>
          <p:cNvPicPr>
            <a:picLocks noChangeAspect="1"/>
          </p:cNvPicPr>
          <p:nvPr/>
        </p:nvPicPr>
        <p:blipFill>
          <a:blip r:embed="rId5"/>
          <a:stretch>
            <a:fillRect/>
          </a:stretch>
        </p:blipFill>
        <p:spPr>
          <a:xfrm>
            <a:off x="1721270" y="4706312"/>
            <a:ext cx="2124919" cy="715389"/>
          </a:xfrm>
          <a:prstGeom prst="rect">
            <a:avLst/>
          </a:prstGeom>
        </p:spPr>
      </p:pic>
      <p:pic>
        <p:nvPicPr>
          <p:cNvPr id="12" name="Picture 11">
            <a:extLst>
              <a:ext uri="{FF2B5EF4-FFF2-40B4-BE49-F238E27FC236}">
                <a16:creationId xmlns:a16="http://schemas.microsoft.com/office/drawing/2014/main" id="{C8D987C2-24A5-8242-93B8-8B4707BF86EF}"/>
              </a:ext>
            </a:extLst>
          </p:cNvPr>
          <p:cNvPicPr>
            <a:picLocks noChangeAspect="1"/>
          </p:cNvPicPr>
          <p:nvPr/>
        </p:nvPicPr>
        <p:blipFill>
          <a:blip r:embed="rId6"/>
          <a:stretch>
            <a:fillRect/>
          </a:stretch>
        </p:blipFill>
        <p:spPr>
          <a:xfrm>
            <a:off x="2947704" y="5940733"/>
            <a:ext cx="1000934" cy="769236"/>
          </a:xfrm>
          <a:prstGeom prst="rect">
            <a:avLst/>
          </a:prstGeom>
        </p:spPr>
      </p:pic>
      <p:pic>
        <p:nvPicPr>
          <p:cNvPr id="13" name="Picture 12">
            <a:extLst>
              <a:ext uri="{FF2B5EF4-FFF2-40B4-BE49-F238E27FC236}">
                <a16:creationId xmlns:a16="http://schemas.microsoft.com/office/drawing/2014/main" id="{54581249-537F-C54E-B87B-F3C08C6334D4}"/>
              </a:ext>
            </a:extLst>
          </p:cNvPr>
          <p:cNvPicPr>
            <a:picLocks noChangeAspect="1"/>
          </p:cNvPicPr>
          <p:nvPr/>
        </p:nvPicPr>
        <p:blipFill>
          <a:blip r:embed="rId7"/>
          <a:stretch>
            <a:fillRect/>
          </a:stretch>
        </p:blipFill>
        <p:spPr>
          <a:xfrm>
            <a:off x="4148076" y="5849874"/>
            <a:ext cx="902569" cy="842398"/>
          </a:xfrm>
          <a:prstGeom prst="rect">
            <a:avLst/>
          </a:prstGeom>
        </p:spPr>
      </p:pic>
      <p:pic>
        <p:nvPicPr>
          <p:cNvPr id="14" name="Picture 13">
            <a:extLst>
              <a:ext uri="{FF2B5EF4-FFF2-40B4-BE49-F238E27FC236}">
                <a16:creationId xmlns:a16="http://schemas.microsoft.com/office/drawing/2014/main" id="{3565657C-E204-FF40-9B5C-1AC1C551E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1782" y="2069460"/>
            <a:ext cx="1268590" cy="681867"/>
          </a:xfrm>
          <a:prstGeom prst="rect">
            <a:avLst/>
          </a:prstGeom>
        </p:spPr>
      </p:pic>
      <p:pic>
        <p:nvPicPr>
          <p:cNvPr id="16" name="Picture 2" descr="C:\cygwin\home\wozniak\mcs\pubs\materials\Swift-T-logo\Swift-T-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894" y="2069460"/>
            <a:ext cx="1486656" cy="775674"/>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Image result for slurm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Image result for slurm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6" descr="Image result for slurm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9597" y="1903820"/>
            <a:ext cx="917461" cy="83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utoShape 9" descr="https://d33wubrfki0l68.cloudfront.net/306f655dcc33cc3d958cab80d78d3f2da427974c/a2bd8/img/logo/svg/full_colored_dark.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9" name="Picture 11" descr="https://bashlogo.com/img/logo/png/full_colored_dark.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6038" y="2074504"/>
            <a:ext cx="1585062" cy="686771"/>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13" descr="Image result for horovod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4739" y="3462299"/>
            <a:ext cx="801692" cy="801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AutoShape 16" descr="Image result for mpi forum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18" descr="Image result for mpi forum logo"/>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7"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13525" y="5924206"/>
            <a:ext cx="1613991" cy="693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AutoShape 21" descr="Image result for scipy"/>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0"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6819" y="4745931"/>
            <a:ext cx="1512778" cy="59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2" name="Picture 24" descr="https://github.com/mlr-org/mlr/raw/master/man/figures/logo_navba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12013" y="4651081"/>
            <a:ext cx="1143000" cy="6000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970516" y="5863692"/>
            <a:ext cx="851515" cy="369332"/>
          </a:xfrm>
          <a:prstGeom prst="rect">
            <a:avLst/>
          </a:prstGeom>
        </p:spPr>
        <p:txBody>
          <a:bodyPr wrap="none">
            <a:spAutoFit/>
          </a:bodyPr>
          <a:lstStyle/>
          <a:p>
            <a:r>
              <a:rPr lang="en-US" dirty="0"/>
              <a:t>etc. …</a:t>
            </a:r>
          </a:p>
        </p:txBody>
      </p:sp>
    </p:spTree>
    <p:extLst>
      <p:ext uri="{BB962C8B-B14F-4D97-AF65-F5344CB8AC3E}">
        <p14:creationId xmlns:p14="http://schemas.microsoft.com/office/powerpoint/2010/main" val="85489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CANDLE/Supervisor overview</a:t>
            </a:r>
          </a:p>
        </p:txBody>
      </p:sp>
      <p:sp>
        <p:nvSpPr>
          <p:cNvPr id="3" name="Content Placeholder 2"/>
          <p:cNvSpPr>
            <a:spLocks noGrp="1"/>
          </p:cNvSpPr>
          <p:nvPr>
            <p:ph idx="1"/>
          </p:nvPr>
        </p:nvSpPr>
        <p:spPr/>
        <p:txBody>
          <a:bodyPr/>
          <a:lstStyle/>
          <a:p>
            <a:r>
              <a:rPr lang="en-US" dirty="0"/>
              <a:t>CANDLE/Supervisor consists of several high-level workflows:</a:t>
            </a:r>
          </a:p>
          <a:p>
            <a:pPr lvl="1"/>
            <a:r>
              <a:rPr lang="en-US" dirty="0"/>
              <a:t>Capable of modifying/controlling application parameters dynamically as the workflow progresses and training runs complete</a:t>
            </a:r>
          </a:p>
          <a:p>
            <a:pPr lvl="1"/>
            <a:r>
              <a:rPr lang="en-US" dirty="0"/>
              <a:t>Distribute work across large computing infrastructure, manage progress</a:t>
            </a:r>
          </a:p>
          <a:p>
            <a:r>
              <a:rPr lang="en-US" dirty="0"/>
              <a:t>Underlying applications are Python programs that use TensorFlow/</a:t>
            </a:r>
            <a:r>
              <a:rPr lang="en-US" dirty="0" err="1"/>
              <a:t>PyTorch</a:t>
            </a:r>
            <a:endParaRPr lang="en-US" dirty="0"/>
          </a:p>
          <a:p>
            <a:endParaRPr lang="en-US" dirty="0"/>
          </a:p>
          <a:p>
            <a:r>
              <a:rPr lang="en-US" dirty="0"/>
              <a:t>“User code” shown in </a:t>
            </a:r>
            <a:br>
              <a:rPr lang="en-US" dirty="0"/>
            </a:br>
            <a:r>
              <a:rPr lang="en-US" dirty="0"/>
              <a:t>blue</a:t>
            </a:r>
          </a:p>
          <a:p>
            <a:r>
              <a:rPr lang="en-US" dirty="0"/>
              <a:t>“Utilities” shown in </a:t>
            </a:r>
            <a:br>
              <a:rPr lang="en-US" dirty="0"/>
            </a:br>
            <a:r>
              <a:rPr lang="en-US" dirty="0"/>
              <a:t>white</a:t>
            </a:r>
          </a:p>
          <a:p>
            <a:r>
              <a:rPr lang="en-US" dirty="0"/>
              <a:t>New studies would be </a:t>
            </a:r>
            <a:br>
              <a:rPr lang="en-US" dirty="0"/>
            </a:br>
            <a:r>
              <a:rPr lang="en-US" dirty="0"/>
              <a:t>developed by </a:t>
            </a:r>
            <a:br>
              <a:rPr lang="en-US" dirty="0"/>
            </a:br>
            <a:r>
              <a:rPr lang="en-US" dirty="0"/>
              <a:t>modifying the blue</a:t>
            </a:r>
            <a:br>
              <a:rPr lang="en-US" dirty="0"/>
            </a:br>
            <a:r>
              <a:rPr lang="en-US" dirty="0"/>
              <a:t>sections</a:t>
            </a:r>
          </a:p>
        </p:txBody>
      </p:sp>
      <p:sp>
        <p:nvSpPr>
          <p:cNvPr id="4" name="Text Placeholder 3"/>
          <p:cNvSpPr>
            <a:spLocks noGrp="1"/>
          </p:cNvSpPr>
          <p:nvPr>
            <p:ph type="body"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AEFAAC5A-9C4F-4278-920D-DF2BAB595749}" type="slidenum">
              <a:rPr lang="en-US" smtClean="0"/>
              <a:pPr/>
              <a:t>5</a:t>
            </a:fld>
            <a:endParaRPr lang="en-US" dirty="0"/>
          </a:p>
        </p:txBody>
      </p:sp>
      <p:pic>
        <p:nvPicPr>
          <p:cNvPr id="3074" name="Picture 2" descr="C:\cygwin\home\wozniak\collab\papers\candle\2019\CompBioMed\slides\Bloc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540" y="3450273"/>
            <a:ext cx="60325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gold sign with white text&#10;&#10;Description automatically generated">
            <a:extLst>
              <a:ext uri="{FF2B5EF4-FFF2-40B4-BE49-F238E27FC236}">
                <a16:creationId xmlns:a16="http://schemas.microsoft.com/office/drawing/2014/main" id="{6F4D2813-B4CC-EF44-396C-95CC11F8F511}"/>
              </a:ext>
            </a:extLst>
          </p:cNvPr>
          <p:cNvPicPr>
            <a:picLocks noChangeAspect="1"/>
          </p:cNvPicPr>
          <p:nvPr/>
        </p:nvPicPr>
        <p:blipFill>
          <a:blip r:embed="rId3"/>
          <a:stretch>
            <a:fillRect/>
          </a:stretch>
        </p:blipFill>
        <p:spPr>
          <a:xfrm>
            <a:off x="7872947" y="323899"/>
            <a:ext cx="1059598" cy="1344564"/>
          </a:xfrm>
          <a:prstGeom prst="rect">
            <a:avLst/>
          </a:prstGeom>
        </p:spPr>
      </p:pic>
    </p:spTree>
    <p:extLst>
      <p:ext uri="{BB962C8B-B14F-4D97-AF65-F5344CB8AC3E}">
        <p14:creationId xmlns:p14="http://schemas.microsoft.com/office/powerpoint/2010/main" val="1182216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CANDLE/Supervisor Implementation</a:t>
            </a:r>
          </a:p>
        </p:txBody>
      </p:sp>
      <p:sp>
        <p:nvSpPr>
          <p:cNvPr id="3" name="Content Placeholder 2"/>
          <p:cNvSpPr>
            <a:spLocks noGrp="1"/>
          </p:cNvSpPr>
          <p:nvPr>
            <p:ph idx="1"/>
          </p:nvPr>
        </p:nvSpPr>
        <p:spPr/>
        <p:txBody>
          <a:bodyPr/>
          <a:lstStyle/>
          <a:p>
            <a:r>
              <a:rPr lang="en-US" dirty="0"/>
              <a:t>Runs start with a test script</a:t>
            </a:r>
          </a:p>
          <a:p>
            <a:r>
              <a:rPr lang="en-US" dirty="0"/>
              <a:t>CFG scripts contain</a:t>
            </a:r>
            <a:br>
              <a:rPr lang="en-US" dirty="0"/>
            </a:br>
            <a:r>
              <a:rPr lang="en-US" dirty="0"/>
              <a:t>settings for a system</a:t>
            </a:r>
            <a:br>
              <a:rPr lang="en-US" dirty="0"/>
            </a:br>
            <a:r>
              <a:rPr lang="en-US" dirty="0"/>
              <a:t>or parameters for a </a:t>
            </a:r>
            <a:br>
              <a:rPr lang="en-US" dirty="0"/>
            </a:br>
            <a:r>
              <a:rPr lang="en-US" dirty="0"/>
              <a:t>given study </a:t>
            </a:r>
            <a:br>
              <a:rPr lang="en-US" dirty="0"/>
            </a:br>
            <a:r>
              <a:rPr lang="en-US" dirty="0"/>
              <a:t>(e.g., search space)</a:t>
            </a:r>
          </a:p>
          <a:p>
            <a:r>
              <a:rPr lang="en-US" dirty="0"/>
              <a:t>Reusable site settings</a:t>
            </a:r>
          </a:p>
          <a:p>
            <a:r>
              <a:rPr lang="en-US" dirty="0"/>
              <a:t>The workflow shell</a:t>
            </a:r>
            <a:br>
              <a:rPr lang="en-US" dirty="0"/>
            </a:br>
            <a:r>
              <a:rPr lang="en-US" dirty="0"/>
              <a:t>script sets up the run</a:t>
            </a:r>
          </a:p>
          <a:p>
            <a:r>
              <a:rPr lang="en-US" dirty="0"/>
              <a:t>Swift/T launches and </a:t>
            </a:r>
            <a:br>
              <a:rPr lang="en-US" dirty="0"/>
            </a:br>
            <a:r>
              <a:rPr lang="en-US" dirty="0"/>
              <a:t>manages the workflow</a:t>
            </a:r>
          </a:p>
          <a:p>
            <a:r>
              <a:rPr lang="en-US" dirty="0"/>
              <a:t>Reusable Model scripts</a:t>
            </a:r>
            <a:br>
              <a:rPr lang="en-US" dirty="0"/>
            </a:br>
            <a:r>
              <a:rPr lang="en-US" dirty="0"/>
              <a:t>set up each app run</a:t>
            </a:r>
          </a:p>
          <a:p>
            <a:r>
              <a:rPr lang="en-US" dirty="0"/>
              <a:t>The DL app uses </a:t>
            </a:r>
            <a:br>
              <a:rPr lang="en-US" dirty="0"/>
            </a:br>
            <a:r>
              <a:rPr lang="en-US" dirty="0"/>
              <a:t>Keras/TF plus CANDLE </a:t>
            </a:r>
            <a:br>
              <a:rPr lang="en-US" dirty="0"/>
            </a:br>
            <a:r>
              <a:rPr lang="en-US" dirty="0"/>
              <a:t>Python utilities</a:t>
            </a:r>
          </a:p>
        </p:txBody>
      </p:sp>
      <p:sp>
        <p:nvSpPr>
          <p:cNvPr id="4" name="Text Placeholder 3"/>
          <p:cNvSpPr>
            <a:spLocks noGrp="1"/>
          </p:cNvSpPr>
          <p:nvPr>
            <p:ph type="body" sz="quarter" idx="12"/>
          </p:nvPr>
        </p:nvSpPr>
        <p:spPr/>
        <p:txBody>
          <a:bodyPr/>
          <a:lstStyle/>
          <a:p>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6</a:t>
            </a:fld>
            <a:endParaRPr lang="en-US" dirty="0"/>
          </a:p>
        </p:txBody>
      </p:sp>
      <p:pic>
        <p:nvPicPr>
          <p:cNvPr id="1026" name="Picture 2" descr="C:\cygwin\home\wozniak\collab\papers\candle\2019\CompBioMed\slides\C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986" y="2049758"/>
            <a:ext cx="60325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60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Hyperparameter optimization</a:t>
            </a:r>
          </a:p>
        </p:txBody>
      </p:sp>
      <p:sp>
        <p:nvSpPr>
          <p:cNvPr id="3" name="Content Placeholder 2"/>
          <p:cNvSpPr>
            <a:spLocks noGrp="1"/>
          </p:cNvSpPr>
          <p:nvPr>
            <p:ph idx="1"/>
          </p:nvPr>
        </p:nvSpPr>
        <p:spPr>
          <a:xfrm>
            <a:off x="457200" y="1511710"/>
            <a:ext cx="3148781" cy="4611061"/>
          </a:xfrm>
        </p:spPr>
        <p:txBody>
          <a:bodyPr/>
          <a:lstStyle/>
          <a:p>
            <a:r>
              <a:rPr lang="en-US" dirty="0"/>
              <a:t>Search for the best combination of hyperparameters for a given DL app- neuron counts, functions, etc.</a:t>
            </a:r>
          </a:p>
          <a:p>
            <a:r>
              <a:rPr lang="en-US" dirty="0"/>
              <a:t>Optimize for validation loss, a measure of error</a:t>
            </a:r>
          </a:p>
          <a:p>
            <a:r>
              <a:rPr lang="en-US" dirty="0"/>
              <a:t>Use an external R library to perform the optimization</a:t>
            </a:r>
          </a:p>
          <a:p>
            <a:r>
              <a:rPr lang="en-US" dirty="0"/>
              <a:t>Iteratively receive trial hyperparameters, evaluate them with the </a:t>
            </a:r>
            <a:r>
              <a:rPr lang="en-US" dirty="0" err="1"/>
              <a:t>obj</a:t>
            </a:r>
            <a:r>
              <a:rPr lang="en-US" dirty="0"/>
              <a:t>() function, return results</a:t>
            </a:r>
          </a:p>
          <a:p>
            <a:r>
              <a:rPr lang="en-US" dirty="0"/>
              <a:t>Algorithm terminates after convergence or iteration limit</a:t>
            </a:r>
          </a:p>
        </p:txBody>
      </p:sp>
      <p:sp>
        <p:nvSpPr>
          <p:cNvPr id="5" name="Slide Number Placeholder 4"/>
          <p:cNvSpPr>
            <a:spLocks noGrp="1"/>
          </p:cNvSpPr>
          <p:nvPr>
            <p:ph type="sldNum" sz="quarter" idx="13"/>
          </p:nvPr>
        </p:nvSpPr>
        <p:spPr/>
        <p:txBody>
          <a:bodyPr/>
          <a:lstStyle/>
          <a:p>
            <a:fld id="{AEFAAC5A-9C4F-4278-920D-DF2BAB595749}" type="slidenum">
              <a:rPr lang="en-US" smtClean="0"/>
              <a:pPr/>
              <a:t>7</a:t>
            </a:fld>
            <a:endParaRPr lang="en-US" dirty="0"/>
          </a:p>
        </p:txBody>
      </p:sp>
      <p:sp>
        <p:nvSpPr>
          <p:cNvPr id="6" name="Rectangle 5"/>
          <p:cNvSpPr/>
          <p:nvPr/>
        </p:nvSpPr>
        <p:spPr>
          <a:xfrm>
            <a:off x="3550777" y="1663921"/>
            <a:ext cx="5268483" cy="4185761"/>
          </a:xfrm>
          <a:prstGeom prst="rect">
            <a:avLst/>
          </a:prstGeom>
        </p:spPr>
        <p:txBody>
          <a:bodyPr wrap="square">
            <a:spAutoFit/>
          </a:bodyPr>
          <a:lstStyle/>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for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boolean</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b = true,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int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1;</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b;      b=c,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+ 1)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string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params</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EQR_get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(ME);</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boolean</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c;</a:t>
            </a:r>
          </a:p>
          <a:p>
            <a:endParaRPr lang="en-US" sz="1400" dirty="0">
              <a:latin typeface="DejaVu Sans Mono" panose="020B0609030804020204" pitchFamily="49" charset="0"/>
              <a:ea typeface="DejaVu Sans Mono" panose="020B0609030804020204" pitchFamily="49" charset="0"/>
              <a:cs typeface="DejaVu Sans Mono" panose="020B0609030804020204" pitchFamily="49" charset="0"/>
            </a:endParaRP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if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params</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"DONE")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string finals =  </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EQR_get</a:t>
            </a:r>
            <a:r>
              <a:rPr lang="en-US" sz="1400" b="1" dirty="0">
                <a:latin typeface="DejaVu Sans Mono" panose="020B0609030804020204" pitchFamily="49" charset="0"/>
                <a:ea typeface="DejaVu Sans Mono" panose="020B0609030804020204" pitchFamily="49" charset="0"/>
                <a:cs typeface="DejaVu Sans Mono" panose="020B0609030804020204" pitchFamily="49" charset="0"/>
              </a:rPr>
              <a:t>(ME);</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c = false;</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else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string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param_array</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split(</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params</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string results[];</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foreach</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param</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j in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param_array</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run_id</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_%</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_%</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 (restart, </a:t>
            </a:r>
            <a:r>
              <a:rPr lang="en-US" sz="1400" dirty="0" err="1">
                <a:latin typeface="DejaVu Sans Mono" panose="020B0609030804020204" pitchFamily="49" charset="0"/>
                <a:ea typeface="DejaVu Sans Mono" panose="020B0609030804020204" pitchFamily="49" charset="0"/>
                <a:cs typeface="DejaVu Sans Mono" panose="020B0609030804020204" pitchFamily="49" charset="0"/>
              </a:rPr>
              <a:t>i</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j);</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results[j] = </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obj</a:t>
            </a:r>
            <a:r>
              <a:rPr lang="en-US" sz="1400" b="1" dirty="0">
                <a:latin typeface="DejaVu Sans Mono" panose="020B0609030804020204" pitchFamily="49" charset="0"/>
                <a:ea typeface="DejaVu Sans Mono" panose="020B0609030804020204" pitchFamily="49" charset="0"/>
                <a:cs typeface="DejaVu Sans Mono" panose="020B0609030804020204" pitchFamily="49" charset="0"/>
              </a:rPr>
              <a:t>(</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param</a:t>
            </a:r>
            <a:r>
              <a:rPr lang="en-US" sz="1400" b="1"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run_id</a:t>
            </a:r>
            <a:r>
              <a:rPr lang="en-US" sz="1400" b="1" dirty="0">
                <a:latin typeface="DejaVu Sans Mono" panose="020B0609030804020204" pitchFamily="49" charset="0"/>
                <a:ea typeface="DejaVu Sans Mono" panose="020B0609030804020204" pitchFamily="49" charset="0"/>
                <a:cs typeface="DejaVu Sans Mono" panose="020B0609030804020204" pitchFamily="49" charset="0"/>
              </a:rPr>
              <a:t>);</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string result = join(results,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r>
              <a:rPr lang="en-US" sz="1400" b="1" dirty="0" err="1">
                <a:latin typeface="DejaVu Sans Mono" panose="020B0609030804020204" pitchFamily="49" charset="0"/>
                <a:ea typeface="DejaVu Sans Mono" panose="020B0609030804020204" pitchFamily="49" charset="0"/>
                <a:cs typeface="DejaVu Sans Mono" panose="020B0609030804020204" pitchFamily="49" charset="0"/>
              </a:rPr>
              <a:t>EQR_put</a:t>
            </a:r>
            <a:r>
              <a:rPr lang="en-US" sz="1400" b="1" dirty="0">
                <a:latin typeface="DejaVu Sans Mono" panose="020B0609030804020204" pitchFamily="49" charset="0"/>
                <a:ea typeface="DejaVu Sans Mono" panose="020B0609030804020204" pitchFamily="49" charset="0"/>
                <a:cs typeface="DejaVu Sans Mono" panose="020B0609030804020204" pitchFamily="49" charset="0"/>
              </a:rPr>
              <a:t>(ME, result)</a:t>
            </a:r>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=&gt; c = true;</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  }</a:t>
            </a:r>
          </a:p>
          <a:p>
            <a:r>
              <a:rPr lang="en-US" sz="1400" dirty="0">
                <a:latin typeface="DejaVu Sans Mono" panose="020B0609030804020204" pitchFamily="49" charset="0"/>
                <a:ea typeface="DejaVu Sans Mono" panose="020B0609030804020204" pitchFamily="49" charset="0"/>
                <a:cs typeface="DejaVu Sans Mono" panose="020B0609030804020204" pitchFamily="49" charset="0"/>
              </a:rPr>
              <a:t>}</a:t>
            </a:r>
          </a:p>
        </p:txBody>
      </p:sp>
      <p:pic>
        <p:nvPicPr>
          <p:cNvPr id="7" name="Picture 6"/>
          <p:cNvPicPr>
            <a:picLocks noChangeAspect="1"/>
          </p:cNvPicPr>
          <p:nvPr/>
        </p:nvPicPr>
        <p:blipFill>
          <a:blip r:embed="rId2"/>
          <a:stretch>
            <a:fillRect/>
          </a:stretch>
        </p:blipFill>
        <p:spPr>
          <a:xfrm>
            <a:off x="4284137" y="3938105"/>
            <a:ext cx="4846207" cy="2864534"/>
          </a:xfrm>
          <a:prstGeom prst="rect">
            <a:avLst/>
          </a:prstGeom>
        </p:spPr>
      </p:pic>
    </p:spTree>
    <p:extLst>
      <p:ext uri="{BB962C8B-B14F-4D97-AF65-F5344CB8AC3E}">
        <p14:creationId xmlns:p14="http://schemas.microsoft.com/office/powerpoint/2010/main" val="3980033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35119"/>
            <a:ext cx="8372901" cy="828948"/>
          </a:xfrm>
        </p:spPr>
        <p:txBody>
          <a:bodyPr/>
          <a:lstStyle/>
          <a:p>
            <a:r>
              <a:rPr lang="en-US" dirty="0"/>
              <a:t>EMEWS workflow structure</a:t>
            </a:r>
          </a:p>
        </p:txBody>
      </p:sp>
      <p:sp>
        <p:nvSpPr>
          <p:cNvPr id="5" name="Slide Number Placeholder 4"/>
          <p:cNvSpPr>
            <a:spLocks noGrp="1"/>
          </p:cNvSpPr>
          <p:nvPr>
            <p:ph type="sldNum" sz="quarter" idx="13"/>
          </p:nvPr>
        </p:nvSpPr>
        <p:spPr/>
        <p:txBody>
          <a:bodyPr/>
          <a:lstStyle/>
          <a:p>
            <a:fld id="{AEFAAC5A-9C4F-4278-920D-DF2BAB595749}" type="slidenum">
              <a:rPr lang="en-US" smtClean="0"/>
              <a:pPr/>
              <a:t>8</a:t>
            </a:fld>
            <a:endParaRPr lang="en-US" dirty="0"/>
          </a:p>
        </p:txBody>
      </p:sp>
      <p:sp>
        <p:nvSpPr>
          <p:cNvPr id="6" name="Content Placeholder 2"/>
          <p:cNvSpPr>
            <a:spLocks noGrp="1"/>
          </p:cNvSpPr>
          <p:nvPr>
            <p:ph idx="1"/>
          </p:nvPr>
        </p:nvSpPr>
        <p:spPr>
          <a:xfrm>
            <a:off x="829995" y="4763451"/>
            <a:ext cx="6656122" cy="1524216"/>
          </a:xfrm>
        </p:spPr>
        <p:txBody>
          <a:bodyPr>
            <a:normAutofit lnSpcReduction="10000"/>
          </a:bodyPr>
          <a:lstStyle/>
          <a:p>
            <a:r>
              <a:rPr lang="en-US" sz="1500" dirty="0"/>
              <a:t>The core novel contributions of EMEWS are shown in green, these allow the Swift script to access a running </a:t>
            </a:r>
            <a:r>
              <a:rPr lang="en-US" sz="1500" b="1" dirty="0"/>
              <a:t>Model Exploration</a:t>
            </a:r>
            <a:r>
              <a:rPr lang="en-US" sz="1500" b="1" dirty="0">
                <a:solidFill>
                  <a:srgbClr val="000000"/>
                </a:solidFill>
              </a:rPr>
              <a:t> (ME)</a:t>
            </a:r>
            <a:r>
              <a:rPr lang="en-US" sz="1500" dirty="0"/>
              <a:t> algorithm, and create an </a:t>
            </a:r>
            <a:r>
              <a:rPr lang="en-US" sz="1500" b="1" dirty="0">
                <a:solidFill>
                  <a:srgbClr val="000000"/>
                </a:solidFill>
              </a:rPr>
              <a:t>inversion of control</a:t>
            </a:r>
            <a:r>
              <a:rPr lang="en-US" sz="1500" dirty="0"/>
              <a:t> </a:t>
            </a:r>
            <a:r>
              <a:rPr lang="en-US" sz="1500" b="1" dirty="0"/>
              <a:t>(</a:t>
            </a:r>
            <a:r>
              <a:rPr lang="en-US" sz="1500" b="1" dirty="0" err="1"/>
              <a:t>IoC</a:t>
            </a:r>
            <a:r>
              <a:rPr lang="en-US" sz="1500" b="1" dirty="0"/>
              <a:t>)</a:t>
            </a:r>
            <a:r>
              <a:rPr lang="en-US" sz="1500" dirty="0"/>
              <a:t> workflow</a:t>
            </a:r>
          </a:p>
          <a:p>
            <a:r>
              <a:rPr lang="en-US" sz="1500" dirty="0"/>
              <a:t>Both green and blue boxes accept</a:t>
            </a:r>
            <a:r>
              <a:rPr lang="en-US" sz="1500" b="1" dirty="0">
                <a:solidFill>
                  <a:srgbClr val="000000"/>
                </a:solidFill>
              </a:rPr>
              <a:t> existing, generic multi-language code-</a:t>
            </a:r>
            <a:br>
              <a:rPr lang="en-US" sz="1500" b="1" dirty="0">
                <a:solidFill>
                  <a:srgbClr val="000000"/>
                </a:solidFill>
              </a:rPr>
            </a:br>
            <a:r>
              <a:rPr lang="en-US" sz="1500" dirty="0">
                <a:solidFill>
                  <a:srgbClr val="000000"/>
                </a:solidFill>
              </a:rPr>
              <a:t>could be anything; we use </a:t>
            </a:r>
            <a:r>
              <a:rPr lang="en-US" sz="1500" b="1" dirty="0">
                <a:solidFill>
                  <a:srgbClr val="007836"/>
                </a:solidFill>
              </a:rPr>
              <a:t>optimization </a:t>
            </a:r>
            <a:r>
              <a:rPr lang="en-US" sz="1500" dirty="0">
                <a:solidFill>
                  <a:srgbClr val="000000"/>
                </a:solidFill>
              </a:rPr>
              <a:t>and </a:t>
            </a:r>
            <a:r>
              <a:rPr lang="en-US" sz="1500" b="1" dirty="0">
                <a:solidFill>
                  <a:srgbClr val="0070C0"/>
                </a:solidFill>
              </a:rPr>
              <a:t>deep learning modules</a:t>
            </a:r>
          </a:p>
          <a:p>
            <a:r>
              <a:rPr lang="en-US" sz="1500" b="1" dirty="0">
                <a:solidFill>
                  <a:srgbClr val="000000"/>
                </a:solidFill>
              </a:rPr>
              <a:t>http://emews.org</a:t>
            </a:r>
          </a:p>
          <a:p>
            <a:endParaRPr lang="en-US" sz="1500" dirty="0"/>
          </a:p>
        </p:txBody>
      </p:sp>
      <p:pic>
        <p:nvPicPr>
          <p:cNvPr id="7" name="Picture 6"/>
          <p:cNvPicPr>
            <a:picLocks noChangeAspect="1"/>
          </p:cNvPicPr>
          <p:nvPr/>
        </p:nvPicPr>
        <p:blipFill>
          <a:blip r:embed="rId2"/>
          <a:stretch>
            <a:fillRect/>
          </a:stretch>
        </p:blipFill>
        <p:spPr>
          <a:xfrm>
            <a:off x="1529862" y="1230986"/>
            <a:ext cx="5618284" cy="332222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677" y="4147971"/>
            <a:ext cx="1094364" cy="2139696"/>
          </a:xfrm>
          <a:prstGeom prst="rect">
            <a:avLst/>
          </a:prstGeom>
        </p:spPr>
      </p:pic>
    </p:spTree>
    <p:extLst>
      <p:ext uri="{BB962C8B-B14F-4D97-AF65-F5344CB8AC3E}">
        <p14:creationId xmlns:p14="http://schemas.microsoft.com/office/powerpoint/2010/main" val="3874610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ontent Placeholder 84"/>
          <p:cNvSpPr>
            <a:spLocks noGrp="1"/>
          </p:cNvSpPr>
          <p:nvPr>
            <p:ph idx="1"/>
          </p:nvPr>
        </p:nvSpPr>
        <p:spPr>
          <a:xfrm>
            <a:off x="337558" y="1826520"/>
            <a:ext cx="5490228" cy="4075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342900" lvl="0" indent="-342900" defTabSz="914400" eaLnBrk="0" fontAlgn="base" hangingPunct="0">
              <a:spcBef>
                <a:spcPct val="20000"/>
              </a:spcBef>
              <a:spcAft>
                <a:spcPct val="0"/>
              </a:spcAft>
              <a:buFont typeface="Wingdings" charset="2"/>
              <a:buChar char="§"/>
            </a:pPr>
            <a:r>
              <a:rPr lang="en-US" kern="0" dirty="0">
                <a:solidFill>
                  <a:srgbClr val="1B1B1B"/>
                </a:solidFill>
                <a:ea typeface="ＭＳ Ｐゴシック" charset="-128"/>
              </a:rPr>
              <a:t>Write site-independent scripts, translates to MPI </a:t>
            </a:r>
          </a:p>
          <a:p>
            <a:pPr marL="342900" lvl="0" indent="-342900" defTabSz="914400" eaLnBrk="0" fontAlgn="base" hangingPunct="0">
              <a:spcBef>
                <a:spcPct val="20000"/>
              </a:spcBef>
              <a:spcAft>
                <a:spcPct val="0"/>
              </a:spcAft>
              <a:buFont typeface="Wingdings" charset="2"/>
              <a:buChar char="§"/>
            </a:pPr>
            <a:r>
              <a:rPr lang="en-US" kern="0" dirty="0">
                <a:solidFill>
                  <a:srgbClr val="1B1B1B"/>
                </a:solidFill>
                <a:ea typeface="ＭＳ Ｐゴシック" charset="-128"/>
              </a:rPr>
              <a:t>Automatic task parallelization and data movement</a:t>
            </a:r>
          </a:p>
          <a:p>
            <a:pPr marL="342900" lvl="0" indent="-342900" defTabSz="914400" eaLnBrk="0" fontAlgn="base" hangingPunct="0">
              <a:spcBef>
                <a:spcPct val="20000"/>
              </a:spcBef>
              <a:spcAft>
                <a:spcPct val="0"/>
              </a:spcAft>
              <a:buFont typeface="Wingdings" charset="2"/>
              <a:buChar char="§"/>
            </a:pPr>
            <a:r>
              <a:rPr lang="en-US" kern="0" dirty="0">
                <a:solidFill>
                  <a:srgbClr val="1B1B1B"/>
                </a:solidFill>
                <a:ea typeface="ＭＳ Ｐゴシック" charset="-128"/>
              </a:rPr>
              <a:t>Invoke native code, script fragments </a:t>
            </a:r>
          </a:p>
          <a:p>
            <a:pPr marL="342900" lvl="0" indent="-342900" defTabSz="914400" eaLnBrk="0" fontAlgn="base" hangingPunct="0">
              <a:spcBef>
                <a:spcPct val="20000"/>
              </a:spcBef>
              <a:spcAft>
                <a:spcPct val="0"/>
              </a:spcAft>
              <a:buFont typeface="Wingdings" charset="2"/>
              <a:buChar char="§"/>
            </a:pPr>
            <a:r>
              <a:rPr lang="en-US" kern="0" dirty="0">
                <a:solidFill>
                  <a:srgbClr val="1B1B1B"/>
                </a:solidFill>
                <a:ea typeface="ＭＳ Ｐゴシック" charset="-128"/>
              </a:rPr>
              <a:t>Rapidly subdivide large partitions for </a:t>
            </a:r>
            <a:br>
              <a:rPr lang="en-US" kern="0" dirty="0">
                <a:solidFill>
                  <a:srgbClr val="1B1B1B"/>
                </a:solidFill>
                <a:ea typeface="ＭＳ Ｐゴシック" charset="-128"/>
              </a:rPr>
            </a:br>
            <a:r>
              <a:rPr lang="en-US" kern="0" dirty="0">
                <a:solidFill>
                  <a:srgbClr val="1B1B1B"/>
                </a:solidFill>
                <a:ea typeface="ＭＳ Ｐゴシック" charset="-128"/>
              </a:rPr>
              <a:t>MPI jobs in multiple ways</a:t>
            </a:r>
            <a:endParaRPr lang="en-US" dirty="0"/>
          </a:p>
        </p:txBody>
      </p:sp>
      <p:sp>
        <p:nvSpPr>
          <p:cNvPr id="2" name="Title 1"/>
          <p:cNvSpPr>
            <a:spLocks noGrp="1"/>
          </p:cNvSpPr>
          <p:nvPr>
            <p:ph type="title"/>
          </p:nvPr>
        </p:nvSpPr>
        <p:spPr/>
        <p:txBody>
          <a:bodyPr/>
          <a:lstStyle/>
          <a:p>
            <a:r>
              <a:rPr lang="en-US" dirty="0">
                <a:solidFill>
                  <a:srgbClr val="000000"/>
                </a:solidFill>
              </a:rPr>
              <a:t>Swift/T: Enabling high-performance Scripted workflows</a:t>
            </a:r>
          </a:p>
        </p:txBody>
      </p:sp>
      <p:sp>
        <p:nvSpPr>
          <p:cNvPr id="4" name="Text Placeholder 3"/>
          <p:cNvSpPr>
            <a:spLocks noGrp="1"/>
          </p:cNvSpPr>
          <p:nvPr>
            <p:ph type="body" sz="quarter" idx="12"/>
          </p:nvPr>
        </p:nvSpPr>
        <p:spPr/>
        <p:txBody>
          <a:bodyPr/>
          <a:lstStyle/>
          <a:p>
            <a:r>
              <a:rPr lang="en-US" dirty="0"/>
              <a:t>Supports tasks written in many languages</a:t>
            </a:r>
          </a:p>
        </p:txBody>
      </p:sp>
      <p:grpSp>
        <p:nvGrpSpPr>
          <p:cNvPr id="44" name="Group 43"/>
          <p:cNvGrpSpPr/>
          <p:nvPr/>
        </p:nvGrpSpPr>
        <p:grpSpPr>
          <a:xfrm>
            <a:off x="4606206" y="2842270"/>
            <a:ext cx="1397175" cy="1256937"/>
            <a:chOff x="863065" y="3200017"/>
            <a:chExt cx="1933008" cy="1738987"/>
          </a:xfrm>
        </p:grpSpPr>
        <p:sp>
          <p:nvSpPr>
            <p:cNvPr id="45" name="Rectangle 44"/>
            <p:cNvSpPr/>
            <p:nvPr/>
          </p:nvSpPr>
          <p:spPr>
            <a:xfrm>
              <a:off x="1181877" y="3508310"/>
              <a:ext cx="1614196" cy="1430694"/>
            </a:xfrm>
            <a:prstGeom prst="rect">
              <a:avLst/>
            </a:prstGeom>
            <a:solidFill>
              <a:srgbClr val="1F497D">
                <a:lumMod val="20000"/>
                <a:lumOff val="80000"/>
              </a:srgbClr>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404040"/>
                </a:solidFill>
                <a:effectLst/>
                <a:uLnTx/>
                <a:uFillTx/>
                <a:latin typeface="Calibri"/>
                <a:ea typeface="+mn-ea"/>
                <a:cs typeface="+mn-cs"/>
              </a:endParaRPr>
            </a:p>
          </p:txBody>
        </p:sp>
        <p:sp>
          <p:nvSpPr>
            <p:cNvPr id="46" name="Rectangle 45"/>
            <p:cNvSpPr/>
            <p:nvPr/>
          </p:nvSpPr>
          <p:spPr>
            <a:xfrm>
              <a:off x="1029477" y="3355910"/>
              <a:ext cx="1614196" cy="1430694"/>
            </a:xfrm>
            <a:prstGeom prst="rect">
              <a:avLst/>
            </a:prstGeom>
            <a:solidFill>
              <a:srgbClr val="1F497D">
                <a:lumMod val="20000"/>
                <a:lumOff val="80000"/>
              </a:srgbClr>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404040"/>
                </a:solidFill>
                <a:effectLst/>
                <a:uLnTx/>
                <a:uFillTx/>
                <a:latin typeface="Calibri"/>
                <a:ea typeface="+mn-ea"/>
                <a:cs typeface="+mn-cs"/>
              </a:endParaRPr>
            </a:p>
          </p:txBody>
        </p:sp>
        <p:sp>
          <p:nvSpPr>
            <p:cNvPr id="47" name="Rectangle 46"/>
            <p:cNvSpPr/>
            <p:nvPr/>
          </p:nvSpPr>
          <p:spPr>
            <a:xfrm>
              <a:off x="863065" y="3200017"/>
              <a:ext cx="1614196" cy="1430693"/>
            </a:xfrm>
            <a:prstGeom prst="rect">
              <a:avLst/>
            </a:prstGeom>
            <a:solidFill>
              <a:srgbClr val="1F497D">
                <a:lumMod val="20000"/>
                <a:lumOff val="80000"/>
              </a:srgbClr>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404040"/>
                  </a:solidFill>
                  <a:effectLst/>
                  <a:uLnTx/>
                  <a:uFillTx/>
                  <a:latin typeface="Calibri"/>
                  <a:ea typeface="+mn-ea"/>
                  <a:cs typeface="+mn-cs"/>
                </a:rPr>
                <a:t>Swift/T control process</a:t>
              </a:r>
            </a:p>
          </p:txBody>
        </p:sp>
      </p:grpSp>
      <p:grpSp>
        <p:nvGrpSpPr>
          <p:cNvPr id="49" name="Group 48"/>
          <p:cNvGrpSpPr/>
          <p:nvPr/>
        </p:nvGrpSpPr>
        <p:grpSpPr>
          <a:xfrm>
            <a:off x="6388074" y="3044779"/>
            <a:ext cx="2588630" cy="2313244"/>
            <a:chOff x="3200400" y="3200400"/>
            <a:chExt cx="3581400" cy="3200400"/>
          </a:xfrm>
        </p:grpSpPr>
        <p:sp>
          <p:nvSpPr>
            <p:cNvPr id="66" name="Rectangle 65"/>
            <p:cNvSpPr/>
            <p:nvPr/>
          </p:nvSpPr>
          <p:spPr>
            <a:xfrm>
              <a:off x="3200400" y="3200400"/>
              <a:ext cx="3581400" cy="3200400"/>
            </a:xfrm>
            <a:prstGeom prst="rect">
              <a:avLst/>
            </a:prstGeom>
            <a:solidFill>
              <a:srgbClr val="1F497D">
                <a:lumMod val="20000"/>
                <a:lumOff val="80000"/>
              </a:srgbClr>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p:txBody>
        </p:sp>
        <p:pic>
          <p:nvPicPr>
            <p:cNvPr id="67" name="Picture 2" descr="C:\cygwin\home\justin\ATPESC_2013-08-06\part11-swift-py-r\slides\python-powered-h-50x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226" y="5114037"/>
              <a:ext cx="749559" cy="9744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C:\cygwin\home\justin\ATPESC_2013-08-06\part11-swift-py-r\slides\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275" y="5221293"/>
              <a:ext cx="1004548" cy="759916"/>
            </a:xfrm>
            <a:prstGeom prst="rect">
              <a:avLst/>
            </a:prstGeom>
            <a:noFill/>
            <a:extLst>
              <a:ext uri="{909E8E84-426E-40DD-AFC4-6F175D3DCCD1}">
                <a14:hiddenFill xmlns:a14="http://schemas.microsoft.com/office/drawing/2010/main">
                  <a:solidFill>
                    <a:srgbClr val="FFFFFF"/>
                  </a:solidFill>
                </a14:hiddenFill>
              </a:ext>
            </a:extLst>
          </p:spPr>
        </p:pic>
        <p:sp>
          <p:nvSpPr>
            <p:cNvPr id="69" name="Rounded Rectangle 68"/>
            <p:cNvSpPr/>
            <p:nvPr/>
          </p:nvSpPr>
          <p:spPr>
            <a:xfrm>
              <a:off x="3431332" y="4052596"/>
              <a:ext cx="762000" cy="748004"/>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C</a:t>
              </a:r>
            </a:p>
          </p:txBody>
        </p:sp>
        <p:sp>
          <p:nvSpPr>
            <p:cNvPr id="70" name="Rounded Rectangle 69"/>
            <p:cNvSpPr/>
            <p:nvPr/>
          </p:nvSpPr>
          <p:spPr>
            <a:xfrm>
              <a:off x="4363275" y="4052596"/>
              <a:ext cx="762000" cy="748004"/>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C++</a:t>
              </a:r>
            </a:p>
          </p:txBody>
        </p:sp>
        <p:sp>
          <p:nvSpPr>
            <p:cNvPr id="71" name="Rounded Rectangle 70"/>
            <p:cNvSpPr/>
            <p:nvPr/>
          </p:nvSpPr>
          <p:spPr>
            <a:xfrm>
              <a:off x="5367823" y="4019647"/>
              <a:ext cx="1237863" cy="748004"/>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Fortran</a:t>
              </a:r>
            </a:p>
          </p:txBody>
        </p:sp>
        <p:pic>
          <p:nvPicPr>
            <p:cNvPr id="72" name="Picture 4" descr="C:\Users\justin\Desktop\tcllogo-t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706" y="5056641"/>
              <a:ext cx="814096" cy="119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6277919" y="2934625"/>
            <a:ext cx="2588630" cy="2313244"/>
            <a:chOff x="3200400" y="3200400"/>
            <a:chExt cx="3581400" cy="3200400"/>
          </a:xfrm>
        </p:grpSpPr>
        <p:sp>
          <p:nvSpPr>
            <p:cNvPr id="59" name="Rectangle 58"/>
            <p:cNvSpPr/>
            <p:nvPr/>
          </p:nvSpPr>
          <p:spPr>
            <a:xfrm>
              <a:off x="3200400" y="3200400"/>
              <a:ext cx="3581400" cy="3200400"/>
            </a:xfrm>
            <a:prstGeom prst="rect">
              <a:avLst/>
            </a:prstGeom>
            <a:solidFill>
              <a:srgbClr val="1F497D">
                <a:lumMod val="20000"/>
                <a:lumOff val="80000"/>
              </a:srgbClr>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p:txBody>
        </p:sp>
        <p:pic>
          <p:nvPicPr>
            <p:cNvPr id="60" name="Picture 2" descr="C:\cygwin\home\justin\ATPESC_2013-08-06\part11-swift-py-r\slides\python-powered-h-50x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226" y="5114037"/>
              <a:ext cx="749559" cy="97442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C:\cygwin\home\justin\ATPESC_2013-08-06\part11-swift-py-r\slides\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275" y="5221293"/>
              <a:ext cx="1004548" cy="759916"/>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3431332" y="4052596"/>
              <a:ext cx="762000" cy="748004"/>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C</a:t>
              </a:r>
            </a:p>
          </p:txBody>
        </p:sp>
        <p:sp>
          <p:nvSpPr>
            <p:cNvPr id="63" name="Rounded Rectangle 62"/>
            <p:cNvSpPr/>
            <p:nvPr/>
          </p:nvSpPr>
          <p:spPr>
            <a:xfrm>
              <a:off x="4363275" y="4052596"/>
              <a:ext cx="762000" cy="748004"/>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C++</a:t>
              </a:r>
            </a:p>
          </p:txBody>
        </p:sp>
        <p:sp>
          <p:nvSpPr>
            <p:cNvPr id="64" name="Rounded Rectangle 63"/>
            <p:cNvSpPr/>
            <p:nvPr/>
          </p:nvSpPr>
          <p:spPr>
            <a:xfrm>
              <a:off x="5367823" y="4019647"/>
              <a:ext cx="1237863" cy="748004"/>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Fortran</a:t>
              </a:r>
            </a:p>
          </p:txBody>
        </p:sp>
        <p:pic>
          <p:nvPicPr>
            <p:cNvPr id="65" name="Picture 4" descr="C:\Users\justin\Desktop\tcllogo-t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706" y="5056641"/>
              <a:ext cx="814096" cy="1197200"/>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Rectangle 51"/>
          <p:cNvSpPr/>
          <p:nvPr/>
        </p:nvSpPr>
        <p:spPr>
          <a:xfrm>
            <a:off x="6167765" y="2824470"/>
            <a:ext cx="2588630" cy="2313244"/>
          </a:xfrm>
          <a:prstGeom prst="rect">
            <a:avLst/>
          </a:prstGeom>
          <a:solidFill>
            <a:srgbClr val="1F497D">
              <a:lumMod val="20000"/>
              <a:lumOff val="80000"/>
            </a:srgbClr>
          </a:solidFill>
          <a:ln w="25400" cap="flat" cmpd="sng" algn="ctr">
            <a:solidFill>
              <a:srgbClr val="A6C4DE">
                <a:shade val="50000"/>
              </a:srgbClr>
            </a:solidFill>
            <a:prstDash val="solid"/>
          </a:ln>
          <a:effectLst/>
        </p:spPr>
        <p:txBody>
          <a:bodyPr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04040"/>
              </a:solidFill>
              <a:effectLst/>
              <a:uLnTx/>
              <a:uFillTx/>
              <a:latin typeface="Calibri"/>
              <a:ea typeface="+mn-ea"/>
              <a:cs typeface="+mn-cs"/>
            </a:endParaRPr>
          </a:p>
        </p:txBody>
      </p:sp>
      <p:sp>
        <p:nvSpPr>
          <p:cNvPr id="54" name="Rounded Rectangle 53"/>
          <p:cNvSpPr/>
          <p:nvPr/>
        </p:nvSpPr>
        <p:spPr>
          <a:xfrm>
            <a:off x="6317258" y="3367560"/>
            <a:ext cx="550772" cy="526643"/>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C</a:t>
            </a:r>
          </a:p>
        </p:txBody>
      </p:sp>
      <p:sp>
        <p:nvSpPr>
          <p:cNvPr id="55" name="Rounded Rectangle 54"/>
          <p:cNvSpPr/>
          <p:nvPr/>
        </p:nvSpPr>
        <p:spPr>
          <a:xfrm>
            <a:off x="6969194" y="3367560"/>
            <a:ext cx="622449" cy="526643"/>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C++</a:t>
            </a:r>
          </a:p>
        </p:txBody>
      </p:sp>
      <p:sp>
        <p:nvSpPr>
          <p:cNvPr id="56" name="Rounded Rectangle 55"/>
          <p:cNvSpPr/>
          <p:nvPr/>
        </p:nvSpPr>
        <p:spPr>
          <a:xfrm>
            <a:off x="7709776" y="3367560"/>
            <a:ext cx="959885" cy="526643"/>
          </a:xfrm>
          <a:prstGeom prst="roundRect">
            <a:avLst/>
          </a:prstGeom>
          <a:solidFill>
            <a:srgbClr val="A6C4DE"/>
          </a:solidFill>
          <a:ln w="25400" cap="flat" cmpd="sng" algn="ctr">
            <a:solidFill>
              <a:srgbClr val="A6C4DE">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Fortran</a:t>
            </a:r>
          </a:p>
        </p:txBody>
      </p:sp>
      <p:cxnSp>
        <p:nvCxnSpPr>
          <p:cNvPr id="73" name="Straight Arrow Connector 72"/>
          <p:cNvCxnSpPr/>
          <p:nvPr/>
        </p:nvCxnSpPr>
        <p:spPr>
          <a:xfrm>
            <a:off x="5626379" y="3442585"/>
            <a:ext cx="651541" cy="1"/>
          </a:xfrm>
          <a:prstGeom prst="straightConnector1">
            <a:avLst/>
          </a:prstGeom>
          <a:noFill/>
          <a:ln w="25400" cap="flat" cmpd="sng" algn="ctr">
            <a:solidFill>
              <a:srgbClr val="A6C4DE">
                <a:shade val="95000"/>
                <a:satMod val="105000"/>
              </a:srgbClr>
            </a:solidFill>
            <a:prstDash val="solid"/>
            <a:headEnd type="arrow"/>
            <a:tailEnd type="arrow"/>
          </a:ln>
          <a:effectLst/>
        </p:spPr>
      </p:cxnSp>
      <p:cxnSp>
        <p:nvCxnSpPr>
          <p:cNvPr id="74" name="Straight Arrow Connector 73"/>
          <p:cNvCxnSpPr/>
          <p:nvPr/>
        </p:nvCxnSpPr>
        <p:spPr>
          <a:xfrm>
            <a:off x="5626380" y="3637045"/>
            <a:ext cx="651541" cy="1"/>
          </a:xfrm>
          <a:prstGeom prst="straightConnector1">
            <a:avLst/>
          </a:prstGeom>
          <a:noFill/>
          <a:ln w="25400" cap="flat" cmpd="sng" algn="ctr">
            <a:solidFill>
              <a:srgbClr val="A6C4DE">
                <a:shade val="95000"/>
                <a:satMod val="105000"/>
              </a:srgbClr>
            </a:solidFill>
            <a:prstDash val="solid"/>
            <a:headEnd type="arrow"/>
            <a:tailEnd type="arrow"/>
          </a:ln>
          <a:effectLst/>
        </p:spPr>
      </p:cxnSp>
      <p:grpSp>
        <p:nvGrpSpPr>
          <p:cNvPr id="75" name="Group 74"/>
          <p:cNvGrpSpPr/>
          <p:nvPr/>
        </p:nvGrpSpPr>
        <p:grpSpPr>
          <a:xfrm>
            <a:off x="5718563" y="3738201"/>
            <a:ext cx="837922" cy="522979"/>
            <a:chOff x="5181926" y="5559107"/>
            <a:chExt cx="745191" cy="522978"/>
          </a:xfrm>
        </p:grpSpPr>
        <p:sp>
          <p:nvSpPr>
            <p:cNvPr id="76" name="Oval 75"/>
            <p:cNvSpPr/>
            <p:nvPr/>
          </p:nvSpPr>
          <p:spPr bwMode="auto">
            <a:xfrm>
              <a:off x="5213470" y="5559107"/>
              <a:ext cx="447364" cy="522978"/>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Calibri" charset="0"/>
                <a:ea typeface="MS PGothic" pitchFamily="34" charset="-128"/>
                <a:cs typeface="MS PGothic" pitchFamily="34" charset="-128"/>
              </a:endParaRPr>
            </a:p>
          </p:txBody>
        </p:sp>
        <p:sp>
          <p:nvSpPr>
            <p:cNvPr id="77" name="TextBox 76"/>
            <p:cNvSpPr txBox="1"/>
            <p:nvPr/>
          </p:nvSpPr>
          <p:spPr>
            <a:xfrm>
              <a:off x="5181926" y="5577647"/>
              <a:ext cx="745191" cy="369331"/>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404040"/>
                  </a:solidFill>
                  <a:effectLst/>
                  <a:uLnTx/>
                  <a:uFillTx/>
                  <a:latin typeface="Calibri" charset="0"/>
                  <a:ea typeface="MS PGothic" pitchFamily="34" charset="-128"/>
                </a:rPr>
                <a:t>MPI</a:t>
              </a:r>
            </a:p>
          </p:txBody>
        </p:sp>
      </p:grpSp>
      <p:sp>
        <p:nvSpPr>
          <p:cNvPr id="78" name="TextBox 77"/>
          <p:cNvSpPr txBox="1"/>
          <p:nvPr/>
        </p:nvSpPr>
        <p:spPr>
          <a:xfrm>
            <a:off x="6317259" y="2919025"/>
            <a:ext cx="2311841" cy="369332"/>
          </a:xfrm>
          <a:prstGeom prst="rect">
            <a:avLst/>
          </a:prstGeom>
          <a:noFill/>
        </p:spPr>
        <p:txBody>
          <a:bodyPr wrap="square" rtlCol="0">
            <a:spAutoFit/>
          </a:bodyPr>
          <a:lstStyle/>
          <a:p>
            <a:pPr algn="ctr" fontAlgn="base">
              <a:spcBef>
                <a:spcPct val="0"/>
              </a:spcBef>
              <a:spcAft>
                <a:spcPct val="0"/>
              </a:spcAft>
            </a:pPr>
            <a:r>
              <a:rPr lang="en-US" b="1" dirty="0">
                <a:solidFill>
                  <a:srgbClr val="404040"/>
                </a:solidFill>
                <a:latin typeface="Calibri" charset="0"/>
                <a:ea typeface="MS PGothic" pitchFamily="34" charset="-128"/>
              </a:rPr>
              <a:t>Swift/T worker</a:t>
            </a:r>
          </a:p>
        </p:txBody>
      </p:sp>
      <p:cxnSp>
        <p:nvCxnSpPr>
          <p:cNvPr id="79" name="Straight Arrow Connector 78"/>
          <p:cNvCxnSpPr/>
          <p:nvPr/>
        </p:nvCxnSpPr>
        <p:spPr>
          <a:xfrm>
            <a:off x="5621661" y="3535346"/>
            <a:ext cx="651541" cy="1"/>
          </a:xfrm>
          <a:prstGeom prst="straightConnector1">
            <a:avLst/>
          </a:prstGeom>
          <a:noFill/>
          <a:ln w="25400" cap="flat" cmpd="sng" algn="ctr">
            <a:solidFill>
              <a:srgbClr val="A6C4DE">
                <a:shade val="95000"/>
                <a:satMod val="105000"/>
              </a:srgbClr>
            </a:solidFill>
            <a:prstDash val="solid"/>
            <a:headEnd type="arrow"/>
            <a:tailEnd type="arrow"/>
          </a:ln>
          <a:effectLst/>
        </p:spPr>
      </p:cxnSp>
      <p:sp>
        <p:nvSpPr>
          <p:cNvPr id="82" name="Rectangle 81"/>
          <p:cNvSpPr/>
          <p:nvPr/>
        </p:nvSpPr>
        <p:spPr>
          <a:xfrm>
            <a:off x="6380702" y="3981092"/>
            <a:ext cx="2268847" cy="1101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http://touque.ca/EC/ICS2O/students/2010-09/ICS2O7B/RabS/Java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8289" y="4010177"/>
            <a:ext cx="563082" cy="1032131"/>
          </a:xfrm>
          <a:prstGeom prst="rect">
            <a:avLst/>
          </a:prstGeom>
          <a:solidFill>
            <a:schemeClr val="bg1"/>
          </a:solidFill>
        </p:spPr>
      </p:pic>
      <p:pic>
        <p:nvPicPr>
          <p:cNvPr id="1028" name="Picture 4" descr="https://res.cloudinary.com/skillsmatter/image/upload/v1453975328/oceuc8zbcqibbhmxk9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5043" y="4171870"/>
            <a:ext cx="514048" cy="76079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cygwin\home\wozniak\exm\papers\JointLab_2014_woz\julia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0238" y="4513049"/>
            <a:ext cx="804446" cy="5527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C:\cygwin\home\justin\ATPESC_2013-08-06\part11-swift-py-r\slides\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560" y="4048344"/>
            <a:ext cx="804446" cy="43855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C:\cygwin\home\justin\exm\papers\PyHPC_2013\plots\python-bw-ra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902" y="3722219"/>
            <a:ext cx="4298767" cy="2234961"/>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2158439" y="4752029"/>
            <a:ext cx="2586915" cy="830997"/>
          </a:xfrm>
          <a:prstGeom prst="rect">
            <a:avLst/>
          </a:prstGeom>
          <a:noFill/>
        </p:spPr>
        <p:txBody>
          <a:bodyPr wrap="square" rtlCol="0">
            <a:spAutoFit/>
          </a:bodyPr>
          <a:lstStyle/>
          <a:p>
            <a:pPr fontAlgn="base">
              <a:spcBef>
                <a:spcPct val="0"/>
              </a:spcBef>
              <a:spcAft>
                <a:spcPct val="0"/>
              </a:spcAft>
            </a:pPr>
            <a:r>
              <a:rPr lang="en-US" sz="1600" b="1" kern="1200" dirty="0">
                <a:solidFill>
                  <a:srgbClr val="404040"/>
                </a:solidFill>
                <a:latin typeface="Calibri" charset="0"/>
                <a:ea typeface="MS PGothic" pitchFamily="34" charset="-128"/>
              </a:rPr>
              <a:t>64K cores of Blue Waters</a:t>
            </a:r>
          </a:p>
          <a:p>
            <a:pPr fontAlgn="base">
              <a:spcBef>
                <a:spcPct val="0"/>
              </a:spcBef>
              <a:spcAft>
                <a:spcPct val="0"/>
              </a:spcAft>
            </a:pPr>
            <a:r>
              <a:rPr lang="en-US" sz="1600" b="1" kern="1200" dirty="0">
                <a:solidFill>
                  <a:srgbClr val="404040"/>
                </a:solidFill>
                <a:latin typeface="Calibri" charset="0"/>
                <a:ea typeface="MS PGothic" pitchFamily="34" charset="-128"/>
              </a:rPr>
              <a:t>2 billion Python tasks</a:t>
            </a:r>
            <a:br>
              <a:rPr lang="en-US" sz="1600" b="1" kern="1200" dirty="0">
                <a:solidFill>
                  <a:srgbClr val="404040"/>
                </a:solidFill>
                <a:latin typeface="Calibri" charset="0"/>
                <a:ea typeface="MS PGothic" pitchFamily="34" charset="-128"/>
              </a:rPr>
            </a:br>
            <a:r>
              <a:rPr lang="en-US" sz="1600" b="1" kern="1200" dirty="0">
                <a:solidFill>
                  <a:srgbClr val="404040"/>
                </a:solidFill>
                <a:latin typeface="Calibri" charset="0"/>
                <a:ea typeface="MS PGothic" pitchFamily="34" charset="-128"/>
              </a:rPr>
              <a:t>14 million Pythons/s</a:t>
            </a:r>
          </a:p>
        </p:txBody>
      </p:sp>
      <p:cxnSp>
        <p:nvCxnSpPr>
          <p:cNvPr id="91" name="Straight Connector 90"/>
          <p:cNvCxnSpPr/>
          <p:nvPr/>
        </p:nvCxnSpPr>
        <p:spPr>
          <a:xfrm>
            <a:off x="5114370" y="5755926"/>
            <a:ext cx="3862334" cy="0"/>
          </a:xfrm>
          <a:prstGeom prst="line">
            <a:avLst/>
          </a:prstGeom>
          <a:ln w="635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114371" y="5858479"/>
            <a:ext cx="3666847" cy="646331"/>
          </a:xfrm>
          <a:prstGeom prst="rect">
            <a:avLst/>
          </a:prstGeom>
        </p:spPr>
        <p:txBody>
          <a:bodyPr wrap="square">
            <a:spAutoFit/>
          </a:bodyPr>
          <a:lstStyle/>
          <a:p>
            <a:r>
              <a:rPr lang="en-US" sz="1200" b="1" dirty="0">
                <a:solidFill>
                  <a:schemeClr val="tx1">
                    <a:lumMod val="60000"/>
                    <a:lumOff val="40000"/>
                  </a:schemeClr>
                </a:solidFill>
              </a:rPr>
              <a:t>Swift/T: Scalable data flow programming for distributed-memory task-parallel applications</a:t>
            </a:r>
            <a:br>
              <a:rPr lang="en-US" sz="1200" dirty="0">
                <a:solidFill>
                  <a:schemeClr val="tx1">
                    <a:lumMod val="60000"/>
                    <a:lumOff val="40000"/>
                  </a:schemeClr>
                </a:solidFill>
              </a:rPr>
            </a:br>
            <a:r>
              <a:rPr lang="en-US" sz="1200" dirty="0">
                <a:solidFill>
                  <a:schemeClr val="tx1">
                    <a:lumMod val="60000"/>
                    <a:lumOff val="40000"/>
                  </a:schemeClr>
                </a:solidFill>
              </a:rPr>
              <a:t>Proc. CCGrid 2013. </a:t>
            </a:r>
          </a:p>
        </p:txBody>
      </p:sp>
      <p:sp>
        <p:nvSpPr>
          <p:cNvPr id="53" name="TextBox 52"/>
          <p:cNvSpPr txBox="1"/>
          <p:nvPr/>
        </p:nvSpPr>
        <p:spPr>
          <a:xfrm>
            <a:off x="935733" y="6039483"/>
            <a:ext cx="2271776" cy="307777"/>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none" rtlCol="0">
            <a:spAutoFit/>
          </a:bodyPr>
          <a:lstStyle/>
          <a:p>
            <a:r>
              <a:rPr lang="en-US" sz="1400" b="1" dirty="0">
                <a:latin typeface="Consolas" panose="020B0609020204030204" pitchFamily="49" charset="0"/>
                <a:cs typeface="Consolas" panose="020B0609020204030204" pitchFamily="49" charset="0"/>
              </a:rPr>
              <a:t>$ </a:t>
            </a:r>
            <a:r>
              <a:rPr lang="en-US" sz="1400" b="1" dirty="0" err="1">
                <a:latin typeface="Consolas" panose="020B0609020204030204" pitchFamily="49" charset="0"/>
                <a:cs typeface="Consolas" panose="020B0609020204030204" pitchFamily="49" charset="0"/>
              </a:rPr>
              <a:t>spack</a:t>
            </a:r>
            <a:r>
              <a:rPr lang="en-US" sz="1400" b="1" dirty="0">
                <a:latin typeface="Consolas" panose="020B0609020204030204" pitchFamily="49" charset="0"/>
                <a:cs typeface="Consolas" panose="020B0609020204030204" pitchFamily="49" charset="0"/>
              </a:rPr>
              <a:t> install </a:t>
            </a:r>
            <a:r>
              <a:rPr lang="en-US" sz="1400" b="1" dirty="0" err="1">
                <a:latin typeface="Consolas" panose="020B0609020204030204" pitchFamily="49" charset="0"/>
                <a:cs typeface="Consolas" panose="020B0609020204030204" pitchFamily="49" charset="0"/>
              </a:rPr>
              <a:t>stc</a:t>
            </a:r>
            <a:r>
              <a:rPr lang="en-US" sz="1400" b="1" dirty="0">
                <a:latin typeface="Consolas" panose="020B0609020204030204" pitchFamily="49" charset="0"/>
                <a:cs typeface="Consolas" panose="020B0609020204030204" pitchFamily="49" charset="0"/>
              </a:rPr>
              <a:t>  </a:t>
            </a:r>
          </a:p>
        </p:txBody>
      </p:sp>
      <p:pic>
        <p:nvPicPr>
          <p:cNvPr id="5" name="Picture 2" descr="C:\cygwin\home\wozniak\mcs\slides\2018\Parsl\RD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1748" y="1303930"/>
            <a:ext cx="1114956" cy="1307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cygwin\home\wozniak\mcs\pubs\materials\Swift-T-logo\Swift-T-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2944" y="1455497"/>
            <a:ext cx="1936832" cy="101055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324302" y="6472319"/>
            <a:ext cx="4657044" cy="307777"/>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none" rtlCol="0">
            <a:spAutoFit/>
          </a:bodyPr>
          <a:lstStyle/>
          <a:p>
            <a:r>
              <a:rPr lang="en-US" sz="1400" b="1" dirty="0">
                <a:latin typeface="Consolas" panose="020B0609020204030204" pitchFamily="49" charset="0"/>
                <a:cs typeface="Consolas" panose="020B0609020204030204" pitchFamily="49" charset="0"/>
              </a:rPr>
              <a:t>$ </a:t>
            </a:r>
            <a:r>
              <a:rPr lang="en-US" sz="1400" b="1" dirty="0" err="1">
                <a:latin typeface="Consolas" panose="020B0609020204030204" pitchFamily="49" charset="0"/>
                <a:cs typeface="Consolas" panose="020B0609020204030204" pitchFamily="49" charset="0"/>
              </a:rPr>
              <a:t>conda</a:t>
            </a:r>
            <a:r>
              <a:rPr lang="en-US" sz="1400" b="1" dirty="0">
                <a:latin typeface="Consolas" panose="020B0609020204030204" pitchFamily="49" charset="0"/>
                <a:cs typeface="Consolas" panose="020B0609020204030204" pitchFamily="49" charset="0"/>
              </a:rPr>
              <a:t> install -c lightsource2-tag swift-t  </a:t>
            </a:r>
          </a:p>
        </p:txBody>
      </p:sp>
    </p:spTree>
    <p:extLst>
      <p:ext uri="{BB962C8B-B14F-4D97-AF65-F5344CB8AC3E}">
        <p14:creationId xmlns:p14="http://schemas.microsoft.com/office/powerpoint/2010/main" val="2753434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26419</TotalTime>
  <Words>2857</Words>
  <Application>Microsoft Office PowerPoint</Application>
  <PresentationFormat>On-screen Show (4:3)</PresentationFormat>
  <Paragraphs>411</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Consolas</vt:lpstr>
      <vt:lpstr>DejaVu Sans Mono</vt:lpstr>
      <vt:lpstr>Wingdings</vt:lpstr>
      <vt:lpstr>presentation_4x3</vt:lpstr>
      <vt:lpstr>An Automation Framework for Comparison of Cancer Response Models Across Configurations</vt:lpstr>
      <vt:lpstr>OUTLINE</vt:lpstr>
      <vt:lpstr>CANDLE: Application goals</vt:lpstr>
      <vt:lpstr>Deep learning on supercomputers</vt:lpstr>
      <vt:lpstr>CANDLE/Supervisor overview</vt:lpstr>
      <vt:lpstr>CANDLE/Supervisor Implementation</vt:lpstr>
      <vt:lpstr>Example: Hyperparameter optimization</vt:lpstr>
      <vt:lpstr>EMEWS workflow structure</vt:lpstr>
      <vt:lpstr>Swift/T: Enabling high-performance Scripted workflows</vt:lpstr>
      <vt:lpstr>Example: INCREMENTAL learning</vt:lpstr>
      <vt:lpstr>New problem: model comparison</vt:lpstr>
      <vt:lpstr>Curation status</vt:lpstr>
      <vt:lpstr>Learning Curve comparison</vt:lpstr>
      <vt:lpstr>New Comparison workflow: “CMP”</vt:lpstr>
      <vt:lpstr>MODEL CONFIGURATIONS</vt:lpstr>
      <vt:lpstr>The uno model</vt:lpstr>
      <vt:lpstr>The Comparator MODEL</vt:lpstr>
      <vt:lpstr>CANDLE Hyperparameters</vt:lpstr>
      <vt:lpstr>DEAP: Evolutionary algorithm</vt:lpstr>
      <vt:lpstr>Uno model baseline performance</vt:lpstr>
      <vt:lpstr>Uno model differencing</vt:lpstr>
      <vt:lpstr>Benefits of automated search</vt:lpstr>
      <vt:lpstr>Population performance vs.  grid search</vt:lpstr>
      <vt:lpstr>summary</vt:lpstr>
      <vt:lpstr>Ongoing and Future work</vt:lpstr>
      <vt:lpstr>PowerPoint Presentation</vt:lpstr>
      <vt:lpstr>Thanks</vt:lpstr>
      <vt:lpstr>PowerPoint Presentation</vt:lpstr>
    </vt:vector>
  </TitlesOfParts>
  <Company>Argonne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Miesen</dc:creator>
  <cp:lastModifiedBy>Wozniak, Justin M.</cp:lastModifiedBy>
  <cp:revision>378</cp:revision>
  <cp:lastPrinted>2015-09-08T15:35:42Z</cp:lastPrinted>
  <dcterms:created xsi:type="dcterms:W3CDTF">2015-11-17T23:08:18Z</dcterms:created>
  <dcterms:modified xsi:type="dcterms:W3CDTF">2023-10-17T16:33:22Z</dcterms:modified>
</cp:coreProperties>
</file>