
<file path=[Content_Types].xml><?xml version="1.0" encoding="utf-8"?>
<Types xmlns="http://schemas.openxmlformats.org/package/2006/content-types">
  <Default Extension="png" ContentType="image/png"/>
  <Default Extension="mpg" ContentType="video/mpe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81"/>
  </p:notesMasterIdLst>
  <p:handoutMasterIdLst>
    <p:handoutMasterId r:id="rId82"/>
  </p:handoutMasterIdLst>
  <p:sldIdLst>
    <p:sldId id="756" r:id="rId2"/>
    <p:sldId id="857" r:id="rId3"/>
    <p:sldId id="826" r:id="rId4"/>
    <p:sldId id="854" r:id="rId5"/>
    <p:sldId id="855" r:id="rId6"/>
    <p:sldId id="856" r:id="rId7"/>
    <p:sldId id="858" r:id="rId8"/>
    <p:sldId id="859" r:id="rId9"/>
    <p:sldId id="860" r:id="rId10"/>
    <p:sldId id="742" r:id="rId11"/>
    <p:sldId id="797" r:id="rId12"/>
    <p:sldId id="807" r:id="rId13"/>
    <p:sldId id="861" r:id="rId14"/>
    <p:sldId id="862" r:id="rId15"/>
    <p:sldId id="864" r:id="rId16"/>
    <p:sldId id="775" r:id="rId17"/>
    <p:sldId id="757" r:id="rId18"/>
    <p:sldId id="853" r:id="rId19"/>
    <p:sldId id="842" r:id="rId20"/>
    <p:sldId id="784" r:id="rId21"/>
    <p:sldId id="863" r:id="rId22"/>
    <p:sldId id="865" r:id="rId23"/>
    <p:sldId id="890" r:id="rId24"/>
    <p:sldId id="891" r:id="rId25"/>
    <p:sldId id="892" r:id="rId26"/>
    <p:sldId id="888" r:id="rId27"/>
    <p:sldId id="887" r:id="rId28"/>
    <p:sldId id="889" r:id="rId29"/>
    <p:sldId id="900" r:id="rId30"/>
    <p:sldId id="886" r:id="rId31"/>
    <p:sldId id="877" r:id="rId32"/>
    <p:sldId id="809" r:id="rId33"/>
    <p:sldId id="810" r:id="rId34"/>
    <p:sldId id="880" r:id="rId35"/>
    <p:sldId id="878" r:id="rId36"/>
    <p:sldId id="879" r:id="rId37"/>
    <p:sldId id="881" r:id="rId38"/>
    <p:sldId id="811" r:id="rId39"/>
    <p:sldId id="884" r:id="rId40"/>
    <p:sldId id="883" r:id="rId41"/>
    <p:sldId id="819" r:id="rId42"/>
    <p:sldId id="814" r:id="rId43"/>
    <p:sldId id="815" r:id="rId44"/>
    <p:sldId id="816" r:id="rId45"/>
    <p:sldId id="885" r:id="rId46"/>
    <p:sldId id="834" r:id="rId47"/>
    <p:sldId id="835" r:id="rId48"/>
    <p:sldId id="836" r:id="rId49"/>
    <p:sldId id="882" r:id="rId50"/>
    <p:sldId id="843" r:id="rId51"/>
    <p:sldId id="817" r:id="rId52"/>
    <p:sldId id="849" r:id="rId53"/>
    <p:sldId id="876" r:id="rId54"/>
    <p:sldId id="845" r:id="rId55"/>
    <p:sldId id="818" r:id="rId56"/>
    <p:sldId id="821" r:id="rId57"/>
    <p:sldId id="850" r:id="rId58"/>
    <p:sldId id="846" r:id="rId59"/>
    <p:sldId id="875" r:id="rId60"/>
    <p:sldId id="848" r:id="rId61"/>
    <p:sldId id="822" r:id="rId62"/>
    <p:sldId id="851" r:id="rId63"/>
    <p:sldId id="866" r:id="rId64"/>
    <p:sldId id="867" r:id="rId65"/>
    <p:sldId id="868" r:id="rId66"/>
    <p:sldId id="869" r:id="rId67"/>
    <p:sldId id="870" r:id="rId68"/>
    <p:sldId id="871" r:id="rId69"/>
    <p:sldId id="872" r:id="rId70"/>
    <p:sldId id="873" r:id="rId71"/>
    <p:sldId id="874" r:id="rId72"/>
    <p:sldId id="895" r:id="rId73"/>
    <p:sldId id="896" r:id="rId74"/>
    <p:sldId id="897" r:id="rId75"/>
    <p:sldId id="898" r:id="rId76"/>
    <p:sldId id="899" r:id="rId77"/>
    <p:sldId id="893" r:id="rId78"/>
    <p:sldId id="894" r:id="rId79"/>
    <p:sldId id="774" r:id="rId8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9pPr>
  </p:defaultTextStyle>
  <p:extLst>
    <p:ext uri="{521415D9-36F7-43E2-AB2F-B90AF26B5E84}">
      <p14:sectionLst xmlns:p14="http://schemas.microsoft.com/office/powerpoint/2010/main">
        <p14:section name="Introduction" id="{11F7F9C5-41EB-452F-ADE1-EF251088C75F}">
          <p14:sldIdLst>
            <p14:sldId id="756"/>
          </p14:sldIdLst>
        </p14:section>
        <p14:section name="Intro" id="{616B16C9-D741-4C2E-95BD-74526409B3B5}">
          <p14:sldIdLst>
            <p14:sldId id="857"/>
            <p14:sldId id="826"/>
            <p14:sldId id="854"/>
            <p14:sldId id="855"/>
          </p14:sldIdLst>
        </p14:section>
        <p14:section name="Swift" id="{536D7AA5-4588-4F28-A0EB-9963310B1867}">
          <p14:sldIdLst>
            <p14:sldId id="856"/>
            <p14:sldId id="858"/>
            <p14:sldId id="859"/>
            <p14:sldId id="860"/>
            <p14:sldId id="742"/>
            <p14:sldId id="797"/>
            <p14:sldId id="807"/>
            <p14:sldId id="861"/>
            <p14:sldId id="862"/>
            <p14:sldId id="864"/>
            <p14:sldId id="775"/>
            <p14:sldId id="757"/>
            <p14:sldId id="853"/>
            <p14:sldId id="842"/>
            <p14:sldId id="784"/>
            <p14:sldId id="863"/>
          </p14:sldIdLst>
        </p14:section>
        <p14:section name="Catalog" id="{6B03F05A-BEBC-4EA5-9110-32FA625145E2}">
          <p14:sldIdLst>
            <p14:sldId id="865"/>
            <p14:sldId id="890"/>
            <p14:sldId id="891"/>
            <p14:sldId id="892"/>
          </p14:sldIdLst>
        </p14:section>
        <p14:section name="Transfer" id="{A3382CC0-32F4-4D66-AA65-C22DA7056DFF}">
          <p14:sldIdLst>
            <p14:sldId id="888"/>
            <p14:sldId id="887"/>
            <p14:sldId id="889"/>
            <p14:sldId id="900"/>
            <p14:sldId id="886"/>
          </p14:sldIdLst>
        </p14:section>
        <p14:section name="APS" id="{D4936207-17B9-4E07-A61B-150F64951BF6}">
          <p14:sldIdLst>
            <p14:sldId id="877"/>
            <p14:sldId id="809"/>
            <p14:sldId id="810"/>
            <p14:sldId id="880"/>
            <p14:sldId id="878"/>
            <p14:sldId id="879"/>
            <p14:sldId id="881"/>
            <p14:sldId id="811"/>
            <p14:sldId id="884"/>
            <p14:sldId id="883"/>
            <p14:sldId id="819"/>
            <p14:sldId id="814"/>
            <p14:sldId id="815"/>
            <p14:sldId id="816"/>
          </p14:sldIdLst>
        </p14:section>
        <p14:section name="Diffuse scattering" id="{1D17F361-A41B-4DA8-ACB7-D5E259723B0D}">
          <p14:sldIdLst>
            <p14:sldId id="885"/>
            <p14:sldId id="834"/>
            <p14:sldId id="835"/>
            <p14:sldId id="836"/>
          </p14:sldIdLst>
        </p14:section>
        <p14:section name="CCTW" id="{B6036539-CD48-40EF-ACB2-605F344D015B}">
          <p14:sldIdLst>
            <p14:sldId id="882"/>
            <p14:sldId id="843"/>
            <p14:sldId id="817"/>
            <p14:sldId id="849"/>
          </p14:sldIdLst>
        </p14:section>
        <p14:section name="DIFFEV" id="{A37D4F94-DA2B-44B4-BC25-49AFEB302834}">
          <p14:sldIdLst>
            <p14:sldId id="876"/>
            <p14:sldId id="845"/>
            <p14:sldId id="818"/>
            <p14:sldId id="821"/>
            <p14:sldId id="850"/>
            <p14:sldId id="846"/>
          </p14:sldIdLst>
        </p14:section>
        <p14:section name="NF-HEDM" id="{20EA5308-56D9-4190-8607-F8A826051090}">
          <p14:sldIdLst>
            <p14:sldId id="875"/>
            <p14:sldId id="848"/>
            <p14:sldId id="822"/>
            <p14:sldId id="851"/>
            <p14:sldId id="866"/>
            <p14:sldId id="867"/>
            <p14:sldId id="868"/>
            <p14:sldId id="869"/>
            <p14:sldId id="870"/>
            <p14:sldId id="871"/>
            <p14:sldId id="872"/>
            <p14:sldId id="873"/>
            <p14:sldId id="874"/>
          </p14:sldIdLst>
        </p14:section>
        <p14:section name="NeXpy/NXFS" id="{A812BCDC-18A7-40CC-9663-92D71C79C1B5}">
          <p14:sldIdLst>
            <p14:sldId id="895"/>
            <p14:sldId id="896"/>
            <p14:sldId id="897"/>
            <p14:sldId id="898"/>
            <p14:sldId id="899"/>
          </p14:sldIdLst>
        </p14:section>
        <p14:section name="CHESS" id="{F895A1BA-BFF2-4598-B956-4A6C3E8D1750}">
          <p14:sldIdLst>
            <p14:sldId id="893"/>
            <p14:sldId id="894"/>
          </p14:sldIdLst>
        </p14:section>
        <p14:section name="Summary" id="{DC68A4EB-0969-46B1-9D9F-5F4CAFA08A4C}">
          <p14:sldIdLst>
            <p14:sldId id="7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66"/>
    <a:srgbClr val="009900"/>
    <a:srgbClr val="CCCC00"/>
    <a:srgbClr val="FFFF00"/>
    <a:srgbClr val="FF5050"/>
    <a:srgbClr val="181CD0"/>
    <a:srgbClr val="2C2C2C"/>
    <a:srgbClr val="1B1B1B"/>
    <a:srgbClr val="8AFF86"/>
    <a:srgbClr val="FF9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93" autoAdjust="0"/>
    <p:restoredTop sz="95075" autoAdjust="0"/>
  </p:normalViewPr>
  <p:slideViewPr>
    <p:cSldViewPr>
      <p:cViewPr varScale="1">
        <p:scale>
          <a:sx n="74" d="100"/>
          <a:sy n="74" d="100"/>
        </p:scale>
        <p:origin x="-10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8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F0270D1A-F9A5-2243-B606-ACE76601D8F0}" type="datetime1">
              <a:rPr lang="en-US"/>
              <a:pPr>
                <a:defRPr/>
              </a:pPr>
              <a:t>10/8/2015</a:t>
            </a:fld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DEC875FF-E601-8A46-97F7-CD9FEA210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518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FFA3EF07-5A54-0D4D-BD52-7C6F8457F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57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130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04EF-D5D4-1240-9BA7-6DA9BC1548C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746E3F4-33B9-5D4A-9061-86D1F1507CFE}" type="slidenum">
              <a:rPr lang="en-GB"/>
              <a:pPr/>
              <a:t>11</a:t>
            </a:fld>
            <a:endParaRPr lang="en-GB"/>
          </a:p>
        </p:txBody>
      </p:sp>
      <p:sp>
        <p:nvSpPr>
          <p:cNvPr id="77827" name="Text Box 1025"/>
          <p:cNvSpPr txBox="1">
            <a:spLocks noChangeArrowheads="1"/>
          </p:cNvSpPr>
          <p:nvPr/>
        </p:nvSpPr>
        <p:spPr bwMode="auto">
          <a:xfrm>
            <a:off x="1219200" y="720090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Text Box 1026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6637D3-A93A-FE44-A67F-5C9EC7364F2D}" type="slidenum">
              <a:rPr lang="en-GB"/>
              <a:pPr/>
              <a:t>16</a:t>
            </a:fld>
            <a:endParaRPr lang="en-GB"/>
          </a:p>
        </p:txBody>
      </p:sp>
      <p:sp>
        <p:nvSpPr>
          <p:cNvPr id="60419" name="Text Box 1026"/>
          <p:cNvSpPr txBox="1">
            <a:spLocks noChangeArrowheads="1"/>
          </p:cNvSpPr>
          <p:nvPr/>
        </p:nvSpPr>
        <p:spPr bwMode="auto">
          <a:xfrm>
            <a:off x="1219200" y="720090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Text Box 1027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A uniform data fabric across the lab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… with seamless access to large data…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… for use in computation, collaboration and distribution …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… that is project focused and self managed …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… and is described and discoverable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9B922-40EF-D649-AB12-D38BC3F86E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67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The LS community is large, it continues to grow, it is on</a:t>
            </a:r>
            <a:r>
              <a:rPr lang="en-US" baseline="0" dirty="0" smtClean="0"/>
              <a:t> the one hand collaborative, but on the other quite competitive.  There are very ambitious plans being mounted throughout the world to design and deploy next-generation storage ring technology based on so-called multi-bend </a:t>
            </a:r>
            <a:r>
              <a:rPr lang="en-US" baseline="0" dirty="0" err="1" smtClean="0"/>
              <a:t>achromat</a:t>
            </a:r>
            <a:r>
              <a:rPr lang="en-US" baseline="0" dirty="0" smtClean="0"/>
              <a:t> (MBA) lattices which hold the promise of two to three order or magnitude enhancements in brightness and coherent flux relative to that which is achieved in 3</a:t>
            </a:r>
            <a:r>
              <a:rPr lang="en-US" baseline="30000" dirty="0" smtClean="0"/>
              <a:t>rd</a:t>
            </a:r>
            <a:r>
              <a:rPr lang="en-US" baseline="0" dirty="0" smtClean="0"/>
              <a:t> generation light sources.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Go to ”Insert (View) | Header and Footer" to add your organization, sponsor, meeting name here; then, click "Apply to All"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97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>
            <a:alphaModFix amt="75000"/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8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62E7A-91F1-1143-A397-E881235D8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46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46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CB873-46CE-4543-B04D-14B306A03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B927A-67D2-7642-98DC-E2CFBD183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EC3A7-E9B0-A34C-B4F0-5A07B78C67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500" b="1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942" indent="-200911">
              <a:spcBef>
                <a:spcPts val="352"/>
              </a:spcBef>
              <a:buFont typeface="Arial"/>
              <a:buChar char="•"/>
              <a:defRPr sz="1500"/>
            </a:lvl2pPr>
            <a:lvl3pPr marL="832217" indent="-160729">
              <a:spcBef>
                <a:spcPts val="281"/>
              </a:spcBef>
              <a:buFontTx/>
              <a:buChar char="-"/>
              <a:defRPr sz="1300"/>
            </a:lvl3pPr>
            <a:lvl4pPr marL="1153674" indent="-160729">
              <a:spcBef>
                <a:spcPts val="281"/>
              </a:spcBef>
              <a:buFontTx/>
              <a:buChar char="-"/>
              <a:defRPr sz="1300"/>
            </a:lvl4pPr>
            <a:lvl5pPr marL="1475131" indent="-160729">
              <a:spcBef>
                <a:spcPts val="281"/>
              </a:spcBef>
              <a:buFontTx/>
              <a:buChar char="-"/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0808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E434E-B384-A245-84B1-C534A8D54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2A8AB-E2B4-3D48-AA1B-D3ADE456A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11CC7-6EC5-9D41-8E46-A3BCA02BC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9A475-3453-5E46-BE8B-FEB04AEC3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15F56-630E-7E4B-8F2C-15A1EE33C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60301-EF4A-AE43-AEC2-A21703E5A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0E109-9716-394D-94CA-209B1AE66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CB76-2874-714D-BF05-6790E9FD8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73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73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73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56DD166C-0B1B-274A-BAD1-563CC39F9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2" r:id="rId13"/>
    <p:sldLayoutId id="214748373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charset="2"/>
        <a:buChar char="§"/>
        <a:defRPr sz="2000">
          <a:solidFill>
            <a:srgbClr val="1B1B1B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>
          <a:solidFill>
            <a:srgbClr val="2C2C2C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600">
          <a:solidFill>
            <a:srgbClr val="1B1B1B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3.jpeg"/><Relationship Id="rId21" Type="http://schemas.openxmlformats.org/officeDocument/2006/relationships/image" Target="../media/image60.png"/><Relationship Id="rId7" Type="http://schemas.microsoft.com/office/2007/relationships/hdphoto" Target="../media/hdphoto1.wdp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jpeg"/><Relationship Id="rId2" Type="http://schemas.openxmlformats.org/officeDocument/2006/relationships/image" Target="../media/image42.jpe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5.png"/><Relationship Id="rId15" Type="http://schemas.openxmlformats.org/officeDocument/2006/relationships/image" Target="../media/image54.jpeg"/><Relationship Id="rId23" Type="http://schemas.openxmlformats.org/officeDocument/2006/relationships/image" Target="../media/image62.jpeg"/><Relationship Id="rId10" Type="http://schemas.openxmlformats.org/officeDocument/2006/relationships/image" Target="../media/image49.png"/><Relationship Id="rId19" Type="http://schemas.openxmlformats.org/officeDocument/2006/relationships/image" Target="../media/image58.jpe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jpe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2.wdp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gif"/><Relationship Id="rId18" Type="http://schemas.openxmlformats.org/officeDocument/2006/relationships/image" Target="../media/image93.jpeg"/><Relationship Id="rId26" Type="http://schemas.openxmlformats.org/officeDocument/2006/relationships/image" Target="../media/image101.png"/><Relationship Id="rId39" Type="http://schemas.openxmlformats.org/officeDocument/2006/relationships/image" Target="../media/image114.jpeg"/><Relationship Id="rId3" Type="http://schemas.openxmlformats.org/officeDocument/2006/relationships/image" Target="../media/image78.jpeg"/><Relationship Id="rId21" Type="http://schemas.openxmlformats.org/officeDocument/2006/relationships/image" Target="../media/image96.jpeg"/><Relationship Id="rId34" Type="http://schemas.openxmlformats.org/officeDocument/2006/relationships/image" Target="../media/image109.png"/><Relationship Id="rId42" Type="http://schemas.openxmlformats.org/officeDocument/2006/relationships/image" Target="../media/image117.png"/><Relationship Id="rId47" Type="http://schemas.openxmlformats.org/officeDocument/2006/relationships/image" Target="../media/image122.gif"/><Relationship Id="rId50" Type="http://schemas.openxmlformats.org/officeDocument/2006/relationships/image" Target="../media/image125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92.gif"/><Relationship Id="rId25" Type="http://schemas.openxmlformats.org/officeDocument/2006/relationships/image" Target="../media/image100.jpeg"/><Relationship Id="rId33" Type="http://schemas.openxmlformats.org/officeDocument/2006/relationships/image" Target="../media/image108.jpeg"/><Relationship Id="rId38" Type="http://schemas.openxmlformats.org/officeDocument/2006/relationships/image" Target="../media/image113.png"/><Relationship Id="rId46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1.gif"/><Relationship Id="rId20" Type="http://schemas.openxmlformats.org/officeDocument/2006/relationships/image" Target="../media/image95.jpeg"/><Relationship Id="rId29" Type="http://schemas.openxmlformats.org/officeDocument/2006/relationships/image" Target="../media/image104.png"/><Relationship Id="rId41" Type="http://schemas.openxmlformats.org/officeDocument/2006/relationships/image" Target="../media/image116.png"/><Relationship Id="rId54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gif"/><Relationship Id="rId32" Type="http://schemas.openxmlformats.org/officeDocument/2006/relationships/image" Target="../media/image107.gif"/><Relationship Id="rId37" Type="http://schemas.openxmlformats.org/officeDocument/2006/relationships/image" Target="../media/image112.gif"/><Relationship Id="rId40" Type="http://schemas.openxmlformats.org/officeDocument/2006/relationships/image" Target="../media/image115.jpeg"/><Relationship Id="rId45" Type="http://schemas.openxmlformats.org/officeDocument/2006/relationships/image" Target="../media/image120.gif"/><Relationship Id="rId53" Type="http://schemas.openxmlformats.org/officeDocument/2006/relationships/image" Target="../media/image128.jpeg"/><Relationship Id="rId5" Type="http://schemas.openxmlformats.org/officeDocument/2006/relationships/image" Target="../media/image80.jpeg"/><Relationship Id="rId15" Type="http://schemas.openxmlformats.org/officeDocument/2006/relationships/image" Target="../media/image90.gif"/><Relationship Id="rId23" Type="http://schemas.openxmlformats.org/officeDocument/2006/relationships/image" Target="../media/image98.jpeg"/><Relationship Id="rId28" Type="http://schemas.openxmlformats.org/officeDocument/2006/relationships/image" Target="../media/image103.jpeg"/><Relationship Id="rId36" Type="http://schemas.openxmlformats.org/officeDocument/2006/relationships/image" Target="../media/image111.jpeg"/><Relationship Id="rId49" Type="http://schemas.openxmlformats.org/officeDocument/2006/relationships/image" Target="../media/image124.jpeg"/><Relationship Id="rId10" Type="http://schemas.openxmlformats.org/officeDocument/2006/relationships/image" Target="../media/image85.png"/><Relationship Id="rId19" Type="http://schemas.openxmlformats.org/officeDocument/2006/relationships/image" Target="../media/image94.jpeg"/><Relationship Id="rId31" Type="http://schemas.openxmlformats.org/officeDocument/2006/relationships/image" Target="../media/image106.png"/><Relationship Id="rId44" Type="http://schemas.openxmlformats.org/officeDocument/2006/relationships/image" Target="../media/image119.jpeg"/><Relationship Id="rId52" Type="http://schemas.openxmlformats.org/officeDocument/2006/relationships/image" Target="../media/image127.gif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gif"/><Relationship Id="rId22" Type="http://schemas.openxmlformats.org/officeDocument/2006/relationships/image" Target="../media/image97.jpeg"/><Relationship Id="rId27" Type="http://schemas.openxmlformats.org/officeDocument/2006/relationships/image" Target="../media/image102.jpeg"/><Relationship Id="rId30" Type="http://schemas.openxmlformats.org/officeDocument/2006/relationships/image" Target="../media/image105.png"/><Relationship Id="rId35" Type="http://schemas.openxmlformats.org/officeDocument/2006/relationships/image" Target="../media/image110.png"/><Relationship Id="rId43" Type="http://schemas.openxmlformats.org/officeDocument/2006/relationships/image" Target="../media/image118.gif"/><Relationship Id="rId48" Type="http://schemas.openxmlformats.org/officeDocument/2006/relationships/image" Target="../media/image123.png"/><Relationship Id="rId8" Type="http://schemas.openxmlformats.org/officeDocument/2006/relationships/image" Target="../media/image83.gif"/><Relationship Id="rId51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4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emf"/><Relationship Id="rId7" Type="http://schemas.openxmlformats.org/officeDocument/2006/relationships/image" Target="../media/image153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11" Type="http://schemas.openxmlformats.org/officeDocument/2006/relationships/image" Target="../media/image157.emf"/><Relationship Id="rId5" Type="http://schemas.openxmlformats.org/officeDocument/2006/relationships/image" Target="../media/image151.jpeg"/><Relationship Id="rId10" Type="http://schemas.openxmlformats.org/officeDocument/2006/relationships/image" Target="../media/image156.png"/><Relationship Id="rId4" Type="http://schemas.openxmlformats.org/officeDocument/2006/relationships/image" Target="../media/image150.jpeg"/><Relationship Id="rId9" Type="http://schemas.openxmlformats.org/officeDocument/2006/relationships/image" Target="../media/image15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tiff"/><Relationship Id="rId2" Type="http://schemas.openxmlformats.org/officeDocument/2006/relationships/image" Target="../media/image158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8001000" cy="106997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Big Data Tools for Light Source Science</a:t>
            </a:r>
            <a:endParaRPr lang="en-US" sz="3200" dirty="0" smtClean="0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8081962" cy="1752600"/>
          </a:xfrm>
        </p:spPr>
        <p:txBody>
          <a:bodyPr/>
          <a:lstStyle/>
          <a:p>
            <a:pPr eaLnBrk="1" hangingPunct="1"/>
            <a:r>
              <a:rPr lang="en-US" b="1" dirty="0"/>
              <a:t>Justin </a:t>
            </a:r>
            <a:r>
              <a:rPr lang="en-US" b="1" dirty="0" smtClean="0"/>
              <a:t>M </a:t>
            </a:r>
            <a:r>
              <a:rPr lang="en-US" b="1" dirty="0" smtClean="0"/>
              <a:t>Wozniak &lt;</a:t>
            </a:r>
            <a:r>
              <a:rPr lang="en-US" b="1" dirty="0" smtClean="0"/>
              <a:t>wozniak@mcs.anl.gov&gt;</a:t>
            </a:r>
            <a:endParaRPr lang="en-US" b="1" dirty="0"/>
          </a:p>
          <a:p>
            <a:pPr eaLnBrk="1" hangingPunct="1"/>
            <a:r>
              <a:rPr lang="en-US" dirty="0" smtClean="0"/>
              <a:t>Ray Osborn, Stephan Rosencranz, Matthew Krogstad, </a:t>
            </a:r>
            <a:br>
              <a:rPr lang="en-US" dirty="0" smtClean="0"/>
            </a:br>
            <a:r>
              <a:rPr lang="en-US" dirty="0" smtClean="0"/>
              <a:t>Guy Jennings, </a:t>
            </a:r>
            <a:r>
              <a:rPr lang="en-US" dirty="0" smtClean="0"/>
              <a:t>Kyle Chard, Ben Blaiszik, </a:t>
            </a:r>
            <a:br>
              <a:rPr lang="en-US" dirty="0" smtClean="0"/>
            </a:br>
            <a:r>
              <a:rPr lang="en-US" dirty="0" smtClean="0"/>
              <a:t>Michael Wilde, Ian Foster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7315200" y="4724400"/>
            <a:ext cx="18288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Large-scale many-task applications using Swift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type="body" idx="4294967295"/>
          </p:nvPr>
        </p:nvSpPr>
        <p:spPr>
          <a:xfrm>
            <a:off x="228600" y="1219200"/>
            <a:ext cx="3429000" cy="4724400"/>
          </a:xfrm>
        </p:spPr>
        <p:txBody>
          <a:bodyPr/>
          <a:lstStyle/>
          <a:p>
            <a:r>
              <a:rPr lang="en-US" dirty="0" smtClean="0"/>
              <a:t>Simulation of super-</a:t>
            </a:r>
            <a:br>
              <a:rPr lang="en-US" dirty="0" smtClean="0"/>
            </a:br>
            <a:r>
              <a:rPr lang="en-US" dirty="0" smtClean="0"/>
              <a:t>cooled glass materials</a:t>
            </a:r>
          </a:p>
          <a:p>
            <a:r>
              <a:rPr lang="en-US" dirty="0" smtClean="0"/>
              <a:t>Protein folding using homology-free approaches</a:t>
            </a:r>
          </a:p>
          <a:p>
            <a:r>
              <a:rPr lang="en-US" dirty="0" smtClean="0"/>
              <a:t>Climate model analysis and  decision making in energy policy</a:t>
            </a:r>
          </a:p>
          <a:p>
            <a:r>
              <a:rPr lang="en-US" dirty="0" smtClean="0"/>
              <a:t>Simulation of RNA-protein interaction</a:t>
            </a:r>
          </a:p>
          <a:p>
            <a:r>
              <a:rPr lang="en-US" dirty="0" smtClean="0"/>
              <a:t>Multiscale subsurface</a:t>
            </a:r>
            <a:br>
              <a:rPr lang="en-US" dirty="0" smtClean="0"/>
            </a:br>
            <a:r>
              <a:rPr lang="en-US" dirty="0" smtClean="0"/>
              <a:t>flow modeling</a:t>
            </a:r>
          </a:p>
          <a:p>
            <a:r>
              <a:rPr lang="en-US" dirty="0" smtClean="0"/>
              <a:t>Modeling of power grid</a:t>
            </a:r>
            <a:br>
              <a:rPr lang="en-US" dirty="0" smtClean="0"/>
            </a:br>
            <a:r>
              <a:rPr lang="en-US" dirty="0" smtClean="0"/>
              <a:t>for OE applications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All have published science results obtained using Swift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grpSp>
        <p:nvGrpSpPr>
          <p:cNvPr id="3" name="Group 38"/>
          <p:cNvGrpSpPr/>
          <p:nvPr/>
        </p:nvGrpSpPr>
        <p:grpSpPr>
          <a:xfrm>
            <a:off x="7358168" y="990600"/>
            <a:ext cx="1633433" cy="2194255"/>
            <a:chOff x="5182243" y="4123184"/>
            <a:chExt cx="1436011" cy="1968841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01293" y="4448118"/>
              <a:ext cx="1276350" cy="164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7"/>
            <p:cNvSpPr/>
            <p:nvPr/>
          </p:nvSpPr>
          <p:spPr>
            <a:xfrm>
              <a:off x="5182243" y="4720425"/>
              <a:ext cx="533400" cy="1295400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9" name="Rectangle 9"/>
            <p:cNvSpPr/>
            <p:nvPr/>
          </p:nvSpPr>
          <p:spPr>
            <a:xfrm>
              <a:off x="5211459" y="4123184"/>
              <a:ext cx="1406795" cy="317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rgbClr val="000000"/>
                  </a:solidFill>
                </a:rPr>
                <a:t>T0623, 25 res., 8.2Å to 6.3Å  (excluding tail)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72201" y="6096000"/>
            <a:ext cx="2971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Protein loop modeling. Courtesy A. </a:t>
            </a:r>
            <a:r>
              <a:rPr lang="en-US" sz="1200" dirty="0" err="1" smtClean="0"/>
              <a:t>Adhikari</a:t>
            </a:r>
            <a:endParaRPr lang="en-US" sz="1200" dirty="0"/>
          </a:p>
        </p:txBody>
      </p:sp>
      <p:grpSp>
        <p:nvGrpSpPr>
          <p:cNvPr id="4" name="Group 21"/>
          <p:cNvGrpSpPr/>
          <p:nvPr/>
        </p:nvGrpSpPr>
        <p:grpSpPr>
          <a:xfrm>
            <a:off x="7427674" y="3099645"/>
            <a:ext cx="1868726" cy="557955"/>
            <a:chOff x="5931347" y="5300990"/>
            <a:chExt cx="1712486" cy="557955"/>
          </a:xfrm>
        </p:grpSpPr>
        <p:grpSp>
          <p:nvGrpSpPr>
            <p:cNvPr id="5" name="Group 14"/>
            <p:cNvGrpSpPr/>
            <p:nvPr/>
          </p:nvGrpSpPr>
          <p:grpSpPr>
            <a:xfrm>
              <a:off x="5931347" y="5453382"/>
              <a:ext cx="1712486" cy="405563"/>
              <a:chOff x="41827714" y="29113655"/>
              <a:chExt cx="3511219" cy="831548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41827728" y="29287062"/>
                <a:ext cx="962527" cy="216569"/>
              </a:xfrm>
              <a:prstGeom prst="rect">
                <a:avLst/>
              </a:prstGeom>
              <a:solidFill>
                <a:srgbClr val="1003B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1827714" y="29589748"/>
                <a:ext cx="962526" cy="216569"/>
              </a:xfrm>
              <a:prstGeom prst="rect">
                <a:avLst/>
              </a:prstGeom>
              <a:solidFill>
                <a:srgbClr val="1BAD0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2710936" y="29426164"/>
                <a:ext cx="1246753" cy="519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100" b="1" dirty="0" smtClean="0">
                    <a:solidFill>
                      <a:srgbClr val="000000"/>
                    </a:solidFill>
                  </a:rPr>
                  <a:t>Native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2618608" y="29113655"/>
                <a:ext cx="2720325" cy="519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0000"/>
                    </a:solidFill>
                  </a:rPr>
                  <a:t>   Predicted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 bwMode="auto">
            <a:xfrm>
              <a:off x="5931358" y="5380775"/>
              <a:ext cx="469442" cy="105625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369066" y="5300990"/>
              <a:ext cx="553031" cy="25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rgbClr val="000000"/>
                  </a:solidFill>
                </a:rPr>
                <a:t>Initial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541" y="5322721"/>
            <a:ext cx="4064459" cy="115427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lum/>
          </a:blip>
          <a:srcRect/>
          <a:stretch>
            <a:fillRect/>
          </a:stretch>
        </p:blipFill>
        <p:spPr bwMode="auto">
          <a:xfrm>
            <a:off x="4267200" y="1066800"/>
            <a:ext cx="278095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C:\Users\d3h866\Documents\salssa\data\sph0004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42" r="18477" b="13692"/>
          <a:stretch>
            <a:fillRect/>
          </a:stretch>
        </p:blipFill>
        <p:spPr bwMode="auto">
          <a:xfrm>
            <a:off x="4495800" y="3149288"/>
            <a:ext cx="2514600" cy="211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0"/>
          <p:cNvGrpSpPr/>
          <p:nvPr/>
        </p:nvGrpSpPr>
        <p:grpSpPr>
          <a:xfrm>
            <a:off x="7620000" y="3657600"/>
            <a:ext cx="1295401" cy="3200400"/>
            <a:chOff x="7162799" y="970967"/>
            <a:chExt cx="1676401" cy="4856990"/>
          </a:xfrm>
        </p:grpSpPr>
        <p:pic>
          <p:nvPicPr>
            <p:cNvPr id="32" name="Picture 31" descr="C:\Users\elliott\Desktop\library\peel\campaigns\H1\median-full-full.png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2800" y="970967"/>
              <a:ext cx="1676400" cy="913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2" descr="C:\Users\elliott\Desktop\library\peel\campaigns\H1\stddev-full-full.pn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62800" y="1917967"/>
              <a:ext cx="1676400" cy="913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3" descr="C:\Users\elliott\Desktop\library\peel\campaigns\H1\stddev-full-none.png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62800" y="3831384"/>
              <a:ext cx="1676400" cy="913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4" descr="Test1-detrended.DSSAT.2011.1101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62799" y="4787175"/>
              <a:ext cx="1676401" cy="1040782"/>
            </a:xfrm>
            <a:prstGeom prst="rect">
              <a:avLst/>
            </a:prstGeom>
          </p:spPr>
        </p:pic>
        <p:sp>
          <p:nvSpPr>
            <p:cNvPr id="36" name="Up Arrow 35"/>
            <p:cNvSpPr/>
            <p:nvPr/>
          </p:nvSpPr>
          <p:spPr>
            <a:xfrm>
              <a:off x="7772400" y="4724400"/>
              <a:ext cx="457200" cy="28432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median-full-none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62800" y="2869562"/>
              <a:ext cx="1676400" cy="902337"/>
            </a:xfrm>
            <a:prstGeom prst="rect">
              <a:avLst/>
            </a:prstGeom>
          </p:spPr>
        </p:pic>
      </p:grpSp>
      <p:sp>
        <p:nvSpPr>
          <p:cNvPr id="44" name="Oval 43"/>
          <p:cNvSpPr>
            <a:spLocks noChangeAspect="1"/>
          </p:cNvSpPr>
          <p:nvPr/>
        </p:nvSpPr>
        <p:spPr>
          <a:xfrm>
            <a:off x="6705600" y="48768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E</a:t>
            </a:r>
            <a:endParaRPr lang="en-US" sz="1800" dirty="0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7239000" y="60960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D</a:t>
            </a:r>
            <a:endParaRPr lang="en-US" sz="1800" dirty="0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8763000" y="64770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C</a:t>
            </a:r>
            <a:endParaRPr lang="en-US" sz="1800" dirty="0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6781800" y="28956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A</a:t>
            </a:r>
            <a:endParaRPr lang="en-US" sz="1800" dirty="0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8534400" y="28956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B</a:t>
            </a:r>
            <a:endParaRPr lang="en-US" sz="1800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52400" y="12954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A</a:t>
            </a:r>
            <a:endParaRPr lang="en-US" sz="1800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52400" y="19812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B</a:t>
            </a:r>
            <a:endParaRPr lang="en-US" sz="1800" dirty="0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152400" y="26670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C</a:t>
            </a:r>
            <a:endParaRPr lang="en-US" sz="1800" dirty="0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152400" y="36576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D</a:t>
            </a:r>
            <a:endParaRPr lang="en-US" sz="1800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2400" y="43434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E</a:t>
            </a:r>
            <a:endParaRPr lang="en-US" sz="1800" dirty="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152400" y="50038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F</a:t>
            </a:r>
            <a:endParaRPr lang="en-US" sz="1800" dirty="0"/>
          </a:p>
        </p:txBody>
      </p:sp>
      <p:pic>
        <p:nvPicPr>
          <p:cNvPr id="41" name="Picture 40" descr="TransmissionIL.eps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29000" y="3679172"/>
            <a:ext cx="1426100" cy="1654828"/>
          </a:xfrm>
          <a:prstGeom prst="rect">
            <a:avLst/>
          </a:prstGeom>
        </p:spPr>
      </p:pic>
      <p:sp>
        <p:nvSpPr>
          <p:cNvPr id="50" name="Oval 49"/>
          <p:cNvSpPr>
            <a:spLocks noChangeAspect="1"/>
          </p:cNvSpPr>
          <p:nvPr/>
        </p:nvSpPr>
        <p:spPr>
          <a:xfrm>
            <a:off x="4572000" y="48768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800" dirty="0" smtClean="0"/>
              <a:t>F</a:t>
            </a:r>
            <a:endParaRPr lang="en-US" sz="1800" dirty="0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152400" y="56388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2800" b="1" dirty="0" smtClean="0"/>
              <a:t>&gt;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09226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Swift programming model:</a:t>
            </a:r>
            <a:br>
              <a:rPr lang="en-GB" dirty="0" smtClean="0"/>
            </a:br>
            <a:r>
              <a:rPr lang="en-GB" dirty="0" smtClean="0"/>
              <a:t>all progress driven by concurrent dataflow</a:t>
            </a:r>
          </a:p>
        </p:txBody>
      </p:sp>
      <p:sp>
        <p:nvSpPr>
          <p:cNvPr id="76803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3505200"/>
            <a:ext cx="8229600" cy="2667000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>
                <a:latin typeface="Courier New" pitchFamily="49" charset="0"/>
                <a:cs typeface="Courier New" pitchFamily="49" charset="0"/>
              </a:rPr>
              <a:t>F() </a:t>
            </a:r>
            <a:r>
              <a:rPr lang="en-GB" dirty="0"/>
              <a:t>and </a:t>
            </a:r>
            <a:r>
              <a:rPr lang="en-GB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()</a:t>
            </a:r>
            <a:r>
              <a:rPr lang="en-GB" dirty="0">
                <a:cs typeface="Courier New" pitchFamily="49" charset="0"/>
              </a:rPr>
              <a:t> </a:t>
            </a:r>
            <a:r>
              <a:rPr lang="en-GB" dirty="0" smtClean="0">
                <a:cs typeface="Courier New" pitchFamily="49" charset="0"/>
              </a:rPr>
              <a:t>implemented </a:t>
            </a:r>
            <a:r>
              <a:rPr lang="en-GB" dirty="0">
                <a:cs typeface="Courier New" pitchFamily="49" charset="0"/>
              </a:rPr>
              <a:t>in native code</a:t>
            </a:r>
            <a:endParaRPr lang="en-GB" dirty="0"/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F() </a:t>
            </a:r>
            <a:r>
              <a:rPr lang="en-GB" dirty="0" smtClean="0"/>
              <a:t>and 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G()</a:t>
            </a:r>
            <a:r>
              <a:rPr lang="en-GB" dirty="0" smtClean="0"/>
              <a:t>run in concurrently in different processes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GB" dirty="0" smtClean="0"/>
              <a:t> is computed when they are both done</a:t>
            </a:r>
          </a:p>
          <a:p>
            <a:endParaRPr lang="en-GB" dirty="0" smtClean="0"/>
          </a:p>
          <a:p>
            <a:r>
              <a:rPr lang="en-GB" dirty="0" smtClean="0"/>
              <a:t>This parallelism is </a:t>
            </a:r>
            <a:r>
              <a:rPr lang="en-GB" i="1" dirty="0" smtClean="0"/>
              <a:t>automatic</a:t>
            </a:r>
          </a:p>
          <a:p>
            <a:r>
              <a:rPr lang="en-GB" dirty="0" smtClean="0"/>
              <a:t>Works recursively throughout the program’s call graph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FF16-19DB-9B4A-86A0-72874857CEDE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5800" y="1618938"/>
            <a:ext cx="701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20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dirty="0" err="1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en-GB" sz="2000" dirty="0" err="1" smtClean="0">
                <a:latin typeface="Courier New" pitchFamily="49" charset="0"/>
                <a:cs typeface="Courier New" pitchFamily="49" charset="0"/>
              </a:rPr>
              <a:t>myproc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GB" sz="200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, int j)</a:t>
            </a:r>
            <a:endParaRPr lang="en-GB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GB" sz="2000" smtClean="0">
                <a:latin typeface="Courier New" pitchFamily="49" charset="0"/>
                <a:cs typeface="Courier New" pitchFamily="49" charset="0"/>
              </a:rPr>
              <a:t>    int f = </a:t>
            </a:r>
            <a:r>
              <a:rPr lang="en-GB" sz="2000" dirty="0" err="1">
                <a:latin typeface="Courier New" pitchFamily="49" charset="0"/>
                <a:cs typeface="Courier New" pitchFamily="49" charset="0"/>
              </a:rPr>
              <a:t>F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(i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);    </a:t>
            </a:r>
          </a:p>
          <a:p>
            <a:r>
              <a:rPr lang="en-GB" sz="2000" smtClean="0">
                <a:latin typeface="Courier New" pitchFamily="49" charset="0"/>
                <a:cs typeface="Courier New" pitchFamily="49" charset="0"/>
              </a:rPr>
              <a:t>    int g = G(j);</a:t>
            </a:r>
            <a:endParaRPr lang="en-GB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2000" dirty="0" err="1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GB" sz="2000" dirty="0" err="1">
                <a:latin typeface="Courier New" pitchFamily="49" charset="0"/>
                <a:cs typeface="Courier New" pitchFamily="49" charset="0"/>
              </a:rPr>
              <a:t>f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GB" sz="2000">
                <a:latin typeface="Courier New" pitchFamily="49" charset="0"/>
                <a:cs typeface="Courier New" pitchFamily="49" charset="0"/>
              </a:rPr>
              <a:t>g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;</a:t>
            </a:r>
            <a:endParaRPr lang="en-GB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59634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scalability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15F56-630E-7E4B-8F2C-15A1EE33C21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83957" y="5467732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Up to 1.5 billion tasks/second on 512K cores of Blue Waters, so far</a:t>
            </a:r>
            <a:endParaRPr lang="en-GB" dirty="0"/>
          </a:p>
          <a:p>
            <a:endParaRPr lang="en-US" dirty="0"/>
          </a:p>
        </p:txBody>
      </p:sp>
      <p:pic>
        <p:nvPicPr>
          <p:cNvPr id="5" name="Picture 2" descr="C:\cygwin\home\wozniak\exm\materials\misc-slides\swift-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90700"/>
            <a:ext cx="793051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1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Swift programming model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267200" cy="4876800"/>
          </a:xfrm>
        </p:spPr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Data types</a:t>
            </a:r>
          </a:p>
          <a:p>
            <a:pPr>
              <a:buNone/>
            </a:pPr>
            <a:r>
              <a:rPr lang="en-US" sz="1600" b="1" dirty="0" err="1" smtClean="0">
                <a:latin typeface="Courier New" pitchFamily="49" charset="0"/>
              </a:rPr>
              <a:t>int</a:t>
            </a:r>
            <a:r>
              <a:rPr lang="en-US" sz="1600" b="1" dirty="0" smtClean="0">
                <a:latin typeface="Courier New" pitchFamily="49" charset="0"/>
              </a:rPr>
              <a:t>    </a:t>
            </a:r>
            <a:r>
              <a:rPr lang="en-US" sz="1600" b="1" dirty="0" err="1" smtClean="0">
                <a:latin typeface="Courier New" pitchFamily="49" charset="0"/>
              </a:rPr>
              <a:t>i</a:t>
            </a:r>
            <a:r>
              <a:rPr lang="en-US" sz="1600" b="1" dirty="0" smtClean="0">
                <a:latin typeface="Courier New" pitchFamily="49" charset="0"/>
              </a:rPr>
              <a:t> = 4;</a:t>
            </a:r>
          </a:p>
          <a:p>
            <a:pPr marL="0" lvl="0" indent="0" eaLnBrk="1" hangingPunct="1">
              <a:buNone/>
              <a:defRPr/>
            </a:pPr>
            <a:r>
              <a:rPr lang="en-US" sz="1600" b="1" dirty="0" err="1" smtClean="0">
                <a:latin typeface="Courier New" pitchFamily="49" charset="0"/>
              </a:rPr>
              <a:t>int</a:t>
            </a:r>
            <a:r>
              <a:rPr lang="en-US" sz="1600" b="1" dirty="0" smtClean="0">
                <a:latin typeface="Courier New" pitchFamily="49" charset="0"/>
              </a:rPr>
              <a:t>    A[];</a:t>
            </a:r>
          </a:p>
          <a:p>
            <a:pPr marL="0" indent="0" eaLnBrk="1" hangingPunct="1">
              <a:buNone/>
              <a:defRPr/>
            </a:pPr>
            <a:r>
              <a:rPr lang="en-US" sz="1600" b="1" dirty="0">
                <a:latin typeface="Courier New" pitchFamily="49" charset="0"/>
              </a:rPr>
              <a:t>string s = "hello world"</a:t>
            </a:r>
            <a:r>
              <a:rPr lang="en-US" sz="1600" b="1" dirty="0" smtClean="0">
                <a:latin typeface="Courier New" pitchFamily="49" charset="0"/>
              </a:rPr>
              <a:t>;</a:t>
            </a:r>
          </a:p>
          <a:p>
            <a:pPr marL="0" indent="0" eaLnBrk="1" hangingPunct="1">
              <a:buNone/>
              <a:defRPr/>
            </a:pPr>
            <a:endParaRPr lang="en-US" sz="1600" dirty="0">
              <a:latin typeface="Courier New" pitchFamily="49" charset="0"/>
            </a:endParaRPr>
          </a:p>
          <a:p>
            <a:pPr>
              <a:defRPr/>
            </a:pPr>
            <a:r>
              <a:rPr lang="en-US" dirty="0">
                <a:solidFill>
                  <a:srgbClr val="4F81BD"/>
                </a:solidFill>
              </a:rPr>
              <a:t>Mapped data types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file image&lt;"</a:t>
            </a:r>
            <a:r>
              <a:rPr lang="en-US" sz="1600" b="1" dirty="0" err="1">
                <a:latin typeface="Courier New" pitchFamily="49" charset="0"/>
              </a:rPr>
              <a:t>snapshot.jpg</a:t>
            </a:r>
            <a:r>
              <a:rPr lang="en-US" sz="1600" b="1" dirty="0">
                <a:latin typeface="Courier New" pitchFamily="49" charset="0"/>
              </a:rPr>
              <a:t>"&gt;;</a:t>
            </a:r>
          </a:p>
          <a:p>
            <a:pPr marL="0" lvl="0" indent="0" eaLnBrk="1" hangingPunct="1">
              <a:buNone/>
              <a:defRPr/>
            </a:pPr>
            <a:endParaRPr lang="en-US" sz="1600" dirty="0" smtClean="0">
              <a:latin typeface="Courier New" pitchFamily="49" charset="0"/>
            </a:endParaRPr>
          </a:p>
          <a:p>
            <a:pPr lvl="0">
              <a:defRPr/>
            </a:pPr>
            <a:r>
              <a:rPr lang="en-US" dirty="0">
                <a:solidFill>
                  <a:srgbClr val="4F81BD"/>
                </a:solidFill>
              </a:rPr>
              <a:t>Structured data</a:t>
            </a:r>
          </a:p>
          <a:p>
            <a:pPr lvl="0" eaLnBrk="1" hangingPunct="1">
              <a:buNone/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image  A[]&lt;</a:t>
            </a:r>
            <a:r>
              <a:rPr lang="en-US" sz="1600" b="1" dirty="0" err="1">
                <a:latin typeface="Courier New" pitchFamily="49" charset="0"/>
                <a:cs typeface="Courier New" pitchFamily="49" charset="0"/>
              </a:rPr>
              <a:t>array_mapper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…&gt;;</a:t>
            </a:r>
            <a:endParaRPr lang="en-US" sz="1600" b="1" dirty="0">
              <a:cs typeface="Courier New" pitchFamily="49" charset="0"/>
            </a:endParaRP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type protein {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	file </a:t>
            </a:r>
            <a:r>
              <a:rPr lang="en-US" sz="1600" b="1" dirty="0" err="1">
                <a:latin typeface="Courier New" pitchFamily="49" charset="0"/>
              </a:rPr>
              <a:t>pdb</a:t>
            </a:r>
            <a:r>
              <a:rPr lang="en-US" sz="1600" b="1" dirty="0">
                <a:latin typeface="Courier New" pitchFamily="49" charset="0"/>
              </a:rPr>
              <a:t>;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	file </a:t>
            </a:r>
            <a:r>
              <a:rPr lang="en-US" sz="1600" b="1" dirty="0" err="1">
                <a:latin typeface="Courier New" pitchFamily="49" charset="0"/>
              </a:rPr>
              <a:t>docking_pocket</a:t>
            </a:r>
            <a:r>
              <a:rPr lang="en-US" sz="1600" b="1" dirty="0">
                <a:latin typeface="Courier New" pitchFamily="49" charset="0"/>
              </a:rPr>
              <a:t>;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}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protein p&lt;</a:t>
            </a:r>
            <a:r>
              <a:rPr lang="en-US" sz="1600" b="1" dirty="0" err="1">
                <a:latin typeface="Courier New" pitchFamily="49" charset="0"/>
              </a:rPr>
              <a:t>ext</a:t>
            </a:r>
            <a:r>
              <a:rPr lang="en-US" sz="1600" b="1" dirty="0">
                <a:latin typeface="Courier New" pitchFamily="49" charset="0"/>
              </a:rPr>
              <a:t>; exec=</a:t>
            </a:r>
            <a:r>
              <a:rPr lang="en-US" sz="1600" b="1" dirty="0" err="1">
                <a:latin typeface="Courier New" pitchFamily="49" charset="0"/>
              </a:rPr>
              <a:t>protein.map</a:t>
            </a:r>
            <a:r>
              <a:rPr lang="en-US" sz="1600" b="1" dirty="0">
                <a:latin typeface="Courier New" pitchFamily="49" charset="0"/>
              </a:rPr>
              <a:t>&gt;;</a:t>
            </a:r>
          </a:p>
          <a:p>
            <a:pPr>
              <a:buNone/>
            </a:pPr>
            <a:endParaRPr lang="en-US" sz="1600" dirty="0">
              <a:latin typeface="Courier New" pitchFamily="49" charset="0"/>
            </a:endParaRPr>
          </a:p>
          <a:p>
            <a:pPr lvl="0" eaLnBrk="1" hangingPunct="1">
              <a:buNone/>
              <a:defRPr/>
            </a:pPr>
            <a:endParaRPr lang="en-US" sz="1600" dirty="0">
              <a:solidFill>
                <a:schemeClr val="tx1"/>
              </a:solidFill>
              <a:cs typeface="Courier New" pitchFamily="49" charset="0"/>
            </a:endParaRPr>
          </a:p>
          <a:p>
            <a:pPr>
              <a:buNone/>
            </a:pPr>
            <a:endParaRPr lang="en-US" sz="1600" dirty="0" smtClean="0">
              <a:latin typeface="Courier New" pitchFamily="49" charset="0"/>
            </a:endParaRP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dirty="0" smtClean="0">
              <a:latin typeface="Courier New" pitchFamily="49" charset="0"/>
            </a:endParaRP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00600" y="1143000"/>
            <a:ext cx="411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4F81BD"/>
                </a:solidFill>
                <a:latin typeface="+mn-lt"/>
                <a:ea typeface="ＭＳ Ｐゴシック" charset="-128"/>
                <a:cs typeface="ＭＳ Ｐゴシック" charset="-128"/>
              </a:rPr>
              <a:t>Conventional expressions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</a:rPr>
              <a:t>if (x == 3) { 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</a:rPr>
              <a:t>    y = x+2;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</a:rPr>
              <a:t>    s = </a:t>
            </a:r>
            <a:r>
              <a:rPr lang="en-US" b="1" dirty="0" err="1" smtClean="0">
                <a:latin typeface="Courier New" pitchFamily="49" charset="0"/>
              </a:rPr>
              <a:t>strcat</a:t>
            </a:r>
            <a:r>
              <a:rPr lang="en-US" b="1" dirty="0">
                <a:latin typeface="Courier New" pitchFamily="49" charset="0"/>
              </a:rPr>
              <a:t>("y: ", y);</a:t>
            </a:r>
          </a:p>
          <a:p>
            <a:pPr marL="0" lvl="0" indent="0" eaLnBrk="1" hangingPunct="1">
              <a:buNone/>
              <a:defRPr/>
            </a:pPr>
            <a:r>
              <a:rPr lang="en-US" b="1" dirty="0" smtClean="0">
                <a:latin typeface="Courier New" pitchFamily="49" charset="0"/>
              </a:rPr>
              <a:t>}</a:t>
            </a:r>
          </a:p>
          <a:p>
            <a:pPr marL="0" lvl="0" indent="0" eaLnBrk="1" hangingPunct="1">
              <a:buNone/>
              <a:defRPr/>
            </a:pPr>
            <a:endParaRPr lang="en-US" dirty="0">
              <a:latin typeface="Courier New" pitchFamily="49" charset="0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4F81BD"/>
                </a:solidFill>
                <a:latin typeface="+mn-lt"/>
                <a:ea typeface="ＭＳ Ｐゴシック" charset="-128"/>
                <a:cs typeface="ＭＳ Ｐゴシック" charset="-128"/>
              </a:rPr>
              <a:t>Parallel loops</a:t>
            </a:r>
          </a:p>
          <a:p>
            <a:pPr lvl="0" eaLnBrk="1" hangingPunct="1">
              <a:buNone/>
              <a:defRPr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f,i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in A {</a:t>
            </a:r>
          </a:p>
          <a:p>
            <a:pPr lvl="0" eaLnBrk="1" hangingPunct="1"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B[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] = convert(A[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]);</a:t>
            </a:r>
          </a:p>
          <a:p>
            <a:pPr lvl="0" eaLnBrk="1" hangingPunct="1"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lvl="0" eaLnBrk="1" hangingPunct="1">
              <a:buNone/>
              <a:defRPr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4F81BD"/>
                </a:solidFill>
                <a:latin typeface="+mn-lt"/>
                <a:ea typeface="ＭＳ Ｐゴシック" charset="-128"/>
                <a:cs typeface="ＭＳ Ｐゴシック" charset="-128"/>
              </a:rPr>
              <a:t>Data flow</a:t>
            </a:r>
          </a:p>
          <a:p>
            <a:pPr marL="0" lvl="0" indent="0" eaLnBrk="1" hangingPunct="1"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merge(analyze(B[0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], B[1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]),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analyze(B[2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], B[3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]));</a:t>
            </a:r>
          </a:p>
          <a:p>
            <a:pPr marL="0" indent="0">
              <a:buNone/>
            </a:pPr>
            <a:endParaRPr lang="en-US" b="1" dirty="0">
              <a:latin typeface="Courier New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7932" y="6036270"/>
            <a:ext cx="8576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Swift: A language for distributed parallel scripting, J. Parallel Computing,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dirty="0"/>
              <a:t>Swift/T: </a:t>
            </a:r>
            <a:r>
              <a:rPr lang="en-US" dirty="0" smtClean="0"/>
              <a:t>Distributed dataflow processing</a:t>
            </a:r>
            <a:endParaRPr lang="en-US" dirty="0">
              <a:solidFill>
                <a:srgbClr val="3A81B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8663" y="1330865"/>
            <a:ext cx="1676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Had this: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(Swift/K)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1348503"/>
            <a:ext cx="470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D405D"/>
                </a:solidFill>
              </a:rPr>
              <a:t>For extreme scale, we need this:</a:t>
            </a:r>
            <a:br>
              <a:rPr lang="en-US" sz="2400" dirty="0" smtClean="0">
                <a:solidFill>
                  <a:srgbClr val="1D405D"/>
                </a:solidFill>
              </a:rPr>
            </a:br>
            <a:r>
              <a:rPr lang="en-US" sz="2400" dirty="0" smtClean="0">
                <a:solidFill>
                  <a:srgbClr val="1D405D"/>
                </a:solidFill>
              </a:rPr>
              <a:t>(Swift/T)</a:t>
            </a:r>
            <a:endParaRPr lang="en-US" sz="2400" dirty="0">
              <a:solidFill>
                <a:srgbClr val="1D405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5754469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Wozniak et al</a:t>
            </a:r>
            <a:r>
              <a:rPr lang="en-US" dirty="0" smtClean="0">
                <a:solidFill>
                  <a:srgbClr val="404040"/>
                </a:solidFill>
              </a:rPr>
              <a:t>.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/>
              <a:t>Swift/T: Scalable data flow programming for distributed-memory task-parallel applications </a:t>
            </a:r>
            <a:r>
              <a:rPr lang="en-US" b="1" dirty="0" smtClean="0"/>
              <a:t>.</a:t>
            </a:r>
            <a:r>
              <a:rPr lang="en-US" b="1" dirty="0" smtClean="0">
                <a:solidFill>
                  <a:srgbClr val="404040"/>
                </a:solidFill>
              </a:rPr>
              <a:t> </a:t>
            </a:r>
            <a:r>
              <a:rPr lang="en-US" dirty="0">
                <a:solidFill>
                  <a:srgbClr val="404040"/>
                </a:solidFill>
              </a:rPr>
              <a:t>Proc. </a:t>
            </a:r>
            <a:r>
              <a:rPr lang="en-US" dirty="0" err="1" smtClean="0">
                <a:solidFill>
                  <a:srgbClr val="404040"/>
                </a:solidFill>
              </a:rPr>
              <a:t>CCGrid</a:t>
            </a:r>
            <a:r>
              <a:rPr lang="en-US" dirty="0" smtClean="0">
                <a:solidFill>
                  <a:srgbClr val="404040"/>
                </a:solidFill>
              </a:rPr>
              <a:t>, 2013. </a:t>
            </a: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9218" name="Picture 2" descr="C:\cygwin\home\justin\mcs\pubs\slides\2015\EDF\distributed-ev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79" y="2353731"/>
            <a:ext cx="5861841" cy="339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7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Dataflow script produces work for work queue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15F56-630E-7E4B-8F2C-15A1EE33C21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1326022" y="5657316"/>
            <a:ext cx="7010400" cy="81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charset="2"/>
              <a:buChar char="§"/>
              <a:defRPr sz="2000">
                <a:solidFill>
                  <a:srgbClr val="1B1B1B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>
                <a:solidFill>
                  <a:srgbClr val="2C2C2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rgbClr val="1B1B1B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kern="0" dirty="0" smtClean="0">
                <a:cs typeface="Courier New" pitchFamily="49" charset="0"/>
              </a:rPr>
              <a:t>Including MPI libraries, GPU tasks, …</a:t>
            </a:r>
            <a:endParaRPr lang="en-US" b="1" kern="0" dirty="0" smtClean="0">
              <a:cs typeface="Courier New" pitchFamily="49" charset="0"/>
            </a:endParaRPr>
          </a:p>
        </p:txBody>
      </p:sp>
      <p:pic>
        <p:nvPicPr>
          <p:cNvPr id="7171" name="Picture 3" descr="C:\cygwin\home\justin\exm\papers\DFM_2014\img\hierarch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27686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7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Characteristics of very large Swift programs</a:t>
            </a:r>
            <a:endParaRPr lang="en-GB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1FB2-8B66-6047-B9F5-5377459977E9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9395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4267200" y="2133600"/>
            <a:ext cx="4419600" cy="4419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cs typeface="Courier New" pitchFamily="49" charset="0"/>
              </a:rPr>
              <a:t>The goal is to support billion-way concurrency: O(10</a:t>
            </a:r>
            <a:r>
              <a:rPr lang="en-US" baseline="30000" dirty="0" smtClean="0">
                <a:cs typeface="Courier New" pitchFamily="49" charset="0"/>
              </a:rPr>
              <a:t>9</a:t>
            </a:r>
            <a:r>
              <a:rPr lang="en-US" dirty="0" smtClean="0">
                <a:cs typeface="Courier New" pitchFamily="49" charset="0"/>
              </a:rPr>
              <a:t>)</a:t>
            </a:r>
          </a:p>
          <a:p>
            <a:pPr>
              <a:spcBef>
                <a:spcPts val="0"/>
              </a:spcBef>
            </a:pPr>
            <a:endParaRPr lang="en-US" dirty="0">
              <a:cs typeface="Courier New" pitchFamily="49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cs typeface="Courier New" pitchFamily="49" charset="0"/>
              </a:rPr>
              <a:t>Swift script logic will control trillions of variables and data dependent tasks</a:t>
            </a:r>
          </a:p>
          <a:p>
            <a:pPr>
              <a:spcBef>
                <a:spcPts val="0"/>
              </a:spcBef>
            </a:pPr>
            <a:endParaRPr lang="en-US" dirty="0">
              <a:cs typeface="Courier New" pitchFamily="49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cs typeface="Courier New" pitchFamily="49" charset="0"/>
              </a:rPr>
              <a:t>Need to distribute Swift logic processing over the HPC compute system</a:t>
            </a:r>
          </a:p>
          <a:p>
            <a:pPr>
              <a:spcBef>
                <a:spcPts val="0"/>
              </a:spcBef>
            </a:pPr>
            <a:endParaRPr lang="en-US" dirty="0">
              <a:cs typeface="Courier New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i="1" dirty="0">
              <a:cs typeface="Courier New" pitchFamily="49" charset="0"/>
            </a:endParaRPr>
          </a:p>
          <a:p>
            <a:pPr>
              <a:spcBef>
                <a:spcPts val="0"/>
              </a:spcBef>
            </a:pPr>
            <a:endParaRPr lang="en-US" b="1" i="1" dirty="0" smtClean="0">
              <a:cs typeface="Courier New" pitchFamily="49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 flipH="1" flipV="1">
            <a:off x="685800" y="3474719"/>
            <a:ext cx="6858000" cy="170688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133600"/>
            <a:ext cx="3886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X = 100, Y = 100;</a:t>
            </a:r>
          </a:p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A[][];</a:t>
            </a:r>
          </a:p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B[];</a:t>
            </a:r>
          </a:p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in [0:X-1]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in [0:Y-1]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if 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check(x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))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A[x][y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g(f(x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f(y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} else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A[x][y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 = 0;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}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B[x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sum(A[x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]);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863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Swift/T: Fully parallel evaluation                                  of complex scripts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15F56-630E-7E4B-8F2C-15A1EE33C21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828800"/>
            <a:ext cx="3886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X = 100, Y = 100;</a:t>
            </a:r>
          </a:p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A[][];</a:t>
            </a:r>
          </a:p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B[];</a:t>
            </a:r>
          </a:p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in [0:X-1]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in [0:Y-1]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if 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check(x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))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A[x][y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g(f(x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f(y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} else 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A[x][y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 = 0;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}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B[x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sum(A[x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]);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 descr="C:\cygwin\home\wozniak\exm\materials\misc-slides\spawn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7" y="1447800"/>
            <a:ext cx="4926013" cy="427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088341" y="1828800"/>
            <a:ext cx="48006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A[3] = g(A[2]);</a:t>
            </a:r>
            <a:endParaRPr lang="en-US" sz="2400" kern="1200" dirty="0">
              <a:solidFill>
                <a:srgbClr val="404040"/>
              </a:solidFill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Notification-driven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Code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Engines: evaluate dataflow primitives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Workers: execute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362199" y="1219200"/>
            <a:ext cx="4657166" cy="685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A[2] = f(</a:t>
            </a:r>
            <a:r>
              <a:rPr lang="en-US" sz="2400" kern="1200" dirty="0" err="1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getenv</a:t>
            </a:r>
            <a:r>
              <a:rPr lang="en-US" sz="24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(“N”));</a:t>
            </a:r>
            <a:endParaRPr lang="en-US" sz="2400" kern="1200" dirty="0">
              <a:solidFill>
                <a:srgbClr val="404040"/>
              </a:solidFill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150408" y="3200400"/>
            <a:ext cx="2929217" cy="838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Perform </a:t>
            </a:r>
            <a:r>
              <a:rPr lang="en-US" sz="1800" kern="1200" dirty="0" err="1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getenv</a:t>
            </a: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Submit </a:t>
            </a:r>
            <a:r>
              <a:rPr lang="en-US" sz="1800" b="1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endParaRPr lang="en-US" sz="1800" b="1" kern="1200" dirty="0">
              <a:solidFill>
                <a:srgbClr val="404040"/>
              </a:solidFill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150409" y="5021964"/>
            <a:ext cx="2929217" cy="6930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Process f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Store A[2]</a:t>
            </a:r>
            <a:endParaRPr lang="en-US" sz="1800" kern="1200" dirty="0">
              <a:solidFill>
                <a:srgbClr val="404040"/>
              </a:solidFill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44453" y="3200400"/>
            <a:ext cx="2864224" cy="838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Subscribe to A[2]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Submit </a:t>
            </a:r>
            <a:r>
              <a:rPr lang="en-US" sz="1800" b="1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g</a:t>
            </a: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endParaRPr lang="en-US" sz="1800" kern="1200" dirty="0">
              <a:solidFill>
                <a:srgbClr val="404040"/>
              </a:solidFill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028764" y="5035544"/>
            <a:ext cx="2895601" cy="679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Process 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ourier New" pitchFamily="49" charset="0"/>
                <a:ea typeface="MS PGothic" pitchFamily="34" charset="-128"/>
                <a:cs typeface="Courier New" pitchFamily="49" charset="0"/>
              </a:rPr>
              <a:t>Store A[3]</a:t>
            </a:r>
            <a:endParaRPr lang="en-US" sz="1800" kern="1200" dirty="0">
              <a:solidFill>
                <a:srgbClr val="404040"/>
              </a:solidFill>
              <a:latin typeface="Courier New" pitchFamily="49" charset="0"/>
              <a:ea typeface="MS PGothic" pitchFamily="34" charset="-128"/>
              <a:cs typeface="Courier New" pitchFamily="49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562165" y="-1524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urved Connector 21"/>
          <p:cNvCxnSpPr/>
          <p:nvPr/>
        </p:nvCxnSpPr>
        <p:spPr bwMode="auto">
          <a:xfrm flipV="1">
            <a:off x="4690784" y="3605323"/>
            <a:ext cx="1582271" cy="1500077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Curved Connector 25"/>
          <p:cNvCxnSpPr/>
          <p:nvPr/>
        </p:nvCxnSpPr>
        <p:spPr bwMode="auto">
          <a:xfrm rot="5400000">
            <a:off x="3241491" y="4412126"/>
            <a:ext cx="996944" cy="249892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Curved Connector 37"/>
          <p:cNvCxnSpPr/>
          <p:nvPr/>
        </p:nvCxnSpPr>
        <p:spPr bwMode="auto">
          <a:xfrm rot="5400000">
            <a:off x="7103038" y="4412126"/>
            <a:ext cx="996944" cy="249892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627961" y="4623842"/>
            <a:ext cx="95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Task put</a:t>
            </a:r>
            <a:endParaRPr lang="en-US" sz="1800" kern="1200" dirty="0">
              <a:solidFill>
                <a:srgbClr val="404040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94747" y="4352406"/>
            <a:ext cx="95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Task put</a:t>
            </a:r>
            <a:endParaRPr lang="en-US" sz="1800" kern="1200" dirty="0">
              <a:solidFill>
                <a:srgbClr val="404040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47434" y="4490941"/>
            <a:ext cx="128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Notification</a:t>
            </a:r>
            <a:endParaRPr lang="en-US" sz="1800" kern="1200" dirty="0">
              <a:solidFill>
                <a:srgbClr val="404040"/>
              </a:solidFill>
              <a:latin typeface="Calibri" charset="0"/>
              <a:ea typeface="MS PGothic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" y="5876905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Wozniak et al</a:t>
            </a:r>
            <a:r>
              <a:rPr lang="en-US" sz="1800" kern="1200" dirty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. Turbine: A distributed-memory dataflow engine for high performance many-task applications. </a:t>
            </a:r>
            <a:r>
              <a:rPr lang="en-US" sz="1800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Fundamenta </a:t>
            </a:r>
            <a:r>
              <a:rPr lang="en-US" sz="1800" kern="1200" dirty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Informaticae 128(3), 2013. </a:t>
            </a:r>
          </a:p>
        </p:txBody>
      </p:sp>
    </p:spTree>
    <p:extLst>
      <p:ext uri="{BB962C8B-B14F-4D97-AF65-F5344CB8AC3E}">
        <p14:creationId xmlns:p14="http://schemas.microsoft.com/office/powerpoint/2010/main" val="10668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Support calls to embedded interpreters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15F56-630E-7E4B-8F2C-15A1EE33C21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8915" name="Picture 3" descr="C:\cygwin\home\wozniak\mcs\pubs\slides\CCL_2013\swift_development_patter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7972426" cy="3190875"/>
          </a:xfrm>
          <a:prstGeom prst="rect">
            <a:avLst/>
          </a:prstGeom>
          <a:noFill/>
        </p:spPr>
      </p:pic>
      <p:pic>
        <p:nvPicPr>
          <p:cNvPr id="38916" name="Picture 4" descr="C:\cygwin\home\wozniak\mcs\pubs\slides\CCL_2013\icons-flo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438400"/>
            <a:ext cx="4533900" cy="329738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95521" y="5712762"/>
            <a:ext cx="7430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Wozniak et al. </a:t>
            </a:r>
            <a:r>
              <a:rPr lang="en-US" dirty="0"/>
              <a:t>Mega Python: Scalable </a:t>
            </a:r>
            <a:r>
              <a:rPr lang="en-US" dirty="0" smtClean="0"/>
              <a:t>interlanguage scripting for scientific computing. MCS Tech Report ANL/MCS-P5020-0913.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823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Goals – Tools – Case Studies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9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STC: The Swift-Turbine Compiler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114800"/>
            <a:ext cx="3868093" cy="1600201"/>
          </a:xfrm>
        </p:spPr>
        <p:txBody>
          <a:bodyPr/>
          <a:lstStyle/>
          <a:p>
            <a:r>
              <a:rPr lang="en-US" dirty="0"/>
              <a:t>STC translates high-level Swift</a:t>
            </a:r>
            <a:br>
              <a:rPr lang="en-US" dirty="0"/>
            </a:br>
            <a:r>
              <a:rPr lang="en-US" dirty="0"/>
              <a:t>expressions into low-level </a:t>
            </a:r>
            <a:br>
              <a:rPr lang="en-US" dirty="0"/>
            </a:br>
            <a:r>
              <a:rPr lang="en-US" dirty="0"/>
              <a:t>Turbine </a:t>
            </a:r>
            <a:r>
              <a:rPr lang="en-US" dirty="0" smtClean="0"/>
              <a:t>operations: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 descr="UserFlow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95400" y="993710"/>
            <a:ext cx="6461478" cy="2895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38600" y="4038600"/>
            <a:ext cx="4724401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charset="2"/>
              <a:buChar char="§"/>
              <a:defRPr sz="2000">
                <a:solidFill>
                  <a:srgbClr val="1B1B1B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>
                <a:solidFill>
                  <a:srgbClr val="2C2C2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rgbClr val="1B1B1B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/>
            <a:r>
              <a:rPr lang="en-US" dirty="0"/>
              <a:t>Create/Store/Retrieve typed data</a:t>
            </a:r>
          </a:p>
          <a:p>
            <a:pPr lvl="1"/>
            <a:r>
              <a:rPr lang="en-US" dirty="0"/>
              <a:t>Manage arrays</a:t>
            </a:r>
          </a:p>
          <a:p>
            <a:pPr lvl="1"/>
            <a:r>
              <a:rPr lang="en-US" dirty="0"/>
              <a:t>Manage data-dependent tasks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6295" y="5158581"/>
            <a:ext cx="84747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Armstrong et al. </a:t>
            </a:r>
            <a:r>
              <a:rPr lang="en-US" dirty="0"/>
              <a:t>Compiler </a:t>
            </a:r>
            <a:r>
              <a:rPr lang="en-US" dirty="0" smtClean="0"/>
              <a:t>techniques </a:t>
            </a:r>
            <a:r>
              <a:rPr lang="en-US" dirty="0"/>
              <a:t>for </a:t>
            </a:r>
            <a:r>
              <a:rPr lang="en-US" dirty="0" smtClean="0"/>
              <a:t>massively scalable implicit task parallelism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Under review for:</a:t>
            </a:r>
            <a:r>
              <a:rPr lang="en-US" dirty="0" smtClean="0"/>
              <a:t> SC 2014.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Wozniak et al. </a:t>
            </a:r>
            <a:r>
              <a:rPr lang="en-US" dirty="0"/>
              <a:t>Large-scale </a:t>
            </a:r>
            <a:r>
              <a:rPr lang="en-US" dirty="0" smtClean="0"/>
              <a:t>application </a:t>
            </a:r>
            <a:r>
              <a:rPr lang="en-US" dirty="0"/>
              <a:t>c</a:t>
            </a:r>
            <a:r>
              <a:rPr lang="en-US" dirty="0" smtClean="0"/>
              <a:t>omposition via distributed-memory </a:t>
            </a:r>
            <a:br>
              <a:rPr lang="en-US" dirty="0" smtClean="0"/>
            </a:br>
            <a:r>
              <a:rPr lang="en-US" dirty="0" smtClean="0"/>
              <a:t>data flow processing. Proc. CCGrid 2013.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1140771" y="4358043"/>
            <a:ext cx="2514600" cy="736430"/>
            <a:chOff x="6129867" y="3276600"/>
            <a:chExt cx="2368665" cy="736430"/>
          </a:xfrm>
        </p:grpSpPr>
        <p:sp>
          <p:nvSpPr>
            <p:cNvPr id="50" name="Flowchart: Magnetic Disk 49"/>
            <p:cNvSpPr/>
            <p:nvPr/>
          </p:nvSpPr>
          <p:spPr bwMode="auto">
            <a:xfrm>
              <a:off x="6129867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1" name="Flowchart: Magnetic Disk 50"/>
            <p:cNvSpPr/>
            <p:nvPr/>
          </p:nvSpPr>
          <p:spPr bwMode="auto">
            <a:xfrm>
              <a:off x="6790265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2" name="Flowchart: Magnetic Disk 51"/>
            <p:cNvSpPr/>
            <p:nvPr/>
          </p:nvSpPr>
          <p:spPr bwMode="auto">
            <a:xfrm>
              <a:off x="7421320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3" name="Flowchart: Magnetic Disk 52"/>
            <p:cNvSpPr/>
            <p:nvPr/>
          </p:nvSpPr>
          <p:spPr bwMode="auto">
            <a:xfrm>
              <a:off x="8075199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1140771" y="2263897"/>
            <a:ext cx="2514600" cy="974134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Application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Dataflow, </a:t>
            </a:r>
            <a:br>
              <a:rPr lang="en-US" smtClean="0"/>
            </a:br>
            <a:r>
              <a:rPr lang="en-US" smtClean="0"/>
              <a:t>annotations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Features for Big Data analysis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15F56-630E-7E4B-8F2C-15A1EE33C21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9370" y="956733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mtClean="0"/>
              <a:t>Location-aware scheduling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User and runtime coordinate data/task locations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9154" y="9144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mtClean="0"/>
              <a:t>Collective I/O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User and runtime coordinate data/task locations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95541" y="2511353"/>
            <a:ext cx="617910" cy="599246"/>
            <a:chOff x="6311899" y="1878926"/>
            <a:chExt cx="1031268" cy="1016421"/>
          </a:xfrm>
        </p:grpSpPr>
        <p:cxnSp>
          <p:nvCxnSpPr>
            <p:cNvPr id="8" name="Straight Arrow Connector 7"/>
            <p:cNvCxnSpPr>
              <a:stCxn id="11" idx="3"/>
            </p:cNvCxnSpPr>
            <p:nvPr/>
          </p:nvCxnSpPr>
          <p:spPr bwMode="auto">
            <a:xfrm flipH="1">
              <a:off x="6477000" y="2052656"/>
              <a:ext cx="266311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Oval 8"/>
            <p:cNvSpPr/>
            <p:nvPr/>
          </p:nvSpPr>
          <p:spPr bwMode="auto">
            <a:xfrm>
              <a:off x="6311899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709833" y="1878926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7114567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11" idx="5"/>
            </p:cNvCxnSpPr>
            <p:nvPr/>
          </p:nvCxnSpPr>
          <p:spPr bwMode="auto">
            <a:xfrm>
              <a:off x="6904955" y="2052656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12" idx="3"/>
              <a:endCxn id="32" idx="7"/>
            </p:cNvCxnSpPr>
            <p:nvPr/>
          </p:nvCxnSpPr>
          <p:spPr bwMode="auto">
            <a:xfrm flipH="1">
              <a:off x="6904955" y="2446988"/>
              <a:ext cx="243090" cy="274629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6498166" y="2463042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Oval 31"/>
            <p:cNvSpPr/>
            <p:nvPr/>
          </p:nvSpPr>
          <p:spPr bwMode="auto">
            <a:xfrm>
              <a:off x="6709833" y="2691810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1140771" y="3395021"/>
            <a:ext cx="2514600" cy="80923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Runtime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Hard/soft locations</a:t>
            </a:r>
            <a:endParaRPr lang="en-US"/>
          </a:p>
        </p:txBody>
      </p:sp>
      <p:sp>
        <p:nvSpPr>
          <p:cNvPr id="57" name="Rectangle 56"/>
          <p:cNvSpPr/>
          <p:nvPr/>
        </p:nvSpPr>
        <p:spPr bwMode="auto">
          <a:xfrm>
            <a:off x="1487904" y="4726258"/>
            <a:ext cx="1537628" cy="25305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487904" y="4662843"/>
            <a:ext cx="172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Distributed data</a:t>
            </a:r>
            <a:endParaRPr lang="en-US" b="1"/>
          </a:p>
        </p:txBody>
      </p:sp>
      <p:grpSp>
        <p:nvGrpSpPr>
          <p:cNvPr id="58" name="Group 57"/>
          <p:cNvGrpSpPr/>
          <p:nvPr/>
        </p:nvGrpSpPr>
        <p:grpSpPr>
          <a:xfrm>
            <a:off x="5422559" y="3931363"/>
            <a:ext cx="2514600" cy="736430"/>
            <a:chOff x="6129867" y="3276600"/>
            <a:chExt cx="2368665" cy="736430"/>
          </a:xfrm>
        </p:grpSpPr>
        <p:sp>
          <p:nvSpPr>
            <p:cNvPr id="59" name="Flowchart: Magnetic Disk 58"/>
            <p:cNvSpPr/>
            <p:nvPr/>
          </p:nvSpPr>
          <p:spPr bwMode="auto">
            <a:xfrm>
              <a:off x="6129867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0" name="Flowchart: Magnetic Disk 59"/>
            <p:cNvSpPr/>
            <p:nvPr/>
          </p:nvSpPr>
          <p:spPr bwMode="auto">
            <a:xfrm>
              <a:off x="6790265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1" name="Flowchart: Magnetic Disk 60"/>
            <p:cNvSpPr/>
            <p:nvPr/>
          </p:nvSpPr>
          <p:spPr bwMode="auto">
            <a:xfrm>
              <a:off x="7421320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2" name="Flowchart: Magnetic Disk 61"/>
            <p:cNvSpPr/>
            <p:nvPr/>
          </p:nvSpPr>
          <p:spPr bwMode="auto">
            <a:xfrm>
              <a:off x="8075199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Rectangle 62"/>
          <p:cNvSpPr/>
          <p:nvPr/>
        </p:nvSpPr>
        <p:spPr bwMode="auto">
          <a:xfrm>
            <a:off x="5422559" y="2027962"/>
            <a:ext cx="2514600" cy="8410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Application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I/O hook</a:t>
            </a:r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7077329" y="2197414"/>
            <a:ext cx="617910" cy="599246"/>
            <a:chOff x="6311899" y="1878926"/>
            <a:chExt cx="1031268" cy="1016421"/>
          </a:xfrm>
        </p:grpSpPr>
        <p:cxnSp>
          <p:nvCxnSpPr>
            <p:cNvPr id="65" name="Straight Arrow Connector 64"/>
            <p:cNvCxnSpPr>
              <a:stCxn id="67" idx="3"/>
            </p:cNvCxnSpPr>
            <p:nvPr/>
          </p:nvCxnSpPr>
          <p:spPr bwMode="auto">
            <a:xfrm flipH="1">
              <a:off x="6477000" y="2052656"/>
              <a:ext cx="266311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6311899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709833" y="1878926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7114567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/>
            <p:cNvCxnSpPr>
              <a:stCxn id="67" idx="5"/>
            </p:cNvCxnSpPr>
            <p:nvPr/>
          </p:nvCxnSpPr>
          <p:spPr bwMode="auto">
            <a:xfrm>
              <a:off x="6904955" y="2052656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0" name="Straight Arrow Connector 69"/>
            <p:cNvCxnSpPr>
              <a:stCxn id="68" idx="3"/>
              <a:endCxn id="72" idx="7"/>
            </p:cNvCxnSpPr>
            <p:nvPr/>
          </p:nvCxnSpPr>
          <p:spPr bwMode="auto">
            <a:xfrm flipH="1">
              <a:off x="6904955" y="2446988"/>
              <a:ext cx="243090" cy="274629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6498166" y="2463042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2" name="Oval 71"/>
            <p:cNvSpPr/>
            <p:nvPr/>
          </p:nvSpPr>
          <p:spPr bwMode="auto">
            <a:xfrm>
              <a:off x="6709833" y="2691810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73" name="Rectangle 72"/>
          <p:cNvSpPr/>
          <p:nvPr/>
        </p:nvSpPr>
        <p:spPr bwMode="auto">
          <a:xfrm>
            <a:off x="5422559" y="2996289"/>
            <a:ext cx="2514600" cy="80923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Runtime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MPI-IO transfers</a:t>
            </a:r>
            <a:endParaRPr lang="en-US"/>
          </a:p>
        </p:txBody>
      </p:sp>
      <p:sp>
        <p:nvSpPr>
          <p:cNvPr id="74" name="Rectangle 73"/>
          <p:cNvSpPr/>
          <p:nvPr/>
        </p:nvSpPr>
        <p:spPr bwMode="auto">
          <a:xfrm>
            <a:off x="5769692" y="4299578"/>
            <a:ext cx="1537628" cy="25305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5769692" y="4236163"/>
            <a:ext cx="172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Distributed data</a:t>
            </a:r>
            <a:endParaRPr lang="en-US" b="1"/>
          </a:p>
        </p:txBody>
      </p:sp>
      <p:sp>
        <p:nvSpPr>
          <p:cNvPr id="76" name="Flowchart: Magnetic Disk 75"/>
          <p:cNvSpPr/>
          <p:nvPr/>
        </p:nvSpPr>
        <p:spPr bwMode="auto">
          <a:xfrm>
            <a:off x="5437205" y="4875075"/>
            <a:ext cx="2499954" cy="602533"/>
          </a:xfrm>
          <a:prstGeom prst="flowChartMagneticDisk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Parallel FS</a:t>
            </a:r>
            <a:endParaRPr lang="en-US" b="1" dirty="0"/>
          </a:p>
        </p:txBody>
      </p:sp>
      <p:sp>
        <p:nvSpPr>
          <p:cNvPr id="77" name="Up-Down Arrow 76"/>
          <p:cNvSpPr/>
          <p:nvPr/>
        </p:nvSpPr>
        <p:spPr bwMode="auto">
          <a:xfrm>
            <a:off x="5424846" y="4603261"/>
            <a:ext cx="344846" cy="394904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8" name="Up-Down Arrow 77"/>
          <p:cNvSpPr/>
          <p:nvPr/>
        </p:nvSpPr>
        <p:spPr bwMode="auto">
          <a:xfrm>
            <a:off x="6208306" y="4619877"/>
            <a:ext cx="330200" cy="383929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9" name="Up-Down Arrow 78"/>
          <p:cNvSpPr/>
          <p:nvPr/>
        </p:nvSpPr>
        <p:spPr bwMode="auto">
          <a:xfrm>
            <a:off x="6882068" y="4603260"/>
            <a:ext cx="306868" cy="394903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0" name="Up-Down Arrow 79"/>
          <p:cNvSpPr/>
          <p:nvPr/>
        </p:nvSpPr>
        <p:spPr bwMode="auto">
          <a:xfrm>
            <a:off x="7578326" y="4603261"/>
            <a:ext cx="332232" cy="394902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11262" y="5541518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F. </a:t>
            </a:r>
            <a:r>
              <a:rPr lang="en-US" dirty="0" err="1" smtClean="0"/>
              <a:t>Duro</a:t>
            </a:r>
            <a:r>
              <a:rPr lang="en-US" dirty="0" smtClean="0"/>
              <a:t> et </a:t>
            </a:r>
            <a:r>
              <a:rPr lang="en-US" dirty="0"/>
              <a:t>al</a:t>
            </a:r>
            <a:r>
              <a:rPr lang="en-US" b="1" dirty="0" smtClean="0"/>
              <a:t>.</a:t>
            </a:r>
            <a:r>
              <a:rPr lang="en-US" b="1" dirty="0"/>
              <a:t> </a:t>
            </a:r>
            <a:r>
              <a:rPr lang="en-US" b="1" dirty="0" smtClean="0"/>
              <a:t> Exploiting </a:t>
            </a:r>
            <a:r>
              <a:rPr lang="en-US" b="1" dirty="0"/>
              <a:t>data locality in Swift/T workflows using </a:t>
            </a:r>
            <a:r>
              <a:rPr lang="en-US" b="1" dirty="0" smtClean="0"/>
              <a:t>Hercules.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Proc</a:t>
            </a:r>
            <a:r>
              <a:rPr lang="en-US" dirty="0"/>
              <a:t>. </a:t>
            </a:r>
            <a:r>
              <a:rPr lang="en-US" dirty="0" smtClean="0"/>
              <a:t>NESUS Workshop, 2014.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871906" y="5536496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Wozniak et </a:t>
            </a:r>
            <a:r>
              <a:rPr lang="en-US" dirty="0"/>
              <a:t>al</a:t>
            </a:r>
            <a:r>
              <a:rPr lang="en-US" b="1" dirty="0"/>
              <a:t>. Big data staging with MPI-IO for interactive X-ray </a:t>
            </a:r>
            <a:r>
              <a:rPr lang="en-US" b="1" dirty="0" smtClean="0"/>
              <a:t>science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Proc</a:t>
            </a:r>
            <a:r>
              <a:rPr lang="en-US" dirty="0"/>
              <a:t>. </a:t>
            </a:r>
            <a:r>
              <a:rPr lang="en-US" dirty="0" smtClean="0"/>
              <a:t>Big Data Computing, 2014.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catalog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Annotation system for distributed scientific data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628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Group </a:t>
            </a:r>
            <a:r>
              <a:rPr lang="en-US" dirty="0">
                <a:solidFill>
                  <a:srgbClr val="000000"/>
                </a:solidFill>
              </a:rPr>
              <a:t>data based on use, not location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Logical grouping to organize, reorganize, search, and describe usage</a:t>
            </a:r>
          </a:p>
          <a:p>
            <a:r>
              <a:rPr lang="en-US" b="1" dirty="0">
                <a:solidFill>
                  <a:srgbClr val="000000"/>
                </a:solidFill>
              </a:rPr>
              <a:t>Annotate </a:t>
            </a:r>
            <a:r>
              <a:rPr lang="en-US" dirty="0">
                <a:solidFill>
                  <a:srgbClr val="000000"/>
                </a:solidFill>
              </a:rPr>
              <a:t>with characteristics that reflect content …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Capture as much existing information </a:t>
            </a:r>
            <a:r>
              <a:rPr lang="en-US" sz="2000" dirty="0" smtClean="0">
                <a:solidFill>
                  <a:srgbClr val="000000"/>
                </a:solidFill>
              </a:rPr>
              <a:t>as possible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Share </a:t>
            </a:r>
            <a:r>
              <a:rPr lang="en-US" sz="2000" dirty="0">
                <a:solidFill>
                  <a:srgbClr val="000000"/>
                </a:solidFill>
              </a:rPr>
              <a:t>datasets for </a:t>
            </a:r>
            <a:r>
              <a:rPr lang="en-US" sz="2000" dirty="0" smtClean="0">
                <a:solidFill>
                  <a:srgbClr val="000000"/>
                </a:solidFill>
              </a:rPr>
              <a:t>collaboration- user access control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Operate</a:t>
            </a:r>
            <a:r>
              <a:rPr lang="en-US" dirty="0">
                <a:solidFill>
                  <a:srgbClr val="000000"/>
                </a:solidFill>
              </a:rPr>
              <a:t> on datasets as units</a:t>
            </a:r>
          </a:p>
          <a:p>
            <a:r>
              <a:rPr lang="en-US" dirty="0" smtClean="0"/>
              <a:t>Research </a:t>
            </a:r>
            <a:r>
              <a:rPr lang="en-US" dirty="0"/>
              <a:t>data lifecycle is </a:t>
            </a:r>
            <a:r>
              <a:rPr lang="en-US" b="1" dirty="0"/>
              <a:t>continuous and iterative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Metadata is created (automatically and manually) throughout</a:t>
            </a:r>
          </a:p>
          <a:p>
            <a:pPr lvl="1"/>
            <a:r>
              <a:rPr lang="en-US" dirty="0"/>
              <a:t>Data provenance and linkage between raw and derived data</a:t>
            </a:r>
          </a:p>
          <a:p>
            <a:r>
              <a:rPr lang="en-US" dirty="0"/>
              <a:t>Most often:</a:t>
            </a:r>
          </a:p>
          <a:p>
            <a:pPr lvl="1"/>
            <a:r>
              <a:rPr lang="en-US" dirty="0"/>
              <a:t>Data is grouped and acted on collectively</a:t>
            </a:r>
          </a:p>
          <a:p>
            <a:pPr lvl="2"/>
            <a:r>
              <a:rPr lang="en-US" dirty="0"/>
              <a:t>Views (slices) may change depending on activity</a:t>
            </a:r>
          </a:p>
          <a:p>
            <a:pPr lvl="1"/>
            <a:r>
              <a:rPr lang="en-US" dirty="0"/>
              <a:t>Data and metadata changes over time</a:t>
            </a:r>
          </a:p>
          <a:p>
            <a:pPr lvl="1"/>
            <a:r>
              <a:rPr lang="en-US" dirty="0"/>
              <a:t>Access permissions are important (and also change)</a:t>
            </a:r>
          </a:p>
          <a:p>
            <a:pPr lvl="1"/>
            <a:endParaRPr lang="en-US" dirty="0"/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514304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352800" cy="4525963"/>
          </a:xfrm>
        </p:spPr>
        <p:txBody>
          <a:bodyPr/>
          <a:lstStyle/>
          <a:p>
            <a:r>
              <a:rPr lang="en-US" b="1" dirty="0"/>
              <a:t>Catalog: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/>
              <a:t>hosted resource that enables the grouping of related datasets</a:t>
            </a:r>
          </a:p>
          <a:p>
            <a:r>
              <a:rPr lang="en-US" b="1" dirty="0"/>
              <a:t>Dataset:</a:t>
            </a:r>
            <a:r>
              <a:rPr lang="en-US" dirty="0"/>
              <a:t>  </a:t>
            </a:r>
            <a:r>
              <a:rPr lang="en-US" dirty="0" smtClean="0"/>
              <a:t>a </a:t>
            </a:r>
            <a:r>
              <a:rPr lang="en-US" dirty="0"/>
              <a:t>virtual collection of (</a:t>
            </a:r>
            <a:r>
              <a:rPr lang="en-US" dirty="0" smtClean="0"/>
              <a:t>schema-less</a:t>
            </a:r>
            <a:r>
              <a:rPr lang="en-US" dirty="0"/>
              <a:t>) metadata and distributed data elements</a:t>
            </a:r>
          </a:p>
          <a:p>
            <a:r>
              <a:rPr lang="en-US" b="1" dirty="0"/>
              <a:t>Annotation: </a:t>
            </a:r>
            <a:r>
              <a:rPr lang="en-US" dirty="0" smtClean="0"/>
              <a:t>a </a:t>
            </a:r>
            <a:r>
              <a:rPr lang="en-US" dirty="0"/>
              <a:t>piece of metadata that exists within the context of a dataset or data member</a:t>
            </a:r>
          </a:p>
          <a:p>
            <a:pPr lvl="1"/>
            <a:r>
              <a:rPr lang="en-US" dirty="0"/>
              <a:t>Specified as key-value pairs </a:t>
            </a:r>
          </a:p>
          <a:p>
            <a:r>
              <a:rPr lang="en-US" b="1" dirty="0"/>
              <a:t>Member:</a:t>
            </a:r>
            <a:r>
              <a:rPr lang="en-US" dirty="0"/>
              <a:t>  </a:t>
            </a:r>
            <a:r>
              <a:rPr lang="en-US" dirty="0" smtClean="0"/>
              <a:t>a </a:t>
            </a:r>
            <a:r>
              <a:rPr lang="en-US" dirty="0"/>
              <a:t>specific data item (file, directory) associated with a dataset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75" y="1372312"/>
            <a:ext cx="5149367" cy="42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3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interface for annotations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6" descr="C:\temp\BDBIRN\Datasets-Insert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73" y="938214"/>
            <a:ext cx="7008812" cy="5318906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transfer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High-speed wide area data transfers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175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64046" y="1458301"/>
            <a:ext cx="8483769" cy="1644799"/>
            <a:chOff x="264046" y="1183664"/>
            <a:chExt cx="8483769" cy="1644799"/>
          </a:xfrm>
        </p:grpSpPr>
        <p:sp>
          <p:nvSpPr>
            <p:cNvPr id="6" name="Rounded Rectangle 5"/>
            <p:cNvSpPr/>
            <p:nvPr/>
          </p:nvSpPr>
          <p:spPr>
            <a:xfrm>
              <a:off x="7006037" y="1183664"/>
              <a:ext cx="1741778" cy="1644799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400" dirty="0" smtClean="0"/>
                <a:t>Personal Resources</a:t>
              </a:r>
              <a:endParaRPr lang="en-US" sz="14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64046" y="1183664"/>
              <a:ext cx="1741778" cy="1644799"/>
              <a:chOff x="455273" y="706611"/>
              <a:chExt cx="2352581" cy="2109571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455273" y="706611"/>
                <a:ext cx="2352581" cy="2109571"/>
              </a:xfrm>
              <a:prstGeom prst="roundRect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 smtClean="0"/>
                  <a:t>Supercomputers and Campus Clusters</a:t>
                </a:r>
                <a:endParaRPr lang="en-US" sz="1200" dirty="0"/>
              </a:p>
            </p:txBody>
          </p:sp>
          <p:pic>
            <p:nvPicPr>
              <p:cNvPr id="34" name="Picture 14" descr="https://encrypted-tbn1.gstatic.com/images?q=tbn:ANd9GcRg3keCWKh6AOAd9ZXR0jlFtggsu1OFyl4RFmwCFZ32mgobdIYq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523" y="1756747"/>
                <a:ext cx="1417865" cy="771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https://encrypted-tbn0.gstatic.com/images?q=tbn:ANd9GcRTf3TvdENO97uA19ZuFyNbjX9AqhMNhBzPIEQeQGef4_fHauy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7233" y="1747675"/>
                <a:ext cx="746749" cy="757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7065506" y="1833358"/>
              <a:ext cx="1601701" cy="781331"/>
              <a:chOff x="8535139" y="1944865"/>
              <a:chExt cx="2163382" cy="1002112"/>
            </a:xfrm>
          </p:grpSpPr>
          <p:pic>
            <p:nvPicPr>
              <p:cNvPr id="28" name="Picture 20" descr="http://www.clker.com/cliparts/8/a/3/1/1197107206400036309metalmarious_Laptop.svg.med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9433" y="1968046"/>
                <a:ext cx="978870" cy="843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0" descr="http://www.clker.com/cliparts/8/a/3/1/1197107206400036309metalmarious_Laptop.svg.med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5139" y="2102261"/>
                <a:ext cx="978870" cy="843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9641148" y="1944865"/>
                <a:ext cx="1057373" cy="1002112"/>
                <a:chOff x="9768709" y="2740797"/>
                <a:chExt cx="1178806" cy="1292732"/>
              </a:xfrm>
            </p:grpSpPr>
            <p:pic>
              <p:nvPicPr>
                <p:cNvPr id="31" name="Picture 22" descr="http://www.clker.com/cliparts/f/7/f/0/130877098675178512tower-md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07850" y="2740797"/>
                  <a:ext cx="939665" cy="11745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22" descr="http://www.clker.com/cliparts/f/7/f/0/130877098675178512tower-md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667" b="99000" l="2917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68709" y="2858947"/>
                  <a:ext cx="939665" cy="11745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9" name="Rounded Rectangle 8"/>
            <p:cNvSpPr/>
            <p:nvPr/>
          </p:nvSpPr>
          <p:spPr>
            <a:xfrm>
              <a:off x="2073942" y="1183664"/>
              <a:ext cx="4866770" cy="1644799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727472" y="1867532"/>
              <a:ext cx="1523232" cy="799176"/>
              <a:chOff x="4378912" y="783663"/>
              <a:chExt cx="2057396" cy="10250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378912" y="783663"/>
                <a:ext cx="2057396" cy="100113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 smtClean="0"/>
                  <a:t>Block/Drive Storage</a:t>
                </a:r>
                <a:endParaRPr lang="en-US" sz="1200" dirty="0"/>
              </a:p>
            </p:txBody>
          </p:sp>
          <p:pic>
            <p:nvPicPr>
              <p:cNvPr id="25" name="Picture 14" descr="http://www.codeforest.net/wp-content/uploads/2010/09/Database_1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7146" y="1151521"/>
                <a:ext cx="657142" cy="657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4" descr="http://www.codeforest.net/wp-content/uploads/2010/09/Database_1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0787" y="1141739"/>
                <a:ext cx="660648" cy="660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4" descr="http://www.codeforest.net/wp-content/uploads/2010/09/Database_1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8907" y="1135533"/>
                <a:ext cx="666853" cy="666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5304532" y="1863504"/>
              <a:ext cx="1523232" cy="7805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200" dirty="0" smtClean="0"/>
                <a:t>Instance Storage</a:t>
              </a:r>
              <a:endParaRPr lang="en-US" sz="12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159214" y="1867531"/>
              <a:ext cx="1523232" cy="780572"/>
              <a:chOff x="3952791" y="517016"/>
              <a:chExt cx="2057396" cy="100113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952791" y="517016"/>
                <a:ext cx="2057396" cy="100113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 smtClean="0"/>
                  <a:t>Object Storage</a:t>
                </a:r>
                <a:endParaRPr lang="en-US" sz="1200" dirty="0"/>
              </a:p>
            </p:txBody>
          </p:sp>
          <p:pic>
            <p:nvPicPr>
              <p:cNvPr id="23" name="Picture 4" descr="http://sqlbackupandftp.com/blog/wp-content/uploads/2014/06/Amazon_S3_Site.pn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53" t="25928" r="19505" b="31737"/>
              <a:stretch/>
            </p:blipFill>
            <p:spPr bwMode="auto">
              <a:xfrm>
                <a:off x="4057118" y="884875"/>
                <a:ext cx="1819526" cy="554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2094947" y="1260560"/>
              <a:ext cx="4742569" cy="560523"/>
              <a:chOff x="2588220" y="2475321"/>
              <a:chExt cx="6405683" cy="718910"/>
            </a:xfrm>
          </p:grpSpPr>
          <p:pic>
            <p:nvPicPr>
              <p:cNvPr id="18" name="Picture 8" descr="Google Cloud Platform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6288" y="2870717"/>
                <a:ext cx="2581374" cy="323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https://encrypted-tbn0.gstatic.com/images?q=tbn:ANd9GcTEiq9GSlF5mZIT_AiKI3ItbsiY-s2kzQvfc92oepsmYh_z-I-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7662" y="2654560"/>
                <a:ext cx="1216241" cy="44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4" descr="https://www.opensciencedatacloud.org/static/OSDC_RGB_Horiz_sm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8220" y="2673760"/>
                <a:ext cx="2608068" cy="41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http://consulting.blumshapiro.com/media/uploads/images/windows_azure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2605" y="2475321"/>
                <a:ext cx="1820170" cy="342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5401800" y="2120511"/>
              <a:ext cx="1296157" cy="510966"/>
              <a:chOff x="5649505" y="677220"/>
              <a:chExt cx="1750691" cy="655350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932134" y="677220"/>
                <a:ext cx="468062" cy="64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290819" y="677220"/>
                <a:ext cx="468062" cy="64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649505" y="691152"/>
                <a:ext cx="468062" cy="64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6" name="Oval 35"/>
          <p:cNvSpPr/>
          <p:nvPr/>
        </p:nvSpPr>
        <p:spPr>
          <a:xfrm>
            <a:off x="1016154" y="4281391"/>
            <a:ext cx="1408396" cy="393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Transfer</a:t>
            </a:r>
            <a:endParaRPr lang="en-US" sz="1200" dirty="0"/>
          </a:p>
        </p:txBody>
      </p:sp>
      <p:sp>
        <p:nvSpPr>
          <p:cNvPr id="37" name="Oval 36"/>
          <p:cNvSpPr/>
          <p:nvPr/>
        </p:nvSpPr>
        <p:spPr>
          <a:xfrm>
            <a:off x="795254" y="4616032"/>
            <a:ext cx="1408396" cy="393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Synchronize</a:t>
            </a:r>
            <a:endParaRPr lang="en-US" sz="1200" dirty="0"/>
          </a:p>
        </p:txBody>
      </p:sp>
      <p:sp>
        <p:nvSpPr>
          <p:cNvPr id="38" name="Oval 37"/>
          <p:cNvSpPr/>
          <p:nvPr/>
        </p:nvSpPr>
        <p:spPr>
          <a:xfrm>
            <a:off x="799926" y="4972694"/>
            <a:ext cx="1408396" cy="393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Share</a:t>
            </a:r>
            <a:endParaRPr lang="en-US" sz="1200" dirty="0"/>
          </a:p>
        </p:txBody>
      </p:sp>
      <p:sp>
        <p:nvSpPr>
          <p:cNvPr id="39" name="Cloud 38"/>
          <p:cNvSpPr/>
          <p:nvPr/>
        </p:nvSpPr>
        <p:spPr>
          <a:xfrm>
            <a:off x="1798004" y="4234222"/>
            <a:ext cx="2522184" cy="1611877"/>
          </a:xfrm>
          <a:prstGeom prst="cloud">
            <a:avLst/>
          </a:prstGeom>
          <a:solidFill>
            <a:srgbClr val="37619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662455" y="3725585"/>
            <a:ext cx="4188457" cy="2361381"/>
            <a:chOff x="4662455" y="3450948"/>
            <a:chExt cx="4188457" cy="2361381"/>
          </a:xfrm>
        </p:grpSpPr>
        <p:sp>
          <p:nvSpPr>
            <p:cNvPr id="41" name="Rounded Rectangle 40"/>
            <p:cNvSpPr/>
            <p:nvPr/>
          </p:nvSpPr>
          <p:spPr>
            <a:xfrm>
              <a:off x="6224996" y="3677259"/>
              <a:ext cx="999058" cy="3876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InCommon</a:t>
              </a:r>
              <a:r>
                <a:rPr lang="en-US" sz="1200" dirty="0" smtClean="0"/>
                <a:t>/</a:t>
              </a:r>
              <a:r>
                <a:rPr lang="en-US" sz="1200" dirty="0" err="1" smtClean="0"/>
                <a:t>CILogon</a:t>
              </a:r>
              <a:endParaRPr lang="en-US" sz="1200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240018" y="5172835"/>
              <a:ext cx="999058" cy="3876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MyProxy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OAuth</a:t>
              </a:r>
              <a:endParaRPr lang="en-US" sz="1200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379359" y="4964601"/>
              <a:ext cx="1471553" cy="594523"/>
              <a:chOff x="113600" y="3546385"/>
              <a:chExt cx="1987594" cy="762518"/>
            </a:xfrm>
          </p:grpSpPr>
          <p:pic>
            <p:nvPicPr>
              <p:cNvPr id="57" name="Picture 26" descr="xsede-black.pn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651" y="3571038"/>
                <a:ext cx="966543" cy="366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24" descr="logo_NERSC.png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23" t="23529" b="25882"/>
              <a:stretch>
                <a:fillRect/>
              </a:stretch>
            </p:blipFill>
            <p:spPr bwMode="auto">
              <a:xfrm>
                <a:off x="113600" y="3546385"/>
                <a:ext cx="925320" cy="344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10" descr="National Grid Top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966" y="4017888"/>
                <a:ext cx="1220108" cy="250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2" descr="NCSA home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10" y="3955076"/>
                <a:ext cx="523664" cy="353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Rounded Rectangle 43"/>
            <p:cNvSpPr/>
            <p:nvPr/>
          </p:nvSpPr>
          <p:spPr>
            <a:xfrm>
              <a:off x="6224996" y="4442450"/>
              <a:ext cx="999058" cy="3755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OpenID</a:t>
              </a:r>
              <a:endParaRPr lang="en-US" sz="1200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379359" y="3677259"/>
              <a:ext cx="1401525" cy="537141"/>
              <a:chOff x="2294357" y="5651049"/>
              <a:chExt cx="2817690" cy="1045164"/>
            </a:xfrm>
          </p:grpSpPr>
          <p:pic>
            <p:nvPicPr>
              <p:cNvPr id="52" name="Picture 51" descr="logo_Exeter_University.png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858" y="5651049"/>
                <a:ext cx="1051886" cy="431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23" descr="logo_umich_logo.png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4357" y="6229610"/>
                <a:ext cx="742676" cy="466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26" descr="https://encrypted-tbn3.gstatic.com/images?q=tbn:ANd9GcQSonDVl44ujlqhipyOtcusHDpHLjcQ5P3oxUcLO8FPQqyj6msAxUMyHak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9220" y="6092923"/>
                <a:ext cx="1282827" cy="596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5" descr="logo_cornell_round.png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5014" y="6161986"/>
                <a:ext cx="534227" cy="534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28" descr="https://encrypted-tbn3.gstatic.com/images?q=tbn:ANd9GcTGyisSt9ahSNMkgkXYa03xqSsz-yTWQiaQ58QOUmoOxqitfrg6bFw4WIs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3410" y="5655122"/>
                <a:ext cx="1453701" cy="291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Picture 32" descr="http://images.google.com/intl/en_ALL/images/srpr/logo6w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274" y="4411576"/>
              <a:ext cx="951696" cy="353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5661512" y="3450948"/>
              <a:ext cx="376523" cy="236138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/>
                <a:t>Globus Nexus</a:t>
              </a:r>
              <a:endParaRPr lang="en-US" sz="1200" dirty="0"/>
            </a:p>
          </p:txBody>
        </p:sp>
        <p:sp>
          <p:nvSpPr>
            <p:cNvPr id="48" name="Left-Right Arrow 47"/>
            <p:cNvSpPr/>
            <p:nvPr/>
          </p:nvSpPr>
          <p:spPr>
            <a:xfrm>
              <a:off x="4662455" y="4440363"/>
              <a:ext cx="951926" cy="37763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9" name="Straight Connector 48"/>
            <p:cNvCxnSpPr>
              <a:stCxn id="41" idx="1"/>
            </p:cNvCxnSpPr>
            <p:nvPr/>
          </p:nvCxnSpPr>
          <p:spPr>
            <a:xfrm flipH="1" flipV="1">
              <a:off x="6038120" y="3868337"/>
              <a:ext cx="186876" cy="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4" idx="1"/>
              <a:endCxn id="47" idx="3"/>
            </p:cNvCxnSpPr>
            <p:nvPr/>
          </p:nvCxnSpPr>
          <p:spPr>
            <a:xfrm flipH="1">
              <a:off x="6038035" y="4630222"/>
              <a:ext cx="186960" cy="14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2" idx="1"/>
            </p:cNvCxnSpPr>
            <p:nvPr/>
          </p:nvCxnSpPr>
          <p:spPr>
            <a:xfrm flipH="1" flipV="1">
              <a:off x="6036169" y="5366642"/>
              <a:ext cx="203849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60" descr="globus-online-2013-large-white.png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8" b="23423"/>
          <a:stretch/>
        </p:blipFill>
        <p:spPr>
          <a:xfrm>
            <a:off x="2440399" y="4480296"/>
            <a:ext cx="1308935" cy="1011397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04544" y="2839405"/>
            <a:ext cx="8042054" cy="321766"/>
            <a:chOff x="504544" y="2564768"/>
            <a:chExt cx="8042054" cy="321766"/>
          </a:xfrm>
        </p:grpSpPr>
        <p:sp>
          <p:nvSpPr>
            <p:cNvPr id="63" name="Rounded Rectangle 62"/>
            <p:cNvSpPr/>
            <p:nvPr/>
          </p:nvSpPr>
          <p:spPr>
            <a:xfrm>
              <a:off x="504544" y="2601082"/>
              <a:ext cx="1283360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Connect</a:t>
              </a:r>
              <a:endParaRPr lang="en-US" sz="1200" dirty="0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3879018" y="2564768"/>
              <a:ext cx="1283360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Connect</a:t>
              </a:r>
              <a:endParaRPr lang="en-US" sz="1200" dirty="0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5469038" y="2569368"/>
              <a:ext cx="1283360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Connect</a:t>
              </a:r>
              <a:endParaRPr lang="en-US" sz="1200" dirty="0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7263238" y="2590547"/>
              <a:ext cx="1283360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Connect</a:t>
              </a:r>
              <a:endParaRPr lang="en-US" sz="12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04139" y="3258438"/>
            <a:ext cx="6939036" cy="959585"/>
            <a:chOff x="1104139" y="2983801"/>
            <a:chExt cx="6939036" cy="959585"/>
          </a:xfrm>
        </p:grpSpPr>
        <p:sp>
          <p:nvSpPr>
            <p:cNvPr id="68" name="Up-Down Arrow 67"/>
            <p:cNvSpPr/>
            <p:nvPr/>
          </p:nvSpPr>
          <p:spPr>
            <a:xfrm>
              <a:off x="2476460" y="3352798"/>
              <a:ext cx="350443" cy="590588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9" name="Up-Down Arrow 68"/>
            <p:cNvSpPr/>
            <p:nvPr/>
          </p:nvSpPr>
          <p:spPr>
            <a:xfrm>
              <a:off x="2944350" y="3352799"/>
              <a:ext cx="350443" cy="590419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0" name="Up-Down Arrow 69"/>
            <p:cNvSpPr/>
            <p:nvPr/>
          </p:nvSpPr>
          <p:spPr>
            <a:xfrm>
              <a:off x="3414892" y="3352799"/>
              <a:ext cx="350443" cy="587047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1" name="Up-Down Arrow 70"/>
            <p:cNvSpPr/>
            <p:nvPr/>
          </p:nvSpPr>
          <p:spPr>
            <a:xfrm>
              <a:off x="3885435" y="3352798"/>
              <a:ext cx="350443" cy="587047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1104139" y="2983801"/>
              <a:ext cx="6939036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Endpoints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88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Reliable, secure, high-performance </a:t>
            </a:r>
            <a:r>
              <a:rPr lang="en-US" b="1" i="1" dirty="0"/>
              <a:t>file</a:t>
            </a:r>
            <a:r>
              <a:rPr lang="en-US" b="1" dirty="0"/>
              <a:t> </a:t>
            </a:r>
            <a:r>
              <a:rPr lang="en-US" b="1" i="1" dirty="0"/>
              <a:t>transfer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i="1" dirty="0" smtClean="0"/>
              <a:t>synchronization</a:t>
            </a:r>
            <a:endParaRPr lang="en-US" i="1" dirty="0"/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Fire-and-forget” </a:t>
            </a:r>
            <a:r>
              <a:rPr lang="en-US" dirty="0" smtClean="0"/>
              <a:t>transfers</a:t>
            </a:r>
          </a:p>
          <a:p>
            <a:endParaRPr lang="en-US" dirty="0"/>
          </a:p>
          <a:p>
            <a:r>
              <a:rPr lang="en-US" dirty="0"/>
              <a:t>Automatic fault </a:t>
            </a:r>
            <a:r>
              <a:rPr lang="en-US" dirty="0" smtClean="0"/>
              <a:t>recovery</a:t>
            </a:r>
          </a:p>
          <a:p>
            <a:endParaRPr lang="en-US" dirty="0"/>
          </a:p>
          <a:p>
            <a:r>
              <a:rPr lang="en-US" dirty="0"/>
              <a:t>Seamless security </a:t>
            </a:r>
            <a:r>
              <a:rPr lang="en-US" dirty="0" smtClean="0"/>
              <a:t>integration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10x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faster than SCP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Regular Pentagon 6"/>
          <p:cNvSpPr/>
          <p:nvPr/>
        </p:nvSpPr>
        <p:spPr>
          <a:xfrm>
            <a:off x="4590549" y="2347468"/>
            <a:ext cx="1096861" cy="1044629"/>
          </a:xfrm>
          <a:prstGeom prst="pentagon">
            <a:avLst/>
          </a:prstGeom>
          <a:solidFill>
            <a:schemeClr val="bg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Source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65349" y="2347468"/>
            <a:ext cx="1292295" cy="1044629"/>
          </a:xfrm>
          <a:prstGeom prst="roundRect">
            <a:avLst>
              <a:gd name="adj" fmla="val 52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Destination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93800" y="4526555"/>
            <a:ext cx="2333940" cy="1677305"/>
            <a:chOff x="888945" y="3828391"/>
            <a:chExt cx="3422840" cy="2459845"/>
          </a:xfrm>
        </p:grpSpPr>
        <p:pic>
          <p:nvPicPr>
            <p:cNvPr id="10" name="Picture 9" descr="femaleuser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852" y="5049379"/>
              <a:ext cx="1238857" cy="1238857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stCxn id="10" idx="3"/>
            </p:cNvCxnSpPr>
            <p:nvPr/>
          </p:nvCxnSpPr>
          <p:spPr>
            <a:xfrm flipV="1">
              <a:off x="2255708" y="4787500"/>
              <a:ext cx="2056077" cy="881308"/>
            </a:xfrm>
            <a:prstGeom prst="straightConnector1">
              <a:avLst/>
            </a:pr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511300" y="3828391"/>
              <a:ext cx="2553930" cy="13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D1D27"/>
                  </a:solidFill>
                  <a:latin typeface="Arial"/>
                  <a:cs typeface="Arial"/>
                </a:rPr>
                <a:t>User initiates transfer request</a:t>
              </a:r>
              <a:endParaRPr lang="en-US" dirty="0">
                <a:solidFill>
                  <a:srgbClr val="8D1D27"/>
                </a:solidFill>
                <a:latin typeface="Arial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88945" y="3880766"/>
              <a:ext cx="622355" cy="622353"/>
            </a:xfrm>
            <a:prstGeom prst="ellipse">
              <a:avLst/>
            </a:prstGeom>
            <a:solidFill>
              <a:srgbClr val="265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2F2F2"/>
                  </a:solidFill>
                  <a:latin typeface="Arial"/>
                  <a:cs typeface="Arial"/>
                </a:rPr>
                <a:t>1</a:t>
              </a:r>
              <a:endParaRPr lang="en-US" sz="2000" b="1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03573" y="1924632"/>
            <a:ext cx="2410538" cy="2327359"/>
            <a:chOff x="3103103" y="12531"/>
            <a:chExt cx="3535176" cy="341318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718391" y="1284923"/>
              <a:ext cx="2631835" cy="1588"/>
            </a:xfrm>
            <a:prstGeom prst="straightConnector1">
              <a:avLst/>
            </a:pr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096493" y="12531"/>
              <a:ext cx="2430926" cy="135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D1D27"/>
                  </a:solidFill>
                  <a:latin typeface="Arial"/>
                  <a:cs typeface="Arial"/>
                </a:rPr>
                <a:t>Globus moves and syncs files</a:t>
              </a:r>
              <a:endParaRPr lang="en-US" dirty="0">
                <a:solidFill>
                  <a:srgbClr val="8D1D27"/>
                </a:solidFill>
                <a:latin typeface="Arial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469940" y="43144"/>
              <a:ext cx="622356" cy="622356"/>
            </a:xfrm>
            <a:prstGeom prst="ellipse">
              <a:avLst/>
            </a:prstGeom>
            <a:solidFill>
              <a:srgbClr val="265B9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2F2F2"/>
                  </a:solidFill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>
              <a:off x="3103103" y="2262010"/>
              <a:ext cx="1885426" cy="1163710"/>
            </a:xfrm>
            <a:prstGeom prst="straightConnector1">
              <a:avLst/>
            </a:prstGeom>
            <a:ln w="508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140929" y="2164644"/>
              <a:ext cx="1497350" cy="1261076"/>
            </a:xfrm>
            <a:prstGeom prst="straightConnector1">
              <a:avLst/>
            </a:prstGeom>
            <a:ln w="508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822669" y="5093045"/>
            <a:ext cx="3931434" cy="1159995"/>
            <a:chOff x="2288152" y="4865466"/>
            <a:chExt cx="5765647" cy="1701191"/>
          </a:xfrm>
        </p:grpSpPr>
        <p:sp>
          <p:nvSpPr>
            <p:cNvPr id="21" name="Freeform 20"/>
            <p:cNvSpPr/>
            <p:nvPr/>
          </p:nvSpPr>
          <p:spPr>
            <a:xfrm>
              <a:off x="2288152" y="5176645"/>
              <a:ext cx="3093175" cy="1390012"/>
            </a:xfrm>
            <a:custGeom>
              <a:avLst/>
              <a:gdLst>
                <a:gd name="connsiteX0" fmla="*/ 4307680 w 4307680"/>
                <a:gd name="connsiteY0" fmla="*/ 0 h 1669490"/>
                <a:gd name="connsiteX1" fmla="*/ 2919795 w 4307680"/>
                <a:gd name="connsiteY1" fmla="*/ 1440344 h 1669490"/>
                <a:gd name="connsiteX2" fmla="*/ 0 w 4307680"/>
                <a:gd name="connsiteY2" fmla="*/ 1374874 h 1669490"/>
                <a:gd name="connsiteX3" fmla="*/ 0 w 4307680"/>
                <a:gd name="connsiteY3" fmla="*/ 1374874 h 16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7680" h="1669490">
                  <a:moveTo>
                    <a:pt x="4307680" y="0"/>
                  </a:moveTo>
                  <a:cubicBezTo>
                    <a:pt x="3972711" y="605599"/>
                    <a:pt x="3637742" y="1211198"/>
                    <a:pt x="2919795" y="1440344"/>
                  </a:cubicBezTo>
                  <a:cubicBezTo>
                    <a:pt x="2201848" y="1669490"/>
                    <a:pt x="0" y="1374874"/>
                    <a:pt x="0" y="1374874"/>
                  </a:cubicBezTo>
                  <a:lnTo>
                    <a:pt x="0" y="1374874"/>
                  </a:lnTo>
                </a:path>
              </a:pathLst>
            </a:cu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81327" y="5489439"/>
              <a:ext cx="2672472" cy="94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D1D27"/>
                  </a:solidFill>
                  <a:latin typeface="Arial"/>
                  <a:cs typeface="Arial"/>
                </a:rPr>
                <a:t>Globus notifies user</a:t>
              </a:r>
              <a:endParaRPr lang="en-US" dirty="0">
                <a:solidFill>
                  <a:srgbClr val="8D1D27"/>
                </a:solidFill>
                <a:latin typeface="Arial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528599" y="4865466"/>
              <a:ext cx="622355" cy="622355"/>
            </a:xfrm>
            <a:prstGeom prst="ellipse">
              <a:avLst/>
            </a:prstGeom>
            <a:solidFill>
              <a:srgbClr val="265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2F2F2"/>
                  </a:solidFill>
                  <a:latin typeface="Arial"/>
                  <a:cs typeface="Arial"/>
                </a:rPr>
                <a:t>3</a:t>
              </a:r>
              <a:endParaRPr lang="en-US" sz="2000" b="1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Cloud 23"/>
          <p:cNvSpPr/>
          <p:nvPr/>
        </p:nvSpPr>
        <p:spPr>
          <a:xfrm>
            <a:off x="5829758" y="4014378"/>
            <a:ext cx="1787443" cy="1344742"/>
          </a:xfrm>
          <a:prstGeom prst="cloud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/>
              <a:cs typeface="Arial"/>
            </a:endParaRPr>
          </a:p>
        </p:txBody>
      </p:sp>
      <p:pic>
        <p:nvPicPr>
          <p:cNvPr id="25" name="Picture 24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8" b="23423"/>
          <a:stretch/>
        </p:blipFill>
        <p:spPr>
          <a:xfrm>
            <a:off x="6127740" y="4266940"/>
            <a:ext cx="1130740" cy="8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Transfer: CHESS to ALCF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170" name="Picture 2" descr="C:\cygwin\home\wozniak\proj\debd\papers\2015\CLASSE\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82175" cy="52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76800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b="1" dirty="0" smtClean="0"/>
              <a:t>Automated data </a:t>
            </a:r>
            <a:r>
              <a:rPr lang="en-US" sz="2400" b="1" dirty="0" smtClean="0"/>
              <a:t>capture and analysis </a:t>
            </a:r>
            <a:r>
              <a:rPr lang="en-US" sz="2400" b="1" dirty="0" smtClean="0"/>
              <a:t>pipelines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/>
              <a:t>To boost productivity during beamtime </a:t>
            </a:r>
            <a:endParaRPr lang="en-US" sz="2400" i="1" dirty="0" smtClean="0"/>
          </a:p>
          <a:p>
            <a:r>
              <a:rPr lang="en-US" sz="2400" b="1" dirty="0" smtClean="0"/>
              <a:t>Integration with high-performance computers</a:t>
            </a:r>
            <a:br>
              <a:rPr lang="en-US" sz="2400" b="1" dirty="0" smtClean="0"/>
            </a:br>
            <a:r>
              <a:rPr lang="en-US" sz="2400" i="1" dirty="0" smtClean="0"/>
              <a:t>To integrate experiment and simulation</a:t>
            </a:r>
            <a:endParaRPr lang="en-US" sz="2400" dirty="0" smtClean="0"/>
          </a:p>
          <a:p>
            <a:r>
              <a:rPr lang="en-US" sz="2400" b="1" dirty="0" smtClean="0"/>
              <a:t>Effective use of large data sets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Maximize utility of high-resolution, high-frame-rate detectors and automation</a:t>
            </a:r>
            <a:endParaRPr lang="en-US" sz="2400" i="1" dirty="0" smtClean="0"/>
          </a:p>
          <a:p>
            <a:r>
              <a:rPr lang="en-US" sz="2400" b="1" dirty="0" smtClean="0"/>
              <a:t>High interactivity and programmability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Improve the overall scientific process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0" y="114300"/>
            <a:ext cx="6807466" cy="1143000"/>
          </a:xfrm>
        </p:spPr>
        <p:txBody>
          <a:bodyPr/>
          <a:lstStyle/>
          <a:p>
            <a:r>
              <a:rPr lang="en-US" sz="3200" dirty="0" smtClean="0"/>
              <a:t>The Petrel research data service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685" y="1032805"/>
            <a:ext cx="5329002" cy="4525963"/>
          </a:xfrm>
        </p:spPr>
        <p:txBody>
          <a:bodyPr/>
          <a:lstStyle/>
          <a:p>
            <a:r>
              <a:rPr lang="en-US" sz="2400" dirty="0" smtClean="0"/>
              <a:t>High-speed, high-capacity data store</a:t>
            </a:r>
          </a:p>
          <a:p>
            <a:r>
              <a:rPr lang="en-US" sz="2400" dirty="0" smtClean="0"/>
              <a:t>Seamless integration with data fabric</a:t>
            </a:r>
          </a:p>
          <a:p>
            <a:r>
              <a:rPr lang="en-US" sz="2400" dirty="0" smtClean="0"/>
              <a:t>Project-focused, self-managed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1F2F5"/>
              </a:clrFrom>
              <a:clrTo>
                <a:srgbClr val="F1F2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4" t="22692" r="2646" b="13397"/>
          <a:stretch/>
        </p:blipFill>
        <p:spPr>
          <a:xfrm>
            <a:off x="6725257" y="193676"/>
            <a:ext cx="2418743" cy="1028089"/>
          </a:xfrm>
          <a:prstGeom prst="rect">
            <a:avLst/>
          </a:prstGeom>
        </p:spPr>
      </p:pic>
      <p:grpSp>
        <p:nvGrpSpPr>
          <p:cNvPr id="8" name="Group 62"/>
          <p:cNvGrpSpPr/>
          <p:nvPr/>
        </p:nvGrpSpPr>
        <p:grpSpPr>
          <a:xfrm>
            <a:off x="5192162" y="5490021"/>
            <a:ext cx="1876435" cy="886758"/>
            <a:chOff x="5081228" y="1752600"/>
            <a:chExt cx="1419944" cy="12563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1228" y="1755146"/>
              <a:ext cx="405172" cy="12512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228" y="1757692"/>
              <a:ext cx="405172" cy="12512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755146"/>
              <a:ext cx="405174" cy="12512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752600"/>
              <a:ext cx="405172" cy="1251299"/>
            </a:xfrm>
            <a:prstGeom prst="rect">
              <a:avLst/>
            </a:prstGeom>
          </p:spPr>
        </p:pic>
      </p:grpSp>
      <p:grpSp>
        <p:nvGrpSpPr>
          <p:cNvPr id="13" name="Group 62"/>
          <p:cNvGrpSpPr/>
          <p:nvPr/>
        </p:nvGrpSpPr>
        <p:grpSpPr>
          <a:xfrm>
            <a:off x="6995562" y="5490021"/>
            <a:ext cx="1876435" cy="886758"/>
            <a:chOff x="5081228" y="1752600"/>
            <a:chExt cx="1419944" cy="12563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1228" y="1755146"/>
              <a:ext cx="405172" cy="12512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228" y="1757692"/>
              <a:ext cx="405172" cy="12512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755146"/>
              <a:ext cx="405174" cy="12512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752600"/>
              <a:ext cx="405172" cy="1251299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 bwMode="auto">
          <a:xfrm>
            <a:off x="521756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3129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4501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55874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67247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78620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9993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01365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12738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24111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35484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46857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58229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69602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80975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92348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03721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15093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26466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49212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37839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60585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71957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83330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94703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06076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17449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828821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40194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51567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862940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8743143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45143" y="5656263"/>
            <a:ext cx="2759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1.7 PB GPFS store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27591" y="5132179"/>
            <a:ext cx="270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32 I/O nodes with GridFTP</a:t>
            </a:r>
            <a:endParaRPr lang="en-US" b="1" dirty="0"/>
          </a:p>
        </p:txBody>
      </p:sp>
      <p:sp>
        <p:nvSpPr>
          <p:cNvPr id="54" name="Rectangle 53"/>
          <p:cNvSpPr/>
          <p:nvPr/>
        </p:nvSpPr>
        <p:spPr bwMode="auto">
          <a:xfrm>
            <a:off x="5080000" y="5080000"/>
            <a:ext cx="3914775" cy="1347579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55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13"/>
          <a:stretch/>
        </p:blipFill>
        <p:spPr bwMode="auto">
          <a:xfrm>
            <a:off x="2523300" y="2644574"/>
            <a:ext cx="1540699" cy="155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Screen Shot 2014-08-31 at , Aug 31 2014,11.40.13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551" y="1282700"/>
            <a:ext cx="2849342" cy="1858009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pic>
        <p:nvPicPr>
          <p:cNvPr id="57" name="Picture 56" descr="30292D004-72dpi_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800" y="5130800"/>
            <a:ext cx="1710287" cy="1138291"/>
          </a:xfrm>
          <a:prstGeom prst="rect">
            <a:avLst/>
          </a:prstGeom>
        </p:spPr>
      </p:pic>
      <p:sp>
        <p:nvSpPr>
          <p:cNvPr id="58" name="Bent Arrow 57"/>
          <p:cNvSpPr/>
          <p:nvPr/>
        </p:nvSpPr>
        <p:spPr bwMode="auto">
          <a:xfrm rot="5400000">
            <a:off x="4297833" y="3055469"/>
            <a:ext cx="1778418" cy="2246086"/>
          </a:xfrm>
          <a:prstGeom prst="bentArrow">
            <a:avLst>
              <a:gd name="adj1" fmla="val 13963"/>
              <a:gd name="adj2" fmla="val 16399"/>
              <a:gd name="adj3" fmla="val 15652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0" name="Left-Right Arrow 59"/>
          <p:cNvSpPr/>
          <p:nvPr/>
        </p:nvSpPr>
        <p:spPr bwMode="auto">
          <a:xfrm>
            <a:off x="3154087" y="5410201"/>
            <a:ext cx="1925913" cy="635000"/>
          </a:xfrm>
          <a:prstGeom prst="leftRightArrow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7788549" y="3140709"/>
            <a:ext cx="0" cy="1939291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-431800" y="4025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03200" y="4135566"/>
            <a:ext cx="134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sites, facilities, colleagues </a:t>
            </a:r>
            <a:endParaRPr lang="en-US" dirty="0"/>
          </a:p>
        </p:txBody>
      </p:sp>
      <p:sp>
        <p:nvSpPr>
          <p:cNvPr id="67" name="Left-Up Arrow 66"/>
          <p:cNvSpPr/>
          <p:nvPr/>
        </p:nvSpPr>
        <p:spPr bwMode="auto">
          <a:xfrm flipV="1">
            <a:off x="1346200" y="4305299"/>
            <a:ext cx="4212546" cy="762421"/>
          </a:xfrm>
          <a:prstGeom prst="leftUp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 rot="19670209">
            <a:off x="3796131" y="4545687"/>
            <a:ext cx="2452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 GB/s network</a:t>
            </a:r>
            <a:endParaRPr lang="en-US"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6796737" y="3630876"/>
            <a:ext cx="2198038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100 TB allocations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User managed access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78" y="2676235"/>
            <a:ext cx="2009022" cy="151942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48413" y="2625435"/>
            <a:ext cx="116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lobus.org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Aps overview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Argonne National Laboratory – Advanced Photon Source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640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cygwin\home\wozniak\mcs\pubs\slides\CCL_2013\A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990600"/>
            <a:ext cx="1676400" cy="533400"/>
          </a:xfrm>
        </p:spPr>
        <p:txBody>
          <a:bodyPr/>
          <a:lstStyle/>
          <a:p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Chicago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886980"/>
            <a:ext cx="630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Arial Black" pitchFamily="34" charset="0"/>
              </a:rPr>
              <a:t>Advanced Photon Source </a:t>
            </a:r>
            <a:r>
              <a:rPr lang="en-US" sz="2800" dirty="0" smtClean="0">
                <a:solidFill>
                  <a:srgbClr val="FFC000"/>
                </a:solidFill>
                <a:latin typeface="Arial Black" pitchFamily="34" charset="0"/>
              </a:rPr>
              <a:t>(APS)</a:t>
            </a:r>
            <a:endParaRPr lang="en-US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938396">
            <a:off x="4953000" y="990600"/>
            <a:ext cx="304800" cy="152400"/>
          </a:xfrm>
          <a:prstGeom prst="leftArrow">
            <a:avLst/>
          </a:prstGeom>
          <a:solidFill>
            <a:srgbClr val="FFC000"/>
          </a:solidFill>
          <a:ln w="38100">
            <a:solidFill>
              <a:srgbClr val="FFC000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1219200"/>
            <a:ext cx="225026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</a:defRPr>
            </a:lvl9pPr>
          </a:lstStyle>
          <a:p>
            <a:r>
              <a:rPr lang="en-US" sz="1800" kern="0" dirty="0" smtClean="0">
                <a:solidFill>
                  <a:srgbClr val="FFC000"/>
                </a:solidFill>
                <a:latin typeface="Arial Black" pitchFamily="34" charset="0"/>
              </a:rPr>
              <a:t>Supercomputers</a:t>
            </a:r>
            <a:endParaRPr lang="en-US" sz="1800" kern="0" dirty="0"/>
          </a:p>
        </p:txBody>
      </p:sp>
      <p:sp>
        <p:nvSpPr>
          <p:cNvPr id="9" name="Left Arrow 8"/>
          <p:cNvSpPr/>
          <p:nvPr/>
        </p:nvSpPr>
        <p:spPr bwMode="auto">
          <a:xfrm rot="19876196">
            <a:off x="246467" y="1435475"/>
            <a:ext cx="304800" cy="152400"/>
          </a:xfrm>
          <a:prstGeom prst="leftArrow">
            <a:avLst/>
          </a:prstGeom>
          <a:solidFill>
            <a:srgbClr val="FFC000"/>
          </a:solidFill>
          <a:ln w="38100">
            <a:solidFill>
              <a:srgbClr val="FFC000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0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cygwin\home\wozniak\mcs\pubs\slides\CCL_2013\LO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400" y="3124200"/>
            <a:ext cx="5232400" cy="3352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Advanced Photon Source (APS)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2860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1800" b="1" dirty="0">
                <a:solidFill>
                  <a:srgbClr val="151515"/>
                </a:solidFill>
                <a:ea typeface="MS PGothic" charset="0"/>
                <a:cs typeface="Arial"/>
              </a:rPr>
              <a:t>In </a:t>
            </a:r>
            <a:r>
              <a:rPr lang="en-US" sz="1800" b="1" dirty="0" smtClean="0">
                <a:solidFill>
                  <a:srgbClr val="151515"/>
                </a:solidFill>
                <a:ea typeface="MS PGothic" charset="0"/>
                <a:cs typeface="Arial"/>
              </a:rPr>
              <a:t>2014 </a:t>
            </a:r>
          </a:p>
          <a:p>
            <a:pPr lvl="1">
              <a:spcBef>
                <a:spcPct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rgbClr val="151515"/>
                </a:solidFill>
                <a:ea typeface="MS PGothic" charset="0"/>
                <a:cs typeface="Arial"/>
              </a:rPr>
              <a:t>2,000 </a:t>
            </a:r>
            <a:r>
              <a:rPr lang="en-US" sz="1600" dirty="0">
                <a:solidFill>
                  <a:srgbClr val="151515"/>
                </a:solidFill>
                <a:ea typeface="MS PGothic" charset="0"/>
                <a:cs typeface="Arial"/>
              </a:rPr>
              <a:t>visits by &gt;5,000 unique users </a:t>
            </a:r>
            <a:endParaRPr lang="en-US" sz="1600" dirty="0" smtClean="0">
              <a:solidFill>
                <a:srgbClr val="151515"/>
              </a:solidFill>
              <a:ea typeface="MS PGothic" charset="0"/>
              <a:cs typeface="Arial"/>
            </a:endParaRPr>
          </a:p>
          <a:p>
            <a:pPr lvl="1">
              <a:spcBef>
                <a:spcPct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rgbClr val="151515"/>
                </a:solidFill>
                <a:ea typeface="MS PGothic" charset="0"/>
                <a:cs typeface="Arial"/>
              </a:rPr>
              <a:t>&gt;5,700 </a:t>
            </a:r>
            <a:r>
              <a:rPr lang="en-US" sz="1600" dirty="0">
                <a:solidFill>
                  <a:srgbClr val="151515"/>
                </a:solidFill>
                <a:ea typeface="MS PGothic" charset="0"/>
                <a:cs typeface="Arial"/>
              </a:rPr>
              <a:t>experiments </a:t>
            </a:r>
            <a:endParaRPr lang="en-US" sz="1600" dirty="0" smtClean="0">
              <a:solidFill>
                <a:srgbClr val="151515"/>
              </a:solidFill>
              <a:ea typeface="MS PGothic" charset="0"/>
              <a:cs typeface="Arial"/>
            </a:endParaRPr>
          </a:p>
          <a:p>
            <a:pPr lvl="1">
              <a:spcBef>
                <a:spcPct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rgbClr val="151515"/>
                </a:solidFill>
                <a:ea typeface="MS PGothic" charset="0"/>
                <a:cs typeface="Arial"/>
              </a:rPr>
              <a:t>1,800 </a:t>
            </a:r>
            <a:r>
              <a:rPr lang="en-US" sz="1600" dirty="0">
                <a:solidFill>
                  <a:srgbClr val="151515"/>
                </a:solidFill>
                <a:ea typeface="MS PGothic" charset="0"/>
                <a:cs typeface="Arial"/>
              </a:rPr>
              <a:t>(to date) total publications; 24% of refereed pubs in high-impact </a:t>
            </a:r>
            <a:r>
              <a:rPr lang="en-US" sz="1600" dirty="0" smtClean="0">
                <a:solidFill>
                  <a:srgbClr val="151515"/>
                </a:solidFill>
                <a:ea typeface="MS PGothic" charset="0"/>
                <a:cs typeface="Arial"/>
              </a:rPr>
              <a:t>journals</a:t>
            </a:r>
          </a:p>
          <a:p>
            <a:pPr lvl="1">
              <a:spcBef>
                <a:spcPct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rgbClr val="151515"/>
                </a:solidFill>
                <a:ea typeface="MS PGothic" charset="0"/>
                <a:cs typeface="Arial"/>
              </a:rPr>
              <a:t>&gt;1,200 </a:t>
            </a:r>
            <a:r>
              <a:rPr lang="en-US" sz="1600" dirty="0">
                <a:solidFill>
                  <a:srgbClr val="151515"/>
                </a:solidFill>
                <a:ea typeface="MS PGothic" charset="0"/>
                <a:cs typeface="Arial"/>
              </a:rPr>
              <a:t>protein structure deposits </a:t>
            </a:r>
            <a:endParaRPr lang="en-US" sz="1600" dirty="0" smtClean="0">
              <a:solidFill>
                <a:srgbClr val="151515"/>
              </a:solidFill>
              <a:ea typeface="MS PGothic" charset="0"/>
              <a:cs typeface="Arial"/>
            </a:endParaRPr>
          </a:p>
          <a:p>
            <a:pPr lvl="1">
              <a:spcBef>
                <a:spcPct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rgbClr val="151515"/>
                </a:solidFill>
                <a:ea typeface="MS PGothic" charset="0"/>
                <a:cs typeface="Arial"/>
              </a:rPr>
              <a:t>66 </a:t>
            </a:r>
            <a:r>
              <a:rPr lang="en-US" sz="1600" dirty="0">
                <a:solidFill>
                  <a:srgbClr val="151515"/>
                </a:solidFill>
                <a:ea typeface="MS PGothic" charset="0"/>
                <a:cs typeface="Arial"/>
              </a:rPr>
              <a:t>operating beamlines, 5,000 hours </a:t>
            </a:r>
            <a:endParaRPr lang="en-US" sz="1600" dirty="0">
              <a:solidFill>
                <a:srgbClr val="151515"/>
              </a:solidFill>
              <a:ea typeface="MS PGothic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717"/>
            <a:ext cx="8493069" cy="1341040"/>
          </a:xfrm>
        </p:spPr>
        <p:txBody>
          <a:bodyPr anchor="ctr" anchorCtr="0"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International Light Source Community is </a:t>
            </a:r>
            <a:r>
              <a:rPr lang="en-US" dirty="0" smtClean="0"/>
              <a:t>Growing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Highly Competitive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  <a:latin typeface="Calibri"/>
              </a:rPr>
              <a:pPr/>
              <a:t>34</a:t>
            </a:fld>
            <a:endParaRPr lang="en-US">
              <a:solidFill>
                <a:srgbClr val="616161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1241153"/>
            <a:ext cx="8839200" cy="5007247"/>
            <a:chOff x="152400" y="577842"/>
            <a:chExt cx="8839200" cy="5007247"/>
          </a:xfrm>
        </p:grpSpPr>
        <p:pic>
          <p:nvPicPr>
            <p:cNvPr id="7" name="Picture 4" descr="C:\Users\fenner\Desktop\14_5_world light source map\World_Ma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914400"/>
              <a:ext cx="8839200" cy="4670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1119294" y="2637373"/>
              <a:ext cx="219551" cy="5861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9" name="Picture 8" descr="http://masterworksacademy.net/home/140006862/140007059/Images/ALS%20logo%20for%20fay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252" y="2514042"/>
              <a:ext cx="355573" cy="243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https://portal.slac.stanford.edu/sites/lcls_public/comm/Public_Documents/NUFO%20poster%20images/SSRL/SSRL-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60" y="2836518"/>
              <a:ext cx="430683" cy="21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678" y="3025428"/>
              <a:ext cx="415550" cy="1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http://www.niu.edu/clas/images/Argonn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390710"/>
              <a:ext cx="273171" cy="250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 bwMode="auto">
            <a:xfrm flipH="1" flipV="1">
              <a:off x="2526030" y="2606554"/>
              <a:ext cx="152400" cy="12833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14" name="Picture 18" descr="http://www.px.nsls.bnl.gov/courses/rr_course_2007/nsls_animlogo_sm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620" y="2635188"/>
              <a:ext cx="267996" cy="241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>
              <a:stCxn id="16" idx="1"/>
            </p:cNvCxnSpPr>
            <p:nvPr/>
          </p:nvCxnSpPr>
          <p:spPr bwMode="auto">
            <a:xfrm flipH="1" flipV="1">
              <a:off x="2672819" y="2462798"/>
              <a:ext cx="93964" cy="20217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16" name="Picture 22" descr="http://ober.mse.cornell.edu/Images/chess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783" y="2302512"/>
              <a:ext cx="832942" cy="724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 bwMode="auto">
            <a:xfrm flipH="1" flipV="1">
              <a:off x="4015803" y="2006756"/>
              <a:ext cx="295166" cy="22865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18" name="Picture 28" descr="http://upload.wikimedia.org/wikipedia/en/b/ba/Diamond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705" y="1923514"/>
              <a:ext cx="430483" cy="121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 bwMode="auto">
            <a:xfrm flipH="1" flipV="1">
              <a:off x="4040159" y="2502030"/>
              <a:ext cx="303242" cy="10452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20" name="Picture 30" descr="http://frederictort.com/wp-content/uploads/2012/03/IMG_logo_alba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152" y="2293390"/>
              <a:ext cx="366739" cy="24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 bwMode="auto">
            <a:xfrm flipH="1" flipV="1">
              <a:off x="4244636" y="1924051"/>
              <a:ext cx="197694" cy="56540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22" name="Picture 34" descr="http://www.cosy-net.eu/Images/ESRF%20Logo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604204"/>
              <a:ext cx="255542" cy="306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Connector 22"/>
            <p:cNvCxnSpPr/>
            <p:nvPr/>
          </p:nvCxnSpPr>
          <p:spPr bwMode="auto">
            <a:xfrm flipH="1" flipV="1">
              <a:off x="4442330" y="1700518"/>
              <a:ext cx="129671" cy="62062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24" name="Picture 42" descr="http://www.eurofel.org/sites/site_eurofel/content/e234/e245/column-objekt267/img/logo_elettra-l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534" y="2606847"/>
              <a:ext cx="252718" cy="256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 bwMode="auto">
            <a:xfrm flipV="1">
              <a:off x="4507164" y="1574159"/>
              <a:ext cx="826836" cy="86519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26" name="Group 25"/>
            <p:cNvGrpSpPr/>
            <p:nvPr/>
          </p:nvGrpSpPr>
          <p:grpSpPr>
            <a:xfrm>
              <a:off x="5033152" y="1374449"/>
              <a:ext cx="570727" cy="177399"/>
              <a:chOff x="4724400" y="381000"/>
              <a:chExt cx="570727" cy="177399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4724400" y="381000"/>
                <a:ext cx="430483" cy="1495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616161"/>
                  </a:solidFill>
                  <a:latin typeface="Calibri" pitchFamily="34" charset="0"/>
                </a:endParaRPr>
              </a:p>
            </p:txBody>
          </p:sp>
          <p:pic>
            <p:nvPicPr>
              <p:cNvPr id="123" name="Picture 44" descr="http://slsbd.web.psi.ch/pub/slsnotes/slslogtn.gif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987" y="428769"/>
                <a:ext cx="373140" cy="129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46" descr="http://www.asiaoceania.org/aogs2011/images/logos/NSRRC_logo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5819" y="3191720"/>
              <a:ext cx="275348" cy="275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8" descr="http://www.iycr2014.org/__data/assets/image/0009/82377/SPring8_logo.gi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572" y="2537882"/>
              <a:ext cx="418940" cy="207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 bwMode="auto">
            <a:xfrm>
              <a:off x="7848600" y="2824357"/>
              <a:ext cx="304324" cy="20066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16161"/>
                </a:solidFill>
                <a:latin typeface="Calibri" pitchFamily="34" charset="0"/>
              </a:endParaRPr>
            </a:p>
          </p:txBody>
        </p:sp>
        <p:pic>
          <p:nvPicPr>
            <p:cNvPr id="30" name="Picture 50" descr="http://pfwww.kek.jp/logo_green_s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7637" y="2758523"/>
              <a:ext cx="304324" cy="205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 bwMode="auto">
            <a:xfrm flipH="1" flipV="1">
              <a:off x="7722130" y="2775000"/>
              <a:ext cx="186442" cy="5629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4572000" y="1066800"/>
              <a:ext cx="200098" cy="85725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33" name="Picture 6" descr="https://www.ic.gc.ca/app/ccc/srch/media?estblmntNo=234567037037&amp;graphFileName=CLS-logo.jpg&amp;applicationCode=AP&amp;lang=e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21" y="2078007"/>
              <a:ext cx="373626" cy="331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Straight Connector 33"/>
            <p:cNvCxnSpPr/>
            <p:nvPr/>
          </p:nvCxnSpPr>
          <p:spPr bwMode="auto">
            <a:xfrm flipH="1" flipV="1">
              <a:off x="3178278" y="4343400"/>
              <a:ext cx="403122" cy="13305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35" name="Picture 20" descr="http://www.iycr2014.org/__data/assets/image/0007/82375/LNLS_logo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505" y="4291231"/>
              <a:ext cx="310441" cy="356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6" descr="http://upload.wikimedia.org/wikipedia/en/5/58/SESAME_logo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874" y="3315204"/>
              <a:ext cx="389218" cy="182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Straight Connector 36"/>
            <p:cNvCxnSpPr/>
            <p:nvPr/>
          </p:nvCxnSpPr>
          <p:spPr bwMode="auto">
            <a:xfrm flipH="1">
              <a:off x="7315201" y="4798592"/>
              <a:ext cx="533399" cy="18096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38" name="Picture 24" descr="http://home.iprimus.com.au/jaymez/acis2007/images/australian_synchrotron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714" y="4800600"/>
              <a:ext cx="440972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/>
            <p:cNvCxnSpPr>
              <a:stCxn id="40" idx="3"/>
            </p:cNvCxnSpPr>
            <p:nvPr/>
          </p:nvCxnSpPr>
          <p:spPr bwMode="auto">
            <a:xfrm flipV="1">
              <a:off x="7137484" y="2734892"/>
              <a:ext cx="338232" cy="481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40" name="Picture 54" descr="http://anrdw-3.knu.ac.kr/resources/POHANG_logo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276" y="2666679"/>
              <a:ext cx="310208" cy="146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6019800" y="3639979"/>
              <a:ext cx="508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550" dirty="0">
                  <a:solidFill>
                    <a:srgbClr val="A6C4DE">
                      <a:lumMod val="75000"/>
                    </a:srgbClr>
                  </a:solidFill>
                  <a:latin typeface="Elephant" panose="02020904090505020303" pitchFamily="18" charset="0"/>
                </a:rPr>
                <a:t>Indus-1</a:t>
              </a:r>
            </a:p>
            <a:p>
              <a:pPr defTabSz="914400"/>
              <a:r>
                <a:rPr lang="en-US" sz="550" dirty="0">
                  <a:solidFill>
                    <a:srgbClr val="A6C4DE">
                      <a:lumMod val="75000"/>
                    </a:srgbClr>
                  </a:solidFill>
                  <a:latin typeface="Elephant" panose="02020904090505020303" pitchFamily="18" charset="0"/>
                </a:rPr>
                <a:t>Indus-2</a:t>
              </a: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 flipH="1" flipV="1">
              <a:off x="6172200" y="3191720"/>
              <a:ext cx="51703" cy="46588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 flipH="1" flipV="1">
              <a:off x="5193032" y="2947354"/>
              <a:ext cx="521968" cy="40544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7229336" y="3118205"/>
              <a:ext cx="61669" cy="8487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 flipH="1">
              <a:off x="4040160" y="2539848"/>
              <a:ext cx="581094" cy="17048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7738084" y="2635188"/>
              <a:ext cx="321715" cy="10748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 flipV="1">
              <a:off x="1207634" y="2706695"/>
              <a:ext cx="131211" cy="124601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 flipH="1">
              <a:off x="983673" y="2243648"/>
              <a:ext cx="710344" cy="1257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49" name="Picture 56" descr="http://www.micro-works.de/img/ANKA_Logo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7469" y="982761"/>
              <a:ext cx="478823" cy="20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Straight Connector 49"/>
            <p:cNvCxnSpPr/>
            <p:nvPr/>
          </p:nvCxnSpPr>
          <p:spPr bwMode="auto">
            <a:xfrm flipH="1" flipV="1">
              <a:off x="4507165" y="1128073"/>
              <a:ext cx="64837" cy="119307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51" name="Picture 62" descr="http://en.nsrl.ustc.edu.cn/images/NSRL_Logo.gif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830" y="3104076"/>
              <a:ext cx="256301" cy="256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Connector 51"/>
            <p:cNvCxnSpPr>
              <a:stCxn id="51" idx="0"/>
            </p:cNvCxnSpPr>
            <p:nvPr/>
          </p:nvCxnSpPr>
          <p:spPr bwMode="auto">
            <a:xfrm flipH="1" flipV="1">
              <a:off x="7229338" y="2817842"/>
              <a:ext cx="221643" cy="28623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7229336" y="2267632"/>
              <a:ext cx="30834" cy="37403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54" name="Picture 66" descr="http://m.c.lnkd.licdn.com/media/p/2/000/0b2/31c/0a24235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861" y="3406378"/>
              <a:ext cx="219530" cy="23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5" name="Straight Connector 54"/>
            <p:cNvCxnSpPr/>
            <p:nvPr/>
          </p:nvCxnSpPr>
          <p:spPr bwMode="auto">
            <a:xfrm>
              <a:off x="6630100" y="3559969"/>
              <a:ext cx="228601" cy="15240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296453" y="2712538"/>
              <a:ext cx="42392" cy="29041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57" name="Picture 60" descr="http://upload.wikimedia.org/wikipedia/de/thumb/6/65/Logo_desy.svg/480px-Logo_desy.svg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313" y="1435303"/>
              <a:ext cx="264705" cy="26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8" name="Straight Connector 57"/>
            <p:cNvCxnSpPr/>
            <p:nvPr/>
          </p:nvCxnSpPr>
          <p:spPr bwMode="auto">
            <a:xfrm flipH="1" flipV="1">
              <a:off x="7260170" y="2817842"/>
              <a:ext cx="507398" cy="53495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59" name="Picture 5" descr="https://encrypted-tbn3.gstatic.com/images?q=tbn:ANd9GcSMojXjTzVWehO358ubCWPB_Vi2PWWBozKbHFfzUw1Gnx4BZ83W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396" y="3367118"/>
              <a:ext cx="592969" cy="110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7" descr="http://www.isa.au.dk/icons/isa-vsml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318" y="1110783"/>
              <a:ext cx="296239" cy="224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Connector 60"/>
            <p:cNvCxnSpPr>
              <a:endCxn id="62" idx="3"/>
            </p:cNvCxnSpPr>
            <p:nvPr/>
          </p:nvCxnSpPr>
          <p:spPr bwMode="auto">
            <a:xfrm flipH="1" flipV="1">
              <a:off x="4082508" y="2148217"/>
              <a:ext cx="260893" cy="20610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383" y="2068472"/>
              <a:ext cx="323125" cy="15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" name="Straight Connector 62"/>
            <p:cNvCxnSpPr/>
            <p:nvPr/>
          </p:nvCxnSpPr>
          <p:spPr bwMode="auto">
            <a:xfrm flipV="1">
              <a:off x="4626292" y="1374449"/>
              <a:ext cx="309061" cy="869201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64" name="Picture 6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540" y="1232580"/>
              <a:ext cx="414883" cy="15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569" y="1018593"/>
              <a:ext cx="573375" cy="9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6" name="Straight Connector 65"/>
            <p:cNvCxnSpPr/>
            <p:nvPr/>
          </p:nvCxnSpPr>
          <p:spPr bwMode="auto">
            <a:xfrm flipH="1" flipV="1">
              <a:off x="4015803" y="1128073"/>
              <a:ext cx="518217" cy="113956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67" name="Group 66"/>
            <p:cNvGrpSpPr/>
            <p:nvPr/>
          </p:nvGrpSpPr>
          <p:grpSpPr>
            <a:xfrm>
              <a:off x="4495800" y="577842"/>
              <a:ext cx="276298" cy="184158"/>
              <a:chOff x="3827324" y="228600"/>
              <a:chExt cx="348239" cy="232108"/>
            </a:xfrm>
          </p:grpSpPr>
          <p:sp>
            <p:nvSpPr>
              <p:cNvPr id="120" name="Rectangle 119"/>
              <p:cNvSpPr/>
              <p:nvPr/>
            </p:nvSpPr>
            <p:spPr bwMode="auto">
              <a:xfrm>
                <a:off x="3827324" y="228600"/>
                <a:ext cx="348239" cy="2151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616161"/>
                  </a:solidFill>
                  <a:latin typeface="Calibri" pitchFamily="34" charset="0"/>
                </a:endParaRPr>
              </a:p>
            </p:txBody>
          </p:sp>
          <p:pic>
            <p:nvPicPr>
              <p:cNvPr id="121" name="Picture 9" descr="ELSA logo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6934" y="275297"/>
                <a:ext cx="309019" cy="185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68" name="Straight Connector 67"/>
            <p:cNvCxnSpPr/>
            <p:nvPr/>
          </p:nvCxnSpPr>
          <p:spPr bwMode="auto">
            <a:xfrm flipV="1">
              <a:off x="4579249" y="762000"/>
              <a:ext cx="42005" cy="154440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69" name="Picture 10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479" y="2961820"/>
              <a:ext cx="459841" cy="99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0" name="Straight Connector 69"/>
            <p:cNvCxnSpPr/>
            <p:nvPr/>
          </p:nvCxnSpPr>
          <p:spPr bwMode="auto">
            <a:xfrm flipV="1">
              <a:off x="3827324" y="2578512"/>
              <a:ext cx="808364" cy="40544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/>
            <p:nvPr/>
          </p:nvCxnSpPr>
          <p:spPr bwMode="auto">
            <a:xfrm flipV="1">
              <a:off x="4544518" y="1341255"/>
              <a:ext cx="781671" cy="78486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72" name="Picture 1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993" y="3005783"/>
              <a:ext cx="686276" cy="10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Straight Connector 72"/>
            <p:cNvCxnSpPr/>
            <p:nvPr/>
          </p:nvCxnSpPr>
          <p:spPr bwMode="auto">
            <a:xfrm>
              <a:off x="7662157" y="2775000"/>
              <a:ext cx="577781" cy="27300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74" name="Picture 1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469" y="3132055"/>
              <a:ext cx="299675" cy="2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5" name="Straight Connector 74"/>
            <p:cNvCxnSpPr/>
            <p:nvPr/>
          </p:nvCxnSpPr>
          <p:spPr bwMode="auto">
            <a:xfrm>
              <a:off x="7572744" y="2792359"/>
              <a:ext cx="639217" cy="36828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6" name="TextBox 75"/>
            <p:cNvSpPr txBox="1"/>
            <p:nvPr/>
          </p:nvSpPr>
          <p:spPr>
            <a:xfrm>
              <a:off x="7569967" y="2937182"/>
              <a:ext cx="49076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50" b="1" dirty="0">
                  <a:solidFill>
                    <a:srgbClr val="FF0000"/>
                  </a:solidFill>
                  <a:latin typeface="Kozuka Mincho Pro H" pitchFamily="18" charset="-128"/>
                  <a:ea typeface="Kozuka Mincho Pro H" pitchFamily="18" charset="-128"/>
                </a:rPr>
                <a:t>SAGA</a:t>
              </a:r>
            </a:p>
            <a:p>
              <a:pPr algn="ctr" defTabSz="914400"/>
              <a:r>
                <a:rPr lang="en-US" sz="550" b="1" dirty="0">
                  <a:solidFill>
                    <a:srgbClr val="FF0000"/>
                  </a:solidFill>
                  <a:latin typeface="Kozuka Mincho Pro H" pitchFamily="18" charset="-128"/>
                  <a:ea typeface="Kozuka Mincho Pro H" pitchFamily="18" charset="-128"/>
                </a:rPr>
                <a:t>Light Source</a:t>
              </a:r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 flipH="1" flipV="1">
              <a:off x="7546257" y="2845534"/>
              <a:ext cx="175873" cy="13842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5193032" y="1787012"/>
              <a:ext cx="369568" cy="29099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79" name="Picture 19" descr="http://www.nanotech.net/russia/images/partnerlogos/85x_kurchatov_logo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391" y="2171479"/>
              <a:ext cx="146418" cy="201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0" name="Straight Connector 79"/>
            <p:cNvCxnSpPr/>
            <p:nvPr/>
          </p:nvCxnSpPr>
          <p:spPr bwMode="auto">
            <a:xfrm>
              <a:off x="5195001" y="2116137"/>
              <a:ext cx="268634" cy="11927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6319510" y="1958557"/>
              <a:ext cx="416753" cy="20528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82" name="Picture 23" descr="http://www.niifp.ru/data/media/images/index/logo_niifp.gif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766" y="1918629"/>
              <a:ext cx="434204" cy="11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3" name="Straight Connector 82"/>
            <p:cNvCxnSpPr/>
            <p:nvPr/>
          </p:nvCxnSpPr>
          <p:spPr bwMode="auto">
            <a:xfrm flipV="1">
              <a:off x="5326189" y="1990725"/>
              <a:ext cx="416753" cy="7047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84" name="Picture 25" descr=" logo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716" y="914400"/>
              <a:ext cx="319959" cy="11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8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10" y="3079231"/>
              <a:ext cx="431898" cy="12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6" name="Straight Connector 85"/>
            <p:cNvCxnSpPr/>
            <p:nvPr/>
          </p:nvCxnSpPr>
          <p:spPr bwMode="auto">
            <a:xfrm>
              <a:off x="6598675" y="3232226"/>
              <a:ext cx="228601" cy="12359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87" name="Picture 30" descr="http://www.lightsources.org/sites/default/files/styles/medium/public/CAMDlogonospace.jpg?itok=UV1rAEVG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3737" y="3010593"/>
              <a:ext cx="248856" cy="2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8" name="Straight Connector 87"/>
            <p:cNvCxnSpPr/>
            <p:nvPr/>
          </p:nvCxnSpPr>
          <p:spPr bwMode="auto">
            <a:xfrm flipH="1" flipV="1">
              <a:off x="2041585" y="2883877"/>
              <a:ext cx="152400" cy="12833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89" name="Picture 33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496" y="2112865"/>
              <a:ext cx="331306" cy="174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0" name="Straight Connector 89"/>
            <p:cNvCxnSpPr>
              <a:endCxn id="89" idx="2"/>
            </p:cNvCxnSpPr>
            <p:nvPr/>
          </p:nvCxnSpPr>
          <p:spPr bwMode="auto">
            <a:xfrm flipH="1" flipV="1">
              <a:off x="7627149" y="2287554"/>
              <a:ext cx="19821" cy="49511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91" name="Picture 35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456" y="2047755"/>
              <a:ext cx="285428" cy="24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17" descr="http://wwwinfo.jinr.ru/delsy/del_blue.gif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743" y="1632799"/>
              <a:ext cx="458513" cy="16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1" descr="http://ssrc.inp.nsk.su/CKP/img/logo-75.jp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056" y="1768631"/>
              <a:ext cx="238125" cy="23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4" name="Straight Connector 93"/>
            <p:cNvCxnSpPr/>
            <p:nvPr/>
          </p:nvCxnSpPr>
          <p:spPr bwMode="auto">
            <a:xfrm>
              <a:off x="3505200" y="2148217"/>
              <a:ext cx="864244" cy="22440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95" name="Picture 2" descr="http://clio.lcp.u-psud.fr/clio_fichiers/pict/LogoCLIO.GIF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482" y="2017036"/>
              <a:ext cx="353563" cy="25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6" name="Straight Connector 95"/>
            <p:cNvCxnSpPr/>
            <p:nvPr/>
          </p:nvCxnSpPr>
          <p:spPr bwMode="auto">
            <a:xfrm flipV="1">
              <a:off x="4542348" y="1887944"/>
              <a:ext cx="688391" cy="40544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97" name="Picture 4" descr="http://www.lightsources.org/sites/default/files/styles/medium/public/DELTA%20Logo.png?itok=Gd-c30XE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700" y="1700008"/>
              <a:ext cx="290609" cy="215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8" name="Straight Connector 97"/>
            <p:cNvCxnSpPr/>
            <p:nvPr/>
          </p:nvCxnSpPr>
          <p:spPr bwMode="auto">
            <a:xfrm>
              <a:off x="4559573" y="2214123"/>
              <a:ext cx="269123" cy="10701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99" name="Picture 98" descr="http://www.xfel.eu/sites/site_xfel-gmbh/content/e63415/e63438/e162890/e162904/european-xfel-logo_rgb_eng.gif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832" y="2238712"/>
              <a:ext cx="273042" cy="273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/>
            <p:cNvSpPr txBox="1"/>
            <p:nvPr/>
          </p:nvSpPr>
          <p:spPr>
            <a:xfrm>
              <a:off x="4114011" y="1143000"/>
              <a:ext cx="4202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900" dirty="0">
                  <a:solidFill>
                    <a:srgbClr val="FF0000"/>
                  </a:solidFill>
                  <a:latin typeface="Haettenschweiler" panose="020B0706040902060204" pitchFamily="34" charset="0"/>
                </a:rPr>
                <a:t>FLASH</a:t>
              </a:r>
            </a:p>
          </p:txBody>
        </p: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4297540" y="1341255"/>
              <a:ext cx="66333" cy="8254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/>
            <p:cNvCxnSpPr/>
            <p:nvPr/>
          </p:nvCxnSpPr>
          <p:spPr bwMode="auto">
            <a:xfrm flipH="1">
              <a:off x="7679632" y="2321142"/>
              <a:ext cx="228005" cy="46009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3" name="TextBox 102"/>
            <p:cNvSpPr txBox="1"/>
            <p:nvPr/>
          </p:nvSpPr>
          <p:spPr>
            <a:xfrm>
              <a:off x="5662132" y="1107808"/>
              <a:ext cx="77347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700" b="1" dirty="0" err="1">
                  <a:solidFill>
                    <a:srgbClr val="FF0000"/>
                  </a:solidFill>
                  <a:latin typeface="Century Schoolbook" panose="02040604050505020304" pitchFamily="18" charset="0"/>
                </a:rPr>
                <a:t>SwissFEL</a:t>
              </a:r>
              <a:r>
                <a:rPr lang="en-US" sz="700" b="1" dirty="0">
                  <a:solidFill>
                    <a:srgbClr val="FF0000"/>
                  </a:solidFill>
                  <a:latin typeface="Century Schoolbook" panose="02040604050505020304" pitchFamily="18" charset="0"/>
                </a:rPr>
                <a:t> 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flipV="1">
              <a:off x="5562600" y="1268202"/>
              <a:ext cx="180342" cy="18102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4468182" y="2249031"/>
              <a:ext cx="360514" cy="44695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106" name="Picture 9" descr="FELIX Logo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805" y="2653074"/>
              <a:ext cx="349910" cy="261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5" descr="http://www.jlab.org/conferences/qcd2014/JLab_logo_white1.jpg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030" y="2953632"/>
              <a:ext cx="481506" cy="150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8" name="Straight Connector 107"/>
            <p:cNvCxnSpPr/>
            <p:nvPr/>
          </p:nvCxnSpPr>
          <p:spPr bwMode="auto">
            <a:xfrm flipH="1" flipV="1">
              <a:off x="2422593" y="2705070"/>
              <a:ext cx="179637" cy="23718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9" name="Straight Connector 108"/>
            <p:cNvCxnSpPr/>
            <p:nvPr/>
          </p:nvCxnSpPr>
          <p:spPr bwMode="auto">
            <a:xfrm flipH="1">
              <a:off x="5012584" y="1110783"/>
              <a:ext cx="114116" cy="14790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4864635" y="2032311"/>
              <a:ext cx="3931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700" dirty="0">
                  <a:solidFill>
                    <a:srgbClr val="FFFF00"/>
                  </a:solidFill>
                  <a:latin typeface="Berlin Sans FB Demi" panose="020E0802020502020306" pitchFamily="34" charset="0"/>
                </a:rPr>
                <a:t>ELBE</a:t>
              </a:r>
            </a:p>
          </p:txBody>
        </p:sp>
        <p:cxnSp>
          <p:nvCxnSpPr>
            <p:cNvPr id="111" name="Straight Connector 110"/>
            <p:cNvCxnSpPr/>
            <p:nvPr/>
          </p:nvCxnSpPr>
          <p:spPr bwMode="auto">
            <a:xfrm flipV="1">
              <a:off x="4648136" y="2159214"/>
              <a:ext cx="287217" cy="11482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423537" y="2578512"/>
              <a:ext cx="319405" cy="3898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113" name="Picture 19" descr="http://www.psi.ch/swissfel/CollaborationsEUProgEN/CANDLE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387" y="2499752"/>
              <a:ext cx="283413" cy="153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3" descr="http://www.umbc.edu/undergrad_ed/research/images/generalImages/nist_surf.png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155" y="2193972"/>
              <a:ext cx="257276" cy="14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5" name="Straight Connector 114"/>
            <p:cNvCxnSpPr/>
            <p:nvPr/>
          </p:nvCxnSpPr>
          <p:spPr bwMode="auto">
            <a:xfrm flipH="1">
              <a:off x="2422594" y="2354316"/>
              <a:ext cx="89817" cy="30096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Connector 115"/>
            <p:cNvCxnSpPr/>
            <p:nvPr/>
          </p:nvCxnSpPr>
          <p:spPr bwMode="auto">
            <a:xfrm flipV="1">
              <a:off x="1403310" y="2625092"/>
              <a:ext cx="196890" cy="18091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pic>
          <p:nvPicPr>
            <p:cNvPr id="117" name="Picture 25" descr="http://www.mrl.ucsb.edu/sites/default/files/mrl_images/facilities/itst-logo.gif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9134" y="2499168"/>
              <a:ext cx="362132" cy="153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7" descr="http://www.lightsources.org/sites/default/files/styles/medium/public/MLS_PTB_Logo.jpg?itok=KBjk9epr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715" y="925830"/>
              <a:ext cx="202243" cy="20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7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455" y="2214123"/>
              <a:ext cx="448557" cy="13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18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Distance from Top Light Sources to </a:t>
            </a:r>
            <a:br>
              <a:rPr lang="en-US"/>
            </a:br>
            <a:r>
              <a:rPr lang="en-US"/>
              <a:t>Top Supercomputer Centers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446762"/>
              </p:ext>
            </p:extLst>
          </p:nvPr>
        </p:nvGraphicFramePr>
        <p:xfrm>
          <a:off x="546100" y="1765107"/>
          <a:ext cx="8420100" cy="3844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0050"/>
                <a:gridCol w="4210050"/>
              </a:tblGrid>
              <a:tr h="480588">
                <a:tc>
                  <a:txBody>
                    <a:bodyPr/>
                    <a:lstStyle/>
                    <a:p>
                      <a:r>
                        <a:rPr lang="en-US" sz="2400" dirty="0"/>
                        <a:t>Light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Distance to Top10 Machine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 dirty="0"/>
                        <a:t>SIRIUS, 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&gt; 5000Km, TACC, USA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BAP,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2000Km, Tihane-2, China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MAX, 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800Km, Jülich Germany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PETRA III, 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500Km, Jülich Germany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ESRF,</a:t>
                      </a:r>
                      <a:r>
                        <a:rPr lang="en-US" sz="2400" baseline="0"/>
                        <a:t> France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400Km, Lugano,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Switzerland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Spring 8, 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100Km, K-Machine,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smtClean="0"/>
                        <a:t>Kobe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</a:rPr>
                        <a:t>, Japan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APS, IL, USA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~1Km, </a:t>
                      </a:r>
                      <a:r>
                        <a:rPr lang="en-US" sz="2400" dirty="0" smtClean="0"/>
                        <a:t>ALCF &amp; MCS*, ANL, </a:t>
                      </a:r>
                      <a:r>
                        <a:rPr lang="en-US" sz="2400" dirty="0"/>
                        <a:t>USA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495799" y="5657671"/>
            <a:ext cx="44199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</a:t>
            </a:r>
            <a:r>
              <a:rPr lang="en-US" u="sng" dirty="0" smtClean="0"/>
              <a:t>ANL Computing Divisions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ALCF: Argonne Leadership Computing Facility</a:t>
            </a:r>
            <a:br>
              <a:rPr lang="en-US" dirty="0" smtClean="0"/>
            </a:br>
            <a:r>
              <a:rPr lang="en-US" dirty="0" smtClean="0"/>
              <a:t>MCS: Mathematics &amp; Computer Science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54000" y="-105241"/>
            <a:ext cx="9588500" cy="70648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1" y="-105241"/>
            <a:ext cx="7376826" cy="7567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973" y="-87356"/>
            <a:ext cx="3392653" cy="7201972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rgbClr val="FFC000"/>
              </a:solidFill>
            </a:endParaRP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 smtClean="0">
                <a:solidFill>
                  <a:srgbClr val="FFC000"/>
                </a:solidFill>
              </a:rPr>
              <a:t>Proximity </a:t>
            </a:r>
            <a:r>
              <a:rPr lang="en-US" sz="3200" b="1" dirty="0">
                <a:solidFill>
                  <a:srgbClr val="FFC000"/>
                </a:solidFill>
              </a:rPr>
              <a:t>means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we can closely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couple computing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in novel ways</a:t>
            </a:r>
          </a:p>
          <a:p>
            <a:endParaRPr lang="en-US" sz="3200" b="1" dirty="0">
              <a:solidFill>
                <a:srgbClr val="FFC000"/>
              </a:solidFill>
            </a:endParaRP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>
                <a:solidFill>
                  <a:srgbClr val="FFC000"/>
                </a:solidFill>
              </a:rPr>
              <a:t>Terabits/s in the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near future</a:t>
            </a: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 err="1">
                <a:solidFill>
                  <a:srgbClr val="FFC000"/>
                </a:solidFill>
              </a:rPr>
              <a:t>Petabits</a:t>
            </a:r>
            <a:r>
              <a:rPr lang="en-US" sz="3200" b="1" dirty="0">
                <a:solidFill>
                  <a:srgbClr val="FFC000"/>
                </a:solidFill>
              </a:rPr>
              <a:t>/s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are </a:t>
            </a:r>
            <a:r>
              <a:rPr lang="en-US" sz="3200" b="1" dirty="0" smtClean="0">
                <a:solidFill>
                  <a:srgbClr val="FFC000"/>
                </a:solidFill>
              </a:rPr>
              <a:t>possible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28600"/>
            <a:ext cx="646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ALCF</a:t>
            </a:r>
            <a:br>
              <a:rPr lang="en-US" b="1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15603" y="5029200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APS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14800" y="367099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beamline </a:t>
            </a:r>
            <a:r>
              <a:rPr lang="en-US" dirty="0" smtClean="0"/>
              <a:t>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620000" cy="5334000"/>
          </a:xfrm>
        </p:spPr>
        <p:txBody>
          <a:bodyPr/>
          <a:lstStyle/>
          <a:p>
            <a:r>
              <a:rPr lang="en-US" smtClean="0"/>
              <a:t>Goal: Transfer data from APS to HPC while experiment is running</a:t>
            </a:r>
          </a:p>
          <a:p>
            <a:r>
              <a:rPr lang="en-US" smtClean="0"/>
              <a:t>Use ALCF </a:t>
            </a:r>
            <a:r>
              <a:rPr lang="en-US" i="1" smtClean="0"/>
              <a:t>Mira</a:t>
            </a:r>
            <a:r>
              <a:rPr lang="en-US" smtClean="0"/>
              <a:t>, an IBM Blue Gene/Q:  786,432 cores @ 10 PF</a:t>
            </a:r>
          </a:p>
        </p:txBody>
      </p:sp>
      <p:pic>
        <p:nvPicPr>
          <p:cNvPr id="2050" name="Picture 2" descr="http://www.alcf.anl.gov/files/styles/media_gallery_large/public/30292D004-72dpi_0.jpg?itok=6vWIenf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22" y="2209800"/>
            <a:ext cx="4634178" cy="388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53000" y="2209799"/>
            <a:ext cx="4191000" cy="426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charset="2"/>
              <a:buChar char="§"/>
              <a:defRPr sz="2000">
                <a:solidFill>
                  <a:srgbClr val="1B1B1B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>
                <a:solidFill>
                  <a:srgbClr val="2C2C2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rgbClr val="1B1B1B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 smtClean="0"/>
              <a:t>Challenges </a:t>
            </a:r>
          </a:p>
          <a:p>
            <a:pPr lvl="1"/>
            <a:r>
              <a:rPr lang="en-US" kern="0" dirty="0" smtClean="0"/>
              <a:t>Data transfer (15 TB / week or more)</a:t>
            </a:r>
          </a:p>
          <a:p>
            <a:pPr lvl="1"/>
            <a:r>
              <a:rPr lang="en-US" kern="0" dirty="0" smtClean="0"/>
              <a:t>Co-scheduling HPC time with beam time</a:t>
            </a:r>
          </a:p>
          <a:p>
            <a:pPr lvl="1"/>
            <a:r>
              <a:rPr lang="en-US" kern="0" dirty="0" smtClean="0"/>
              <a:t>Rapidly scaling existing prototypical analysis codes to </a:t>
            </a:r>
            <a:br>
              <a:rPr lang="en-US" kern="0" dirty="0" smtClean="0"/>
            </a:br>
            <a:r>
              <a:rPr lang="en-US" kern="0" dirty="0" smtClean="0"/>
              <a:t>~100K cores</a:t>
            </a:r>
          </a:p>
          <a:p>
            <a:pPr lvl="1"/>
            <a:r>
              <a:rPr lang="en-US" kern="0" dirty="0" smtClean="0"/>
              <a:t>Staging experimental data </a:t>
            </a:r>
            <a:br>
              <a:rPr lang="en-US" kern="0" dirty="0" smtClean="0"/>
            </a:br>
            <a:r>
              <a:rPr lang="en-US" kern="0" dirty="0" smtClean="0"/>
              <a:t>(577 MB) from GPFS to the compute </a:t>
            </a:r>
            <a:r>
              <a:rPr lang="en-US" kern="0" dirty="0" smtClean="0"/>
              <a:t>nodes</a:t>
            </a:r>
            <a:endParaRPr lang="en-US" kern="0" dirty="0" smtClean="0"/>
          </a:p>
          <a:p>
            <a:r>
              <a:rPr lang="en-US" kern="0" dirty="0" smtClean="0"/>
              <a:t>Can use </a:t>
            </a:r>
            <a:r>
              <a:rPr lang="en-US" kern="0" dirty="0" smtClean="0"/>
              <a:t>millions of CPU </a:t>
            </a:r>
            <a:r>
              <a:rPr lang="en-US" kern="0" dirty="0" smtClean="0"/>
              <a:t>hours 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per </a:t>
            </a:r>
            <a:r>
              <a:rPr lang="en-US" kern="0" dirty="0" smtClean="0"/>
              <a:t>week!</a:t>
            </a:r>
          </a:p>
          <a:p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2691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 for the energy sciences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management is a DOE-wide problem (not just </a:t>
            </a:r>
            <a:r>
              <a:rPr lang="en-US" dirty="0" smtClean="0"/>
              <a:t>at light sources)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 smtClean="0"/>
              <a:t>Despite the central role of </a:t>
            </a:r>
            <a:r>
              <a:rPr lang="en-US" b="1" dirty="0" smtClean="0"/>
              <a:t>digital data </a:t>
            </a:r>
            <a:r>
              <a:rPr lang="en-US" dirty="0" smtClean="0"/>
              <a:t>in Dept. of Energy (DOE) research, the methods used to manage these data and to support the information and </a:t>
            </a:r>
            <a:r>
              <a:rPr lang="en-US" b="1" dirty="0" smtClean="0"/>
              <a:t>collaboration processes </a:t>
            </a:r>
            <a:r>
              <a:rPr lang="en-US" dirty="0" smtClean="0"/>
              <a:t>that underpin DOE research are often </a:t>
            </a:r>
            <a:r>
              <a:rPr lang="en-US" b="1" dirty="0" smtClean="0"/>
              <a:t>surprisingly primitive</a:t>
            </a:r>
            <a:r>
              <a:rPr lang="en-US" dirty="0" smtClean="0"/>
              <a:t>…”	</a:t>
            </a:r>
            <a:br>
              <a:rPr lang="en-US" dirty="0" smtClean="0"/>
            </a:br>
            <a:r>
              <a:rPr lang="en-US" dirty="0" smtClean="0"/>
              <a:t>               - </a:t>
            </a:r>
            <a:r>
              <a:rPr lang="en-US" i="1" dirty="0" smtClean="0"/>
              <a:t>DOE Workshop Report on Scientific Collaborations (2011) </a:t>
            </a:r>
            <a:br>
              <a:rPr lang="en-US" i="1" dirty="0" smtClean="0"/>
            </a:br>
            <a:endParaRPr lang="en-US" i="1" dirty="0" smtClean="0"/>
          </a:p>
          <a:p>
            <a:r>
              <a:rPr lang="en-US" dirty="0" smtClean="0"/>
              <a:t>Our goals: </a:t>
            </a:r>
          </a:p>
          <a:p>
            <a:pPr lvl="1"/>
            <a:r>
              <a:rPr lang="en-US" dirty="0" smtClean="0"/>
              <a:t>Modify the operating systems of APS stations to allow real-time streaming to a novel data storage/analysis platform.</a:t>
            </a:r>
          </a:p>
          <a:p>
            <a:pPr lvl="1"/>
            <a:r>
              <a:rPr lang="en-US" dirty="0" smtClean="0"/>
              <a:t>Converting data from the standard detector formats (usually TIFF) to HDF5 and adding metadata and provenance, based on the </a:t>
            </a:r>
            <a:r>
              <a:rPr lang="en-US" dirty="0" err="1" smtClean="0"/>
              <a:t>NeXus</a:t>
            </a:r>
            <a:r>
              <a:rPr lang="en-US" dirty="0" smtClean="0"/>
              <a:t> data format.</a:t>
            </a:r>
          </a:p>
          <a:p>
            <a:pPr lvl="1"/>
            <a:r>
              <a:rPr lang="en-US" dirty="0" smtClean="0"/>
              <a:t>Rewrite analysis operations to work in a massively parallel environment.</a:t>
            </a:r>
          </a:p>
          <a:p>
            <a:pPr lvl="1"/>
            <a:r>
              <a:rPr lang="en-US" dirty="0" smtClean="0"/>
              <a:t>Scale up simulation codes that complement analysis.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ANL: On the Path </a:t>
            </a:r>
            <a:r>
              <a:rPr lang="en-US" dirty="0"/>
              <a:t>to Exascale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Since 2007 DOE laboratories have been working with DOE to chart the path to </a:t>
            </a:r>
            <a:r>
              <a:rPr lang="en-US" i="1" dirty="0"/>
              <a:t>e</a:t>
            </a:r>
            <a:r>
              <a:rPr lang="en-US" i="1" dirty="0" smtClean="0"/>
              <a:t>xascale</a:t>
            </a:r>
            <a:r>
              <a:rPr lang="en-US" dirty="0" smtClean="0"/>
              <a:t> </a:t>
            </a:r>
            <a:r>
              <a:rPr lang="en-US" dirty="0"/>
              <a:t>computing (10</a:t>
            </a:r>
            <a:r>
              <a:rPr lang="en-US" baseline="30000" dirty="0"/>
              <a:t>18</a:t>
            </a:r>
            <a:r>
              <a:rPr lang="en-US" dirty="0"/>
              <a:t> operations per second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The President’s 2016 budget requests ~$80M plus up to expand R+D (labs, vendors, universities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Target is production </a:t>
            </a:r>
            <a:r>
              <a:rPr lang="en-US" dirty="0"/>
              <a:t>e</a:t>
            </a:r>
            <a:r>
              <a:rPr lang="en-US" dirty="0" smtClean="0"/>
              <a:t>xascale systems </a:t>
            </a:r>
            <a:r>
              <a:rPr lang="en-US" dirty="0"/>
              <a:t>by </a:t>
            </a:r>
            <a:r>
              <a:rPr lang="en-US" dirty="0" smtClean="0"/>
              <a:t>2023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Argonne is </a:t>
            </a:r>
            <a:r>
              <a:rPr lang="en-US" dirty="0" smtClean="0"/>
              <a:t>one </a:t>
            </a:r>
            <a:r>
              <a:rPr lang="en-US" dirty="0" smtClean="0">
                <a:solidFill>
                  <a:srgbClr val="000000"/>
                </a:solidFill>
              </a:rPr>
              <a:t>of</a:t>
            </a:r>
            <a:r>
              <a:rPr lang="en-US" dirty="0" smtClean="0"/>
              <a:t> </a:t>
            </a:r>
            <a:r>
              <a:rPr lang="en-US" dirty="0"/>
              <a:t>three </a:t>
            </a:r>
            <a:r>
              <a:rPr lang="en-US" dirty="0" smtClean="0"/>
              <a:t>labs </a:t>
            </a:r>
            <a:r>
              <a:rPr lang="en-US" dirty="0"/>
              <a:t>leading this </a:t>
            </a:r>
            <a:r>
              <a:rPr lang="en-US" dirty="0" smtClean="0"/>
              <a:t>effort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The ALCF at Argonne is a designated site for deployment of the first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/>
              <a:t>xascale </a:t>
            </a:r>
            <a:r>
              <a:rPr lang="en-US" dirty="0"/>
              <a:t>systems </a:t>
            </a:r>
          </a:p>
        </p:txBody>
      </p:sp>
    </p:spTree>
    <p:extLst>
      <p:ext uri="{BB962C8B-B14F-4D97-AF65-F5344CB8AC3E}">
        <p14:creationId xmlns:p14="http://schemas.microsoft.com/office/powerpoint/2010/main" val="31446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600" b="1" dirty="0" smtClean="0"/>
              <a:t>Swift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i="1" dirty="0" smtClean="0"/>
              <a:t>Workflow language with very high scalability</a:t>
            </a:r>
          </a:p>
          <a:p>
            <a:r>
              <a:rPr lang="en-US" sz="2400" b="1" dirty="0" smtClean="0"/>
              <a:t>Globus Catalog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Annotation system for distributed data</a:t>
            </a:r>
          </a:p>
          <a:p>
            <a:r>
              <a:rPr lang="en-US" sz="2400" b="1" dirty="0" smtClean="0"/>
              <a:t>Globus Transfer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Parallel data movement system</a:t>
            </a:r>
          </a:p>
          <a:p>
            <a:r>
              <a:rPr lang="en-US" sz="2400" b="1" dirty="0" smtClean="0"/>
              <a:t>NeXpy/NXFS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GUI with connectivity to Catalog and Python remote object services</a:t>
            </a:r>
            <a:endParaRPr lang="en-US" sz="2400" i="1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scattering Workflows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Big picture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092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ingest/analysis/archive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050" name="Picture 2" descr="C:\Documents and Settings\wozniak\My Documents\Downloads\Processing on PADS with Catalog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14400"/>
            <a:ext cx="7315200" cy="547815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 bwMode="auto">
          <a:xfrm>
            <a:off x="4267200" y="2362200"/>
            <a:ext cx="4419600" cy="1752600"/>
          </a:xfrm>
          <a:prstGeom prst="ellipse">
            <a:avLst/>
          </a:prstGeom>
          <a:solidFill>
            <a:srgbClr val="FFCC66"/>
          </a:solidFill>
          <a:ln w="38100">
            <a:solidFill>
              <a:schemeClr val="tx1">
                <a:lumMod val="75000"/>
              </a:schemeClr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r>
              <a:rPr lang="en-US" b="1" smtClean="0"/>
              <a:t>The October run produced 104 directories containing 5M files totalling about </a:t>
            </a:r>
            <a:r>
              <a:rPr lang="en-US" sz="2000" b="1" smtClean="0"/>
              <a:t/>
            </a:r>
            <a:br>
              <a:rPr lang="en-US" sz="2000" b="1" smtClean="0"/>
            </a:br>
            <a:r>
              <a:rPr lang="en-US" sz="2000" b="1" smtClean="0"/>
              <a:t>27 TB. 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2603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PADS: Petascale Active Data Store</a:t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525963"/>
          </a:xfrm>
        </p:spPr>
        <p:txBody>
          <a:bodyPr/>
          <a:lstStyle/>
          <a:p>
            <a:pPr marL="431800" lvl="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dirty="0" smtClean="0"/>
              <a:t>23 higher-end nodes for data-intensive computing, </a:t>
            </a:r>
            <a:br>
              <a:rPr lang="en-US" dirty="0" smtClean="0"/>
            </a:br>
            <a:r>
              <a:rPr lang="en-US" dirty="0" smtClean="0"/>
              <a:t>repurposed for this work (installed in 2009)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dirty="0" smtClean="0"/>
              <a:t>Each node has 12-way RAID for very </a:t>
            </a:r>
            <a:br>
              <a:rPr lang="en-US" sz="1600" dirty="0" smtClean="0"/>
            </a:br>
            <a:r>
              <a:rPr lang="en-US" sz="1600" dirty="0" smtClean="0"/>
              <a:t>fast local disk operations</a:t>
            </a:r>
          </a:p>
          <a:p>
            <a:pPr marL="431800" lvl="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dirty="0" smtClean="0"/>
              <a:t>Previously, difficult to use as “Active Data Store”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dirty="0" smtClean="0"/>
              <a:t>Difficult to access specific nodes through PBS scheduler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dirty="0" smtClean="0"/>
              <a:t>No catalog (where is my data?)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i="1" dirty="0" smtClean="0"/>
              <a:t>No way to organize/access Data Store!</a:t>
            </a:r>
          </a:p>
          <a:p>
            <a:pPr marL="431800" lvl="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dirty="0" smtClean="0"/>
              <a:t>Solution: Swift/T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dirty="0" smtClean="0"/>
              <a:t>Organizes distributed data using Swift data structures and mappers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dirty="0" smtClean="0"/>
              <a:t>Leaves data on nodes for later access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dirty="0" smtClean="0"/>
              <a:t>Allows for targeted tasks (can send work to node with data chunk)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dirty="0" smtClean="0"/>
              <a:t>Integrates with Globus Catalog for metadata, provenance, archive...</a:t>
            </a:r>
          </a:p>
          <a:p>
            <a:pPr marL="863600" lvl="1" indent="-323850"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1600" dirty="0" smtClean="0"/>
              <a:t>Combining unscheduled resource access with high performance data rates will allow for </a:t>
            </a:r>
            <a:r>
              <a:rPr lang="en-US" sz="1600" b="1" dirty="0" smtClean="0"/>
              <a:t>real-time beamline data analysis, accelerating progress for materials science efforts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066800"/>
            <a:ext cx="2476500" cy="142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84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mtClean="0"/>
              <a:t>Interactive analysis powered by scalable storage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None/>
            </a:pPr>
            <a:endParaRPr lang="en-US" smtClean="0"/>
          </a:p>
          <a:p>
            <a:r>
              <a:rPr lang="en-US" smtClean="0"/>
              <a:t>Replace GUI analysis internals with operations on remote data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40962" name="Picture 2" descr="C:\cygwin\home\wozniak\mcs\pubs\slides\CCL_2013\NeXpy-Swift Arithmeti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57350"/>
            <a:ext cx="8524875" cy="344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1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Remote matrix arithmetic: Initial results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114800" cy="4525963"/>
          </a:xfrm>
        </p:spPr>
        <p:txBody>
          <a:bodyPr/>
          <a:lstStyle/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 smtClean="0"/>
              <a:t>Initial run shows performance issue: addition took too long</a:t>
            </a:r>
            <a:br>
              <a:rPr lang="en-US" dirty="0" smtClean="0"/>
            </a:br>
            <a:endParaRPr lang="en-US" dirty="0" smtClean="0"/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 smtClean="0"/>
              <a:t>Swift profiling isolated issue: convert addition routine from script to C function: obtained 10,000 X speedup</a:t>
            </a:r>
            <a:br>
              <a:rPr lang="en-US" dirty="0" smtClean="0"/>
            </a:br>
            <a:endParaRPr lang="en-US" dirty="0" smtClean="0"/>
          </a:p>
          <a:p>
            <a:pPr marL="431800" indent="-32385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 smtClean="0"/>
              <a:t>Swift/T integrates with MPE/</a:t>
            </a:r>
            <a:r>
              <a:rPr lang="en-US" dirty="0" err="1" smtClean="0"/>
              <a:t>Jumpshot</a:t>
            </a:r>
            <a:r>
              <a:rPr lang="en-US" dirty="0" smtClean="0"/>
              <a:t> and other </a:t>
            </a:r>
            <a:br>
              <a:rPr lang="en-US" dirty="0" smtClean="0"/>
            </a:br>
            <a:r>
              <a:rPr lang="en-US" dirty="0" smtClean="0"/>
              <a:t>MPI-based performance analysis techniques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3575" y="3719512"/>
            <a:ext cx="4529137" cy="241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066800"/>
            <a:ext cx="4475162" cy="241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213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053"/>
            <a:ext cx="8405526" cy="1143000"/>
          </a:xfrm>
        </p:spPr>
        <p:txBody>
          <a:bodyPr/>
          <a:lstStyle/>
          <a:p>
            <a:r>
              <a:rPr lang="en-US" dirty="0" smtClean="0"/>
              <a:t>Light source computing is an </a:t>
            </a:r>
            <a:br>
              <a:rPr lang="en-US" dirty="0" smtClean="0"/>
            </a:br>
            <a:r>
              <a:rPr lang="en-US" dirty="0" smtClean="0"/>
              <a:t>end-to-end, multi-scale challenge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699000"/>
            <a:ext cx="8405526" cy="165735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We seek </a:t>
            </a:r>
            <a:r>
              <a:rPr lang="en-US" sz="2000" b="1" dirty="0" smtClean="0"/>
              <a:t>new experimental methodologies </a:t>
            </a:r>
            <a:r>
              <a:rPr lang="en-US" sz="2000" dirty="0" smtClean="0"/>
              <a:t>that involve </a:t>
            </a:r>
            <a:r>
              <a:rPr lang="en-US" sz="2000" b="1" dirty="0" smtClean="0"/>
              <a:t>rapid reconstruction and analysis </a:t>
            </a:r>
            <a:r>
              <a:rPr lang="en-US" sz="2000" dirty="0" smtClean="0"/>
              <a:t>and </a:t>
            </a:r>
            <a:r>
              <a:rPr lang="en-US" sz="2000" b="1" dirty="0" smtClean="0"/>
              <a:t>computer-in-the-loop control</a:t>
            </a:r>
          </a:p>
          <a:p>
            <a:r>
              <a:rPr lang="en-US" sz="2000" dirty="0" smtClean="0"/>
              <a:t>We also want to address other elements of the end-to-end experiment design, execution, and analysis pipeline: e.g., </a:t>
            </a:r>
            <a:r>
              <a:rPr lang="en-US" sz="2000" b="1" dirty="0" smtClean="0"/>
              <a:t>experiment design </a:t>
            </a:r>
            <a:r>
              <a:rPr lang="en-US" sz="2000" dirty="0" smtClean="0"/>
              <a:t>and </a:t>
            </a:r>
            <a:r>
              <a:rPr lang="en-US" sz="2000" b="1" dirty="0" smtClean="0"/>
              <a:t>knowledge synthesis </a:t>
            </a:r>
            <a:endParaRPr lang="en-US" sz="2000" b="1" dirty="0"/>
          </a:p>
        </p:txBody>
      </p:sp>
      <p:pic>
        <p:nvPicPr>
          <p:cNvPr id="5" name="Picture 4" descr="Lifecyc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9" y="1379538"/>
            <a:ext cx="8249481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scattering workflow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5135563"/>
          </a:xfrm>
        </p:spPr>
        <p:txBody>
          <a:bodyPr/>
          <a:lstStyle/>
          <a:p>
            <a:r>
              <a:rPr lang="en-US" sz="2400" b="1" dirty="0" smtClean="0"/>
              <a:t>Goal: Run scattering experiments with full detector resolution</a:t>
            </a:r>
          </a:p>
          <a:p>
            <a:pPr lvl="1"/>
            <a:r>
              <a:rPr lang="en-US" dirty="0" smtClean="0"/>
              <a:t>Capture and store everything</a:t>
            </a:r>
          </a:p>
          <a:p>
            <a:pPr lvl="1"/>
            <a:r>
              <a:rPr lang="en-US" dirty="0" smtClean="0"/>
              <a:t>Produce archive of raw and intermediate data products</a:t>
            </a:r>
          </a:p>
          <a:p>
            <a:pPr lvl="1"/>
            <a:r>
              <a:rPr lang="en-US" dirty="0" smtClean="0"/>
              <a:t>Automatically move bulk data to processing sites</a:t>
            </a:r>
          </a:p>
          <a:p>
            <a:pPr lvl="1"/>
            <a:r>
              <a:rPr lang="en-US" dirty="0" smtClean="0"/>
              <a:t>Automatically perform data transformations and visualizations</a:t>
            </a:r>
          </a:p>
          <a:p>
            <a:pPr lvl="1"/>
            <a:r>
              <a:rPr lang="en-US" dirty="0" smtClean="0"/>
              <a:t>Perform simulation for inverse modeling</a:t>
            </a:r>
          </a:p>
          <a:p>
            <a:pPr lvl="1"/>
            <a:r>
              <a:rPr lang="en-US" dirty="0" smtClean="0"/>
              <a:t>Contains two HPC </a:t>
            </a:r>
            <a:r>
              <a:rPr lang="en-US" dirty="0" err="1" smtClean="0"/>
              <a:t>subworkflows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sz="2400" b="1" dirty="0" smtClean="0"/>
              <a:t>Challenges</a:t>
            </a:r>
          </a:p>
          <a:p>
            <a:pPr lvl="1"/>
            <a:r>
              <a:rPr lang="en-US" dirty="0" smtClean="0"/>
              <a:t>Bulk data movement and storage</a:t>
            </a:r>
          </a:p>
          <a:p>
            <a:pPr lvl="1"/>
            <a:r>
              <a:rPr lang="en-US" dirty="0" smtClean="0"/>
              <a:t>Data and metadata management tools</a:t>
            </a:r>
          </a:p>
          <a:p>
            <a:pPr lvl="1"/>
            <a:r>
              <a:rPr lang="en-US" dirty="0" smtClean="0"/>
              <a:t>Easily express and deploy concurrent data processing workflows</a:t>
            </a:r>
          </a:p>
          <a:p>
            <a:pPr lvl="1"/>
            <a:r>
              <a:rPr lang="en-US" dirty="0" smtClean="0"/>
              <a:t>Easily express and deploy scalable programs on HPC</a:t>
            </a:r>
          </a:p>
          <a:p>
            <a:pPr lvl="1"/>
            <a:r>
              <a:rPr lang="en-US" dirty="0" smtClean="0"/>
              <a:t>Connect cluster processing to HPC to visualization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APS workflow </a:t>
            </a:r>
            <a:r>
              <a:rPr lang="en-US" dirty="0" smtClean="0"/>
              <a:t>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026" name="Picture 2" descr="C:\cygwin\home\justin\exm\papers\JointLab_2014_woz\NeXus workflow w- estima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5715000" cy="56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Workflow was used to process data from </a:t>
            </a:r>
            <a:r>
              <a:rPr lang="en-US" dirty="0" err="1" smtClean="0"/>
              <a:t>beamline</a:t>
            </a:r>
            <a:r>
              <a:rPr lang="en-US" dirty="0" smtClean="0"/>
              <a:t> experiments in October 2013 and April 2014. </a:t>
            </a:r>
            <a:endParaRPr lang="en-US" dirty="0"/>
          </a:p>
          <a:p>
            <a:r>
              <a:rPr lang="en-US" dirty="0" smtClean="0"/>
              <a:t>Workflow can keep up with data rates with relatively low concurrency on an analysis cluster</a:t>
            </a:r>
          </a:p>
          <a:p>
            <a:endParaRPr lang="en-US" dirty="0"/>
          </a:p>
          <a:p>
            <a:r>
              <a:rPr lang="en-US" dirty="0" smtClean="0"/>
              <a:t>A burst case, such as </a:t>
            </a:r>
            <a:br>
              <a:rPr lang="en-US" dirty="0" smtClean="0"/>
            </a:br>
            <a:r>
              <a:rPr lang="en-US" dirty="0" smtClean="0"/>
              <a:t>re-running a whole </a:t>
            </a:r>
            <a:br>
              <a:rPr lang="en-US" dirty="0" smtClean="0"/>
            </a:br>
            <a:r>
              <a:rPr lang="en-US" dirty="0" smtClean="0"/>
              <a:t>workflow, would use </a:t>
            </a:r>
            <a:br>
              <a:rPr lang="en-US" dirty="0" smtClean="0"/>
            </a:br>
            <a:r>
              <a:rPr lang="en-US" dirty="0" smtClean="0"/>
              <a:t>~100 nodes of the </a:t>
            </a:r>
            <a:br>
              <a:rPr lang="en-US" dirty="0" smtClean="0"/>
            </a:br>
            <a:r>
              <a:rPr lang="en-US" dirty="0" smtClean="0"/>
              <a:t>cluster.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2050" name="Picture 2" descr="C:\cygwin\home\justin\exm\papers\JointLab_2014_woz\merge-tiffs-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97" y="2895600"/>
            <a:ext cx="5193983" cy="32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CCTW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Crystal Coordinate Transformation </a:t>
            </a:r>
            <a:r>
              <a:rPr lang="en-US" i="1" dirty="0" smtClean="0"/>
              <a:t>Workflow </a:t>
            </a:r>
            <a:br>
              <a:rPr lang="en-US" i="1" dirty="0" smtClean="0"/>
            </a:br>
            <a:r>
              <a:rPr lang="en-US" i="1" dirty="0" smtClean="0"/>
              <a:t>Collaboration with Guy Jennings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86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876800"/>
          </a:xfrm>
        </p:spPr>
        <p:txBody>
          <a:bodyPr/>
          <a:lstStyle/>
          <a:p>
            <a:r>
              <a:rPr lang="en-US" sz="2400" b="1" dirty="0" smtClean="0"/>
              <a:t>ANL Overview</a:t>
            </a:r>
            <a:br>
              <a:rPr lang="en-US" sz="2400" b="1" dirty="0" smtClean="0"/>
            </a:br>
            <a:r>
              <a:rPr lang="en-US" sz="2400" i="1" dirty="0" smtClean="0"/>
              <a:t>MCS, ALCF, and APS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Diffuse scattering pipeline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ANL/APS-based workflow</a:t>
            </a:r>
            <a:endParaRPr lang="en-US" sz="2400" i="1" dirty="0"/>
          </a:p>
          <a:p>
            <a:r>
              <a:rPr lang="en-US" sz="2400" b="1" dirty="0" smtClean="0"/>
              <a:t>CCTW: Crystal Coordinate Transformation Workflow</a:t>
            </a:r>
            <a:br>
              <a:rPr lang="en-US" sz="2400" b="1" dirty="0" smtClean="0"/>
            </a:br>
            <a:r>
              <a:rPr lang="en-US" sz="2400" i="1" dirty="0" smtClean="0"/>
              <a:t>Parallelizable, fast coordinate transform code</a:t>
            </a:r>
            <a:endParaRPr lang="en-US" sz="2400" i="1" dirty="0"/>
          </a:p>
          <a:p>
            <a:r>
              <a:rPr lang="en-US" sz="2400" b="1" dirty="0" smtClean="0"/>
              <a:t>DIFFEV – Discus-based evolutionary algorithm</a:t>
            </a:r>
            <a:br>
              <a:rPr lang="en-US" sz="2400" b="1" dirty="0" smtClean="0"/>
            </a:br>
            <a:r>
              <a:rPr lang="en-US" sz="2400" i="1" dirty="0" smtClean="0"/>
              <a:t>Parallelizable HPC experiment fitting</a:t>
            </a:r>
          </a:p>
          <a:p>
            <a:r>
              <a:rPr lang="en-US" sz="2400" b="1" dirty="0" smtClean="0"/>
              <a:t>Sharma workflow for NF-HEDM</a:t>
            </a:r>
            <a:br>
              <a:rPr lang="en-US" sz="2400" b="1" dirty="0" smtClean="0"/>
            </a:br>
            <a:r>
              <a:rPr lang="en-US" sz="2400" i="1" dirty="0" smtClean="0"/>
              <a:t>Big data / HPC exemplar</a:t>
            </a:r>
          </a:p>
          <a:p>
            <a:r>
              <a:rPr lang="en-US" sz="2400" b="1" dirty="0" smtClean="0"/>
              <a:t>CHESS!</a:t>
            </a:r>
            <a:endParaRPr lang="en-US" sz="2400" b="1" dirty="0" smtClean="0"/>
          </a:p>
          <a:p>
            <a:pPr marL="914400" lvl="2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Coordinate Transformation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Goal: Transform 3D image stack from detector coordinates to real space coordinates</a:t>
            </a:r>
          </a:p>
          <a:p>
            <a:pPr lvl="1"/>
            <a:r>
              <a:rPr lang="en-US" dirty="0" smtClean="0"/>
              <a:t>Operate on up to 50 GB data </a:t>
            </a:r>
          </a:p>
          <a:p>
            <a:pPr lvl="1"/>
            <a:r>
              <a:rPr lang="en-US" dirty="0" smtClean="0"/>
              <a:t>Relatively light processing – I/O rates are critical</a:t>
            </a:r>
          </a:p>
          <a:p>
            <a:pPr lvl="1"/>
            <a:r>
              <a:rPr lang="en-US" dirty="0" smtClean="0"/>
              <a:t>Core numerics in C++, Qt</a:t>
            </a:r>
            <a:endParaRPr lang="en-US" dirty="0"/>
          </a:p>
          <a:p>
            <a:pPr lvl="1"/>
            <a:r>
              <a:rPr lang="en-US" dirty="0" smtClean="0"/>
              <a:t>Parallelism via Swift</a:t>
            </a:r>
          </a:p>
          <a:p>
            <a:endParaRPr lang="en-US" dirty="0"/>
          </a:p>
          <a:p>
            <a:r>
              <a:rPr lang="en-US" sz="2400" b="1" dirty="0" smtClean="0"/>
              <a:t>Challenges </a:t>
            </a:r>
          </a:p>
          <a:p>
            <a:pPr lvl="1"/>
            <a:r>
              <a:rPr lang="en-US" dirty="0"/>
              <a:t>Coupling C++ to Swift via </a:t>
            </a:r>
            <a:r>
              <a:rPr lang="en-US" dirty="0" err="1"/>
              <a:t>Qscript</a:t>
            </a:r>
            <a:endParaRPr lang="en-US" dirty="0" smtClean="0"/>
          </a:p>
          <a:p>
            <a:pPr lvl="1"/>
            <a:r>
              <a:rPr lang="en-US" dirty="0" smtClean="0"/>
              <a:t>Data access to HDF file on distributed storage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CCTW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41986" name="Picture 2" descr="C:\cygwin\home\wozniak\mcs\pubs\slides\CCL_2013\-Xcavate- Crystal Coordinate transformation workflow in Swift-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04975"/>
            <a:ext cx="7858125" cy="4162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64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CCTW: Swift/T application (C++)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648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bag&lt;blob</a:t>
            </a:r>
            <a:r>
              <a:rPr lang="en-US" dirty="0"/>
              <a:t>&gt; M[];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foreach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in [</a:t>
            </a:r>
            <a:r>
              <a:rPr lang="en-US" dirty="0" smtClean="0"/>
              <a:t>1:n] </a:t>
            </a:r>
            <a:r>
              <a:rPr lang="en-US" dirty="0"/>
              <a:t>{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blob </a:t>
            </a:r>
            <a:r>
              <a:rPr lang="en-US" dirty="0"/>
              <a:t>b1= </a:t>
            </a:r>
            <a:r>
              <a:rPr lang="en-US" b="1" dirty="0" err="1" smtClean="0"/>
              <a:t>cctw_input</a:t>
            </a:r>
            <a:r>
              <a:rPr lang="en-US" dirty="0" smtClean="0"/>
              <a:t>(“</a:t>
            </a:r>
            <a:r>
              <a:rPr lang="en-US" dirty="0" err="1" smtClean="0"/>
              <a:t>pznpt.nxs</a:t>
            </a:r>
            <a:r>
              <a:rPr lang="en-US" dirty="0" smtClean="0"/>
              <a:t>”);</a:t>
            </a:r>
          </a:p>
          <a:p>
            <a:pPr marL="457200" lvl="1" indent="0">
              <a:buNone/>
            </a:pPr>
            <a:r>
              <a:rPr lang="en-US" dirty="0" smtClean="0"/>
              <a:t>blob </a:t>
            </a:r>
            <a:r>
              <a:rPr lang="en-US" dirty="0"/>
              <a:t>b2[];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/>
              <a:t>outputId</a:t>
            </a:r>
            <a:r>
              <a:rPr lang="en-US" dirty="0"/>
              <a:t>[];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(</a:t>
            </a:r>
            <a:r>
              <a:rPr lang="en-US" dirty="0" err="1"/>
              <a:t>outputId</a:t>
            </a:r>
            <a:r>
              <a:rPr lang="en-US" dirty="0"/>
              <a:t>, b2) = </a:t>
            </a:r>
            <a:r>
              <a:rPr lang="en-US" b="1" dirty="0" err="1"/>
              <a:t>cctw_transform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, b1); </a:t>
            </a:r>
            <a:r>
              <a:rPr lang="en-US" dirty="0" err="1"/>
              <a:t>foreach</a:t>
            </a:r>
            <a:r>
              <a:rPr lang="en-US" dirty="0"/>
              <a:t> b, j in b2 {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	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/>
              <a:t>slot = </a:t>
            </a:r>
            <a:r>
              <a:rPr lang="en-US" dirty="0" err="1"/>
              <a:t>outputId</a:t>
            </a:r>
            <a:r>
              <a:rPr lang="en-US" dirty="0"/>
              <a:t>[j];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M[slot</a:t>
            </a:r>
            <a:r>
              <a:rPr lang="en-US" dirty="0"/>
              <a:t>] += b;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}} </a:t>
            </a:r>
          </a:p>
          <a:p>
            <a:pPr marL="457200" lvl="1" indent="0">
              <a:buNone/>
            </a:pPr>
            <a:r>
              <a:rPr lang="en-US" dirty="0" err="1" smtClean="0"/>
              <a:t>foreach</a:t>
            </a:r>
            <a:r>
              <a:rPr lang="en-US" dirty="0" smtClean="0"/>
              <a:t> </a:t>
            </a:r>
            <a:r>
              <a:rPr lang="en-US" dirty="0"/>
              <a:t>g in M {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blob </a:t>
            </a:r>
            <a:r>
              <a:rPr lang="en-US" dirty="0"/>
              <a:t>b = </a:t>
            </a:r>
            <a:r>
              <a:rPr lang="en-US" b="1" dirty="0" err="1"/>
              <a:t>cctw_merge</a:t>
            </a:r>
            <a:r>
              <a:rPr lang="en-US" dirty="0"/>
              <a:t>(g); </a:t>
            </a:r>
            <a:r>
              <a:rPr lang="en-US" dirty="0" smtClean="0"/>
              <a:t>	</a:t>
            </a:r>
            <a:r>
              <a:rPr lang="en-US" b="1" dirty="0" err="1" smtClean="0"/>
              <a:t>cctw_write</a:t>
            </a:r>
            <a:r>
              <a:rPr lang="en-US" dirty="0" smtClean="0"/>
              <a:t>(b</a:t>
            </a:r>
            <a:r>
              <a:rPr lang="en-US" dirty="0"/>
              <a:t>);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}}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404040"/>
              </a:solidFill>
            </a:endParaRPr>
          </a:p>
        </p:txBody>
      </p:sp>
      <p:pic>
        <p:nvPicPr>
          <p:cNvPr id="12290" name="Picture 2" descr="C:\Users\wozniak\Downloads\Untitled drawin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44767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40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DIFFEV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  <a:p>
            <a:r>
              <a:rPr lang="en-US" i="1" dirty="0" smtClean="0"/>
              <a:t>Diffuse </a:t>
            </a:r>
            <a:r>
              <a:rPr lang="en-US" i="1" dirty="0"/>
              <a:t>Scattering Evolutionary </a:t>
            </a:r>
            <a:r>
              <a:rPr lang="en-US" i="1" dirty="0" smtClean="0"/>
              <a:t>Algorithm</a:t>
            </a:r>
            <a:endParaRPr lang="en-US" i="1" dirty="0"/>
          </a:p>
          <a:p>
            <a:r>
              <a:rPr lang="en-US" i="1" dirty="0" smtClean="0"/>
              <a:t>Collaboration with Reinhard Neder (Erlangen)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2801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DIFFEV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Goal: Obtain crystal structure model that fits experiment </a:t>
            </a:r>
          </a:p>
          <a:p>
            <a:pPr lvl="1"/>
            <a:r>
              <a:rPr lang="en-US" dirty="0" smtClean="0"/>
              <a:t>Use iterative, evolutionary population of simulations</a:t>
            </a:r>
          </a:p>
          <a:p>
            <a:pPr lvl="2"/>
            <a:r>
              <a:rPr lang="en-US" dirty="0" smtClean="0"/>
              <a:t>Run simulation batch</a:t>
            </a:r>
          </a:p>
          <a:p>
            <a:pPr lvl="2"/>
            <a:r>
              <a:rPr lang="en-US" dirty="0" smtClean="0"/>
              <a:t>Compare simulated result to experiment</a:t>
            </a:r>
          </a:p>
          <a:p>
            <a:pPr lvl="2"/>
            <a:r>
              <a:rPr lang="en-US" dirty="0" smtClean="0"/>
              <a:t>Select new population members </a:t>
            </a:r>
          </a:p>
          <a:p>
            <a:pPr lvl="2"/>
            <a:r>
              <a:rPr lang="en-US" dirty="0" smtClean="0"/>
              <a:t>Repeat</a:t>
            </a:r>
          </a:p>
          <a:p>
            <a:pPr lvl="2"/>
            <a:endParaRPr lang="en-US" dirty="0" smtClean="0"/>
          </a:p>
          <a:p>
            <a:r>
              <a:rPr lang="en-US" sz="2400" b="1" dirty="0" smtClean="0"/>
              <a:t>Challenges</a:t>
            </a:r>
          </a:p>
          <a:p>
            <a:pPr lvl="1"/>
            <a:r>
              <a:rPr lang="en-US" dirty="0" smtClean="0"/>
              <a:t>Integrate Swift, Fortran, Python, and an ad hoc Fortran-based macro language</a:t>
            </a:r>
          </a:p>
          <a:p>
            <a:pPr lvl="1"/>
            <a:r>
              <a:rPr lang="en-US" dirty="0" smtClean="0"/>
              <a:t>Run at up to 100,000 cores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DIFFEV: Scaling </a:t>
            </a:r>
            <a:r>
              <a:rPr lang="en-US" dirty="0"/>
              <a:t>C</a:t>
            </a:r>
            <a:r>
              <a:rPr lang="en-US" dirty="0" smtClean="0"/>
              <a:t>rystal Diffraction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144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Determines crystal configuration that produced given scattering image through simulation and evolutionary algorithm</a:t>
            </a:r>
          </a:p>
          <a:p>
            <a:r>
              <a:rPr lang="en-US" dirty="0" smtClean="0"/>
              <a:t>Swift/T calls DISCUS via Python interfaces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5" name="Picture 3" descr="C:\cygwin\home\wozniak\mcs\pubs\slides\CCL_2013\Disc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189037"/>
            <a:ext cx="4572000" cy="323056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43000" y="56388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Wozniak et al. </a:t>
            </a:r>
            <a:r>
              <a:rPr lang="en-US" dirty="0" smtClean="0"/>
              <a:t>Interlanguage </a:t>
            </a:r>
            <a:r>
              <a:rPr lang="en-US" dirty="0"/>
              <a:t>parallel scripting for distributed-memory scientific computing.  </a:t>
            </a:r>
            <a:r>
              <a:rPr lang="en-US" dirty="0" smtClean="0"/>
              <a:t>Proc. WORKS @ SC, 2015.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wozniak\My Documents\Downloads\DIFFEV Flowcha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14400"/>
            <a:ext cx="7391400" cy="56440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86400" y="4313872"/>
            <a:ext cx="23473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Potential concurrency: </a:t>
            </a:r>
            <a:br>
              <a:rPr lang="en-US" dirty="0" smtClean="0"/>
            </a:br>
            <a:r>
              <a:rPr lang="en-US" dirty="0" smtClean="0"/>
              <a:t>100,000 cores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Application by </a:t>
            </a:r>
            <a:br>
              <a:rPr lang="en-US" dirty="0" smtClean="0"/>
            </a:br>
            <a:r>
              <a:rPr lang="en-US" dirty="0" smtClean="0"/>
              <a:t>Reinhard Neder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DIFFEV: Genetic algorithm via dataflow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Explosion 2 5"/>
          <p:cNvSpPr/>
          <p:nvPr/>
        </p:nvSpPr>
        <p:spPr bwMode="auto">
          <a:xfrm>
            <a:off x="4419600" y="3505200"/>
            <a:ext cx="4724400" cy="2982351"/>
          </a:xfrm>
          <a:prstGeom prst="irregularSeal2">
            <a:avLst/>
          </a:prstGeom>
          <a:solidFill>
            <a:schemeClr val="accent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r>
              <a:rPr lang="en-US" b="1" smtClean="0"/>
              <a:t>Novel application composed from existing libraries by domain expert!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3211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DIFFEV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0" name="ksingl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338" y="1295400"/>
            <a:ext cx="6029325" cy="4525963"/>
          </a:xfrm>
        </p:spPr>
      </p:pic>
    </p:spTree>
    <p:extLst>
      <p:ext uri="{BB962C8B-B14F-4D97-AF65-F5344CB8AC3E}">
        <p14:creationId xmlns:p14="http://schemas.microsoft.com/office/powerpoint/2010/main" val="209673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DIFFEV: 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733800" cy="4525963"/>
          </a:xfrm>
        </p:spPr>
        <p:txBody>
          <a:bodyPr/>
          <a:lstStyle/>
          <a:p>
            <a:r>
              <a:rPr lang="en-US" dirty="0" smtClean="0"/>
              <a:t>Runs well up to 512 cores so far</a:t>
            </a:r>
          </a:p>
          <a:p>
            <a:endParaRPr lang="en-US" dirty="0"/>
          </a:p>
          <a:p>
            <a:r>
              <a:rPr lang="en-US" dirty="0" smtClean="0"/>
              <a:t>Difficulty compiling on HPC machines</a:t>
            </a:r>
          </a:p>
          <a:p>
            <a:endParaRPr lang="en-US" dirty="0"/>
          </a:p>
          <a:p>
            <a:r>
              <a:rPr lang="en-US" dirty="0" smtClean="0"/>
              <a:t>Demonstrates strength of rapid development in Swift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3074" name="Picture 2" descr="C:\cygwin\home\justin\exm\papers\JointLab_2014_woz\discus-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0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NF-HEDM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  <a:p>
            <a:r>
              <a:rPr lang="en-US" i="1" dirty="0" smtClean="0"/>
              <a:t>Near Field – High Energy Diffraction Microscopy</a:t>
            </a:r>
          </a:p>
          <a:p>
            <a:r>
              <a:rPr lang="en-US" i="1" dirty="0" smtClean="0"/>
              <a:t>Collaboration with APS Sector 1: Jon Almer, Hemant Sharma, et al.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171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SwifT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High performance workflows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9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Sharma workflow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Goal: Speed up experimental calibration/analysis loop</a:t>
            </a:r>
          </a:p>
          <a:p>
            <a:pPr lvl="1"/>
            <a:r>
              <a:rPr lang="en-US" dirty="0" smtClean="0"/>
              <a:t>Analysis of polycrystalline aggregates</a:t>
            </a:r>
          </a:p>
          <a:p>
            <a:pPr lvl="1"/>
            <a:r>
              <a:rPr lang="en-US" dirty="0" smtClean="0"/>
              <a:t>Obtain grain size, shape, orientation, shape</a:t>
            </a:r>
          </a:p>
          <a:p>
            <a:pPr lvl="1"/>
            <a:r>
              <a:rPr lang="en-US" dirty="0" smtClean="0"/>
              <a:t>Accelerate/automate data processing from c. 2 years down to minutes</a:t>
            </a:r>
          </a:p>
          <a:p>
            <a:pPr lvl="1"/>
            <a:r>
              <a:rPr lang="en-US" dirty="0" smtClean="0"/>
              <a:t>Reduce sparse data sets by factor of 1000 on APS cluster</a:t>
            </a:r>
          </a:p>
          <a:p>
            <a:pPr lvl="1"/>
            <a:r>
              <a:rPr lang="en-US" dirty="0" smtClean="0"/>
              <a:t>Send reduced data to Blue Gene/Q for stress/strain analysis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sz="2400" b="1" dirty="0" smtClean="0"/>
              <a:t>Challenges</a:t>
            </a:r>
          </a:p>
          <a:p>
            <a:pPr lvl="1"/>
            <a:r>
              <a:rPr lang="en-US" dirty="0" smtClean="0"/>
              <a:t>Couple Swift/K cluster workflow with Swift/T HPC workflow (BG/Q)</a:t>
            </a:r>
          </a:p>
          <a:p>
            <a:pPr lvl="1"/>
            <a:r>
              <a:rPr lang="en-US" dirty="0" smtClean="0"/>
              <a:t>Perform bulk data movement between workflows and across </a:t>
            </a:r>
            <a:r>
              <a:rPr lang="en-US" dirty="0" err="1" smtClean="0"/>
              <a:t>filesystems</a:t>
            </a:r>
            <a:r>
              <a:rPr lang="en-US" dirty="0" smtClean="0"/>
              <a:t> over Globus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NF-HEDM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8195" name="Picture 3" descr="C:\Users\wozniak\Downloads\Sharma workflow E2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9013"/>
            <a:ext cx="7391400" cy="556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Sharma: 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First workflow to use Swift/K and Swift/T</a:t>
            </a:r>
          </a:p>
          <a:p>
            <a:endParaRPr lang="en-US" dirty="0"/>
          </a:p>
          <a:p>
            <a:r>
              <a:rPr lang="en-US" dirty="0" smtClean="0"/>
              <a:t>Generally new application C code- easy to run on Blue Gene</a:t>
            </a:r>
          </a:p>
          <a:p>
            <a:endParaRPr lang="en-US" dirty="0"/>
          </a:p>
          <a:p>
            <a:r>
              <a:rPr lang="en-US" dirty="0" smtClean="0"/>
              <a:t>Swift/K component scales to 320 cores on APS cluster</a:t>
            </a:r>
          </a:p>
          <a:p>
            <a:endParaRPr lang="en-US" dirty="0"/>
          </a:p>
          <a:p>
            <a:r>
              <a:rPr lang="en-US" dirty="0" smtClean="0"/>
              <a:t>Swift/T scaling results forthcoming on Blue Gene/Q</a:t>
            </a:r>
          </a:p>
          <a:p>
            <a:pPr lvl="1"/>
            <a:r>
              <a:rPr lang="en-US" dirty="0" smtClean="0"/>
              <a:t>Preparing for real-time run in July 2014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4098" name="Picture 2" descr="C:\cygwin\home\justin\exm\papers\JointLab_2014_woz\Shar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"/>
            <a:ext cx="2895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HEDM at APS – find crystal structure</a:t>
            </a:r>
            <a:br>
              <a:rPr lang="en-US" sz="3200" dirty="0" smtClean="0"/>
            </a:br>
            <a:r>
              <a:rPr lang="en-US" sz="3200" dirty="0" smtClean="0"/>
              <a:t>of metals, non-destructively</a:t>
            </a:r>
            <a:endParaRPr lang="en-US" sz="3200" dirty="0"/>
          </a:p>
        </p:txBody>
      </p:sp>
      <p:pic>
        <p:nvPicPr>
          <p:cNvPr id="3" name="Picture 2" descr="ff-hedm-grains-zx+x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754" y="3087656"/>
            <a:ext cx="4315613" cy="1699605"/>
          </a:xfrm>
          <a:prstGeom prst="rect">
            <a:avLst/>
          </a:prstGeom>
        </p:spPr>
      </p:pic>
      <p:pic>
        <p:nvPicPr>
          <p:cNvPr id="4" name="Picture 3" descr="nf-hedm-graphics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166"/>
          <a:stretch/>
        </p:blipFill>
        <p:spPr>
          <a:xfrm>
            <a:off x="1293495" y="2843188"/>
            <a:ext cx="2127060" cy="2108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52274" y="1507917"/>
            <a:ext cx="6565931" cy="1225206"/>
            <a:chOff x="1452274" y="2187142"/>
            <a:chExt cx="6565931" cy="1225206"/>
          </a:xfrm>
        </p:grpSpPr>
        <p:pic>
          <p:nvPicPr>
            <p:cNvPr id="7" name="Picture 6" descr="IMG_20140807_14280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2274" y="2193493"/>
              <a:ext cx="914141" cy="1218855"/>
            </a:xfrm>
            <a:prstGeom prst="rect">
              <a:avLst/>
            </a:prstGeom>
          </p:spPr>
        </p:pic>
        <p:pic>
          <p:nvPicPr>
            <p:cNvPr id="8" name="Picture 7" descr="IMG_20140811_15514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9254" y="2193493"/>
              <a:ext cx="1625140" cy="1218855"/>
            </a:xfrm>
            <a:prstGeom prst="rect">
              <a:avLst/>
            </a:prstGeom>
          </p:spPr>
        </p:pic>
        <p:pic>
          <p:nvPicPr>
            <p:cNvPr id="9" name="Picture 8" descr="IMG_20140811_155135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7132" y="2193493"/>
              <a:ext cx="1625140" cy="1218855"/>
            </a:xfrm>
            <a:prstGeom prst="rect">
              <a:avLst/>
            </a:prstGeom>
          </p:spPr>
        </p:pic>
        <p:pic>
          <p:nvPicPr>
            <p:cNvPr id="10" name="Picture 9" descr="IMG_20140812_082527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9300" y="2187142"/>
              <a:ext cx="918905" cy="1225206"/>
            </a:xfrm>
            <a:prstGeom prst="rect">
              <a:avLst/>
            </a:prstGeom>
          </p:spPr>
        </p:pic>
        <p:pic>
          <p:nvPicPr>
            <p:cNvPr id="11" name="Picture 10" descr="IMG_20140812_082432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5586" y="2193493"/>
              <a:ext cx="914141" cy="1218855"/>
            </a:xfrm>
            <a:prstGeom prst="rect">
              <a:avLst/>
            </a:prstGeom>
          </p:spPr>
        </p:pic>
      </p:grpSp>
      <p:pic>
        <p:nvPicPr>
          <p:cNvPr id="5" name="Picture 4" descr="FFGrainCOM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28" y="4490927"/>
            <a:ext cx="1638939" cy="1638939"/>
          </a:xfrm>
          <a:prstGeom prst="rect">
            <a:avLst/>
          </a:prstGeom>
        </p:spPr>
      </p:pic>
      <p:pic>
        <p:nvPicPr>
          <p:cNvPr id="12" name="Picture 11" descr="GoldConfidenceIndex.pd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15" y="4794315"/>
            <a:ext cx="2879881" cy="1477939"/>
          </a:xfrm>
          <a:prstGeom prst="rect">
            <a:avLst/>
          </a:prstGeom>
        </p:spPr>
      </p:pic>
      <p:pic>
        <p:nvPicPr>
          <p:cNvPr id="13" name="Picture 12" descr="GoldGrainOrientation.pd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275" y="4432786"/>
            <a:ext cx="1937404" cy="19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Diffraction Microscopy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Near-field high-energy diffraction microscopy discovers metal grain shapes and structures</a:t>
            </a:r>
          </a:p>
          <a:p>
            <a:r>
              <a:rPr lang="en-US" dirty="0" smtClean="0"/>
              <a:t>The experimental results are greatly improved with the application of Swift-based cluster computing (</a:t>
            </a:r>
            <a:r>
              <a:rPr lang="en-US" b="1" dirty="0" smtClean="0">
                <a:solidFill>
                  <a:srgbClr val="C00000"/>
                </a:solidFill>
              </a:rPr>
              <a:t>RED</a:t>
            </a:r>
            <a:r>
              <a:rPr lang="en-US" dirty="0" smtClean="0"/>
              <a:t> indicates higher confidence in results)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404040"/>
              </a:solidFill>
            </a:endParaRPr>
          </a:p>
        </p:txBody>
      </p:sp>
      <p:pic>
        <p:nvPicPr>
          <p:cNvPr id="2050" name="Picture 2" descr="C:\cygwin\home\wozniak\proj\d-e\imgs\sharma-hex\Sharma-Oct13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066800"/>
            <a:ext cx="5791200" cy="315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cygwin\home\wozniak\proj\d-e\imgs\sharma-hex\Sharma-April14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6051550" cy="32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6018" y="3962400"/>
            <a:ext cx="288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</a:rPr>
              <a:t>October 2013: Without Swift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4130" y="4114800"/>
            <a:ext cx="224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404040"/>
                </a:solidFill>
              </a:rPr>
              <a:t>April 2014: With </a:t>
            </a:r>
            <a:r>
              <a:rPr lang="en-US" dirty="0" smtClean="0">
                <a:solidFill>
                  <a:srgbClr val="404040"/>
                </a:solidFill>
              </a:rPr>
              <a:t>Swift</a:t>
            </a: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Task-based HPC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mtClean="0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 smtClean="0"/>
              <a:t>Existing C code (NFHEDM) assembled into scalable HPC program with Swift/T</a:t>
            </a:r>
          </a:p>
          <a:p>
            <a:r>
              <a:rPr lang="en-US" smtClean="0"/>
              <a:t>Problem: Each task must consume ~500 MB of experimental data – each task does uncoordinated I/O</a:t>
            </a:r>
          </a:p>
          <a:p>
            <a:endParaRPr lang="en-US"/>
          </a:p>
        </p:txBody>
      </p:sp>
      <p:pic>
        <p:nvPicPr>
          <p:cNvPr id="3074" name="Picture 2" descr="C:\Users\justin\Desktop\sc-ian\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5791200" cy="2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Intended use of broadcast operation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447800"/>
          </a:xfrm>
        </p:spPr>
        <p:txBody>
          <a:bodyPr>
            <a:normAutofit/>
          </a:bodyPr>
          <a:lstStyle/>
          <a:p>
            <a:r>
              <a:rPr lang="en-US" smtClean="0"/>
              <a:t>Grain orientation optimization workflow runs on BG/Q once data is there</a:t>
            </a:r>
          </a:p>
          <a:p>
            <a:r>
              <a:rPr lang="en-US" smtClean="0"/>
              <a:t>Each task needs to read all input from a given dataset</a:t>
            </a:r>
          </a:p>
          <a:p>
            <a:r>
              <a:rPr lang="en-US" smtClean="0"/>
              <a:t>Desire to use MPI-IO before running tasks</a:t>
            </a:r>
            <a:endParaRPr lang="en-US"/>
          </a:p>
        </p:txBody>
      </p:sp>
      <p:pic>
        <p:nvPicPr>
          <p:cNvPr id="2051" name="Picture 3" descr="C:\Users\justin\Desktop\sc-ian\NFHED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253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6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NF-HEDM application Swift code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905000"/>
            <a:ext cx="4876800" cy="2590800"/>
          </a:xfrm>
        </p:spPr>
        <p:txBody>
          <a:bodyPr/>
          <a:lstStyle/>
          <a:p>
            <a:pPr marL="0" indent="0">
              <a:buNone/>
            </a:pPr>
            <a:endParaRPr lang="en-US" sz="1400">
              <a:latin typeface="Liberation Mono" panose="02070409020205020404" pitchFamily="49" charset="0"/>
              <a:cs typeface="Liberation Mono" panose="02070409020205020404" pitchFamily="49" charset="0"/>
            </a:endParaRPr>
          </a:p>
          <a:p>
            <a:pPr marL="0" indent="0">
              <a:buNone/>
            </a:pP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parameterFile 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= argv("p");</a:t>
            </a:r>
          </a:p>
          <a:p>
            <a:pPr marL="0" indent="0">
              <a:buNone/>
            </a:pP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microstructureFile 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= argv("m");</a:t>
            </a:r>
          </a:p>
          <a:p>
            <a:pPr marL="0" indent="0">
              <a:buNone/>
            </a:pP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start 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= toint(argp(1));</a:t>
            </a:r>
          </a:p>
          <a:p>
            <a:pPr marL="0" indent="0">
              <a:buNone/>
            </a:pP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end   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= toint(argp(2));</a:t>
            </a:r>
          </a:p>
          <a:p>
            <a:pPr marL="0" indent="0">
              <a:buNone/>
            </a:pP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foreach 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row in [start:end] {</a:t>
            </a:r>
          </a:p>
          <a:p>
            <a:pPr marL="0" indent="0">
              <a:buNone/>
            </a:pP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  </a:t>
            </a:r>
            <a:r>
              <a:rPr lang="en-US" sz="1400" b="1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FitOrientation</a:t>
            </a: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(parameterFile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, row</a:t>
            </a: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,                    </a:t>
            </a:r>
            <a:b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</a:b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                 microstructureFile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}</a:t>
            </a:r>
            <a:endParaRPr lang="en-US" sz="1400">
              <a:latin typeface="Liberation Mono" panose="02070409020205020404" pitchFamily="49" charset="0"/>
              <a:cs typeface="Liberation Mono" panose="02070409020205020404" pitchFamily="49" charset="0"/>
            </a:endParaRPr>
          </a:p>
          <a:p>
            <a:pPr marL="0" indent="0">
              <a:buNone/>
            </a:pPr>
            <a:endParaRPr lang="en-US" sz="1400">
              <a:latin typeface="Liberation Mono" panose="02070409020205020404" pitchFamily="49" charset="0"/>
              <a:cs typeface="Liberation Mono" panose="02070409020205020404" pitchFamily="49" charset="0"/>
            </a:endParaRPr>
          </a:p>
          <a:p>
            <a:pPr marL="0" indent="0">
              <a:buNone/>
            </a:pPr>
            <a:endParaRPr lang="en-US" sz="1400">
              <a:latin typeface="Liberation Mono" panose="02070409020205020404" pitchFamily="49" charset="0"/>
              <a:cs typeface="Liberation Mono" panose="020704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747736"/>
            <a:ext cx="44485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rgbClr val="404040"/>
                </a:solidFill>
              </a:rPr>
              <a:t>FitOrientation() </a:t>
            </a:r>
            <a:r>
              <a:rPr lang="en-US" smtClean="0">
                <a:solidFill>
                  <a:srgbClr val="404040"/>
                </a:solidFill>
              </a:rPr>
              <a:t>is linked to a C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404040"/>
                </a:solidFill>
              </a:rPr>
              <a:t>Each task reads the same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404040"/>
                </a:solidFill>
              </a:rPr>
              <a:t>Output is inserted into the microstructure </a:t>
            </a:r>
            <a:br>
              <a:rPr lang="en-US" smtClean="0">
                <a:solidFill>
                  <a:srgbClr val="404040"/>
                </a:solidFill>
              </a:rPr>
            </a:br>
            <a:r>
              <a:rPr lang="en-US" smtClean="0">
                <a:solidFill>
                  <a:srgbClr val="404040"/>
                </a:solidFill>
              </a:rPr>
              <a:t>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76800" y="1905000"/>
            <a:ext cx="4191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charset="2"/>
              <a:buChar char="§"/>
              <a:defRPr sz="2000">
                <a:solidFill>
                  <a:srgbClr val="1B1B1B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>
                <a:solidFill>
                  <a:srgbClr val="2C2C2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rgbClr val="1B1B1B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400" b="1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broadcast to 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/tmp </a:t>
            </a:r>
            <a:r>
              <a:rPr lang="en-US" sz="1400" b="1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files</a:t>
            </a: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 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{</a:t>
            </a:r>
          </a:p>
          <a:p>
            <a:pPr marL="0" indent="0">
              <a:buFont typeface="Wingdings" charset="2"/>
              <a:buNone/>
            </a:pP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  ~/dataset-1/*.cfg</a:t>
            </a:r>
          </a:p>
          <a:p>
            <a:pPr marL="0" indent="0">
              <a:buFont typeface="Wingdings" charset="2"/>
              <a:buNone/>
            </a:pP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}</a:t>
            </a:r>
          </a:p>
          <a:p>
            <a:pPr marL="0" indent="0">
              <a:buFont typeface="Wingdings" charset="2"/>
              <a:buNone/>
            </a:pPr>
            <a:endParaRPr lang="en-US" sz="1400">
              <a:latin typeface="Liberation Mono" panose="02070409020205020404" pitchFamily="49" charset="0"/>
              <a:cs typeface="Liberation Mono" panose="02070409020205020404" pitchFamily="49" charset="0"/>
            </a:endParaRPr>
          </a:p>
          <a:p>
            <a:pPr marL="0" indent="0">
              <a:buFont typeface="Wingdings" charset="2"/>
              <a:buNone/>
            </a:pPr>
            <a:r>
              <a:rPr lang="en-US" sz="1400" b="1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broadcast to </a:t>
            </a: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/tmp/bulk </a:t>
            </a:r>
            <a:r>
              <a:rPr lang="en-US" sz="1400" b="1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files</a:t>
            </a:r>
            <a:r>
              <a:rPr lang="en-US" sz="140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 </a:t>
            </a: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{</a:t>
            </a:r>
          </a:p>
          <a:p>
            <a:pPr marL="0" indent="0">
              <a:buFont typeface="Wingdings" charset="2"/>
              <a:buNone/>
            </a:pP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    ~/dataset-1/bulk/file1.index</a:t>
            </a:r>
          </a:p>
          <a:p>
            <a:pPr marL="0" indent="0">
              <a:buFont typeface="Wingdings" charset="2"/>
              <a:buNone/>
            </a:pP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    ~/dataset-1/bulk/file2.index</a:t>
            </a:r>
          </a:p>
          <a:p>
            <a:pPr marL="0" indent="0">
              <a:buFont typeface="Wingdings" charset="2"/>
              <a:buNone/>
            </a:pP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    ~/dataset-1/bulk/*.bin</a:t>
            </a:r>
          </a:p>
          <a:p>
            <a:pPr marL="0" indent="0">
              <a:buFont typeface="Wingdings" charset="2"/>
              <a:buNone/>
            </a:pPr>
            <a:r>
              <a:rPr lang="en-US" sz="1400">
                <a:latin typeface="Liberation Mono" panose="02070409020205020404" pitchFamily="49" charset="0"/>
                <a:cs typeface="Liberation Mono" panose="02070409020205020404" pitchFamily="49" charset="0"/>
              </a:rPr>
              <a:t>}</a:t>
            </a:r>
          </a:p>
          <a:p>
            <a:pPr marL="0" indent="0">
              <a:buFont typeface="Wingdings" charset="2"/>
              <a:buNone/>
            </a:pPr>
            <a:endParaRPr lang="en-US" sz="1400" kern="0">
              <a:latin typeface="Liberation Mono" panose="02070409020205020404" pitchFamily="49" charset="0"/>
              <a:cs typeface="Liberation Mono" panose="020704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0001" y="4720272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404040"/>
                </a:solidFill>
              </a:rPr>
              <a:t>Executed by Swift at startup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5533" y="1263134"/>
            <a:ext cx="154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rgbClr val="404040"/>
                </a:solidFill>
              </a:rPr>
              <a:t>Swift script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1115" y="1263134"/>
            <a:ext cx="3118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rgbClr val="404040"/>
                </a:solidFill>
              </a:rPr>
              <a:t>Swift I/O hook specification</a:t>
            </a:r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Big Data Staging with MPI-IO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676400"/>
          </a:xfrm>
        </p:spPr>
        <p:txBody>
          <a:bodyPr>
            <a:normAutofit/>
          </a:bodyPr>
          <a:lstStyle/>
          <a:p>
            <a:r>
              <a:rPr lang="en-US" smtClean="0"/>
              <a:t>Solution: Broadcast experimental data on HPC system with MPI-IO</a:t>
            </a:r>
          </a:p>
          <a:p>
            <a:r>
              <a:rPr lang="en-US" smtClean="0"/>
              <a:t>Tasks consume data normally from node-local storage </a:t>
            </a:r>
            <a:endParaRPr lang="en-US"/>
          </a:p>
        </p:txBody>
      </p:sp>
      <p:pic>
        <p:nvPicPr>
          <p:cNvPr id="4098" name="Picture 2" descr="C:\Users\justin\Desktop\sc-ian\io-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67627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Scalability result: End-to-end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cygwin\home\justin\proj\debd\papers\2014\BDC\plots\nf-stage-2\input-rate\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4" y="1295400"/>
            <a:ext cx="8142112" cy="488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9359" y="2286000"/>
            <a:ext cx="10346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smtClean="0">
                <a:solidFill>
                  <a:srgbClr val="404040"/>
                </a:solidFill>
              </a:rPr>
              <a:t> 21 GB/s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9358" y="1764268"/>
            <a:ext cx="10504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404040"/>
                </a:solidFill>
              </a:rPr>
              <a:t>101 GB/s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6110" y="3080266"/>
            <a:ext cx="985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404040"/>
                </a:solidFill>
              </a:rPr>
              <a:t>8K cores</a:t>
            </a:r>
            <a:endParaRPr lang="en-US" b="1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Scientific Computing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2718"/>
            <a:ext cx="64770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Swift addresses most of these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09800" y="1181100"/>
            <a:ext cx="19050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953000" y="1181100"/>
            <a:ext cx="19050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53000" y="3124200"/>
            <a:ext cx="19050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3124200"/>
            <a:ext cx="19050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cxnSp>
        <p:nvCxnSpPr>
          <p:cNvPr id="11" name="Straight Arrow Connector 10"/>
          <p:cNvCxnSpPr>
            <a:stCxn id="5" idx="3"/>
            <a:endCxn id="7" idx="1"/>
          </p:cNvCxnSpPr>
          <p:nvPr/>
        </p:nvCxnSpPr>
        <p:spPr bwMode="auto">
          <a:xfrm>
            <a:off x="4114800" y="1790700"/>
            <a:ext cx="838200" cy="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7" idx="2"/>
            <a:endCxn id="8" idx="0"/>
          </p:cNvCxnSpPr>
          <p:nvPr/>
        </p:nvCxnSpPr>
        <p:spPr bwMode="auto">
          <a:xfrm>
            <a:off x="5905500" y="2400300"/>
            <a:ext cx="0" cy="72390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8" idx="1"/>
            <a:endCxn id="9" idx="3"/>
          </p:cNvCxnSpPr>
          <p:nvPr/>
        </p:nvCxnSpPr>
        <p:spPr bwMode="auto">
          <a:xfrm flipH="1">
            <a:off x="4114800" y="3733800"/>
            <a:ext cx="838200" cy="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9" idx="0"/>
            <a:endCxn id="5" idx="2"/>
          </p:cNvCxnSpPr>
          <p:nvPr/>
        </p:nvCxnSpPr>
        <p:spPr bwMode="auto">
          <a:xfrm flipV="1">
            <a:off x="3162300" y="2400300"/>
            <a:ext cx="0" cy="72390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Cloud 53"/>
          <p:cNvSpPr/>
          <p:nvPr/>
        </p:nvSpPr>
        <p:spPr bwMode="auto">
          <a:xfrm rot="10800000">
            <a:off x="2286000" y="1257300"/>
            <a:ext cx="1752600" cy="1066800"/>
          </a:xfrm>
          <a:prstGeom prst="cloud">
            <a:avLst/>
          </a:prstGeom>
          <a:solidFill>
            <a:schemeClr val="bg1"/>
          </a:solidFill>
          <a:ln w="38100">
            <a:noFill/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23821" y="1467534"/>
            <a:ext cx="1875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</a:rPr>
              <a:t>THINK about what to run next</a:t>
            </a:r>
          </a:p>
        </p:txBody>
      </p:sp>
      <p:sp>
        <p:nvSpPr>
          <p:cNvPr id="57" name="Lightning Bolt 56"/>
          <p:cNvSpPr/>
          <p:nvPr/>
        </p:nvSpPr>
        <p:spPr bwMode="auto">
          <a:xfrm>
            <a:off x="5562600" y="1257300"/>
            <a:ext cx="609600" cy="1066800"/>
          </a:xfrm>
          <a:prstGeom prst="lightningBolt">
            <a:avLst/>
          </a:prstGeom>
          <a:solidFill>
            <a:srgbClr val="FFFF00"/>
          </a:solidFill>
          <a:ln w="38100">
            <a:solidFill>
              <a:srgbClr val="FFC000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953000" y="1467533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</a:rPr>
              <a:t>RUN a battery </a:t>
            </a:r>
            <a:br>
              <a:rPr lang="en-US" b="1">
                <a:solidFill>
                  <a:srgbClr val="404040"/>
                </a:solidFill>
              </a:rPr>
            </a:br>
            <a:r>
              <a:rPr lang="en-US" b="1">
                <a:solidFill>
                  <a:srgbClr val="404040"/>
                </a:solidFill>
              </a:rPr>
              <a:t>of tasks</a:t>
            </a:r>
          </a:p>
        </p:txBody>
      </p:sp>
      <p:sp>
        <p:nvSpPr>
          <p:cNvPr id="61" name="Can 60"/>
          <p:cNvSpPr/>
          <p:nvPr/>
        </p:nvSpPr>
        <p:spPr bwMode="auto">
          <a:xfrm>
            <a:off x="5372100" y="3238500"/>
            <a:ext cx="1066800" cy="990600"/>
          </a:xfrm>
          <a:prstGeom prst="can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38100">
            <a:solidFill>
              <a:srgbClr val="4F81BD"/>
            </a:solidFill>
            <a:miter lim="800000"/>
            <a:headEnd/>
            <a:tailEnd type="non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334001" y="3549134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</a:rPr>
              <a:t>COLLECT results</a:t>
            </a:r>
          </a:p>
        </p:txBody>
      </p:sp>
      <p:sp>
        <p:nvSpPr>
          <p:cNvPr id="63" name="Up Arrow 62"/>
          <p:cNvSpPr/>
          <p:nvPr/>
        </p:nvSpPr>
        <p:spPr bwMode="auto">
          <a:xfrm>
            <a:off x="2286000" y="3238500"/>
            <a:ext cx="1752600" cy="1066800"/>
          </a:xfrm>
          <a:prstGeom prst="upArrow">
            <a:avLst>
              <a:gd name="adj1" fmla="val 36643"/>
              <a:gd name="adj2" fmla="val 40400"/>
            </a:avLst>
          </a:prstGeom>
          <a:solidFill>
            <a:srgbClr val="8AFF86"/>
          </a:solidFill>
          <a:ln w="38100">
            <a:solidFill>
              <a:srgbClr val="00DE00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380056" y="3381970"/>
            <a:ext cx="16030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</a:rPr>
              <a:t>IMPROVE methods and codes</a:t>
            </a:r>
          </a:p>
        </p:txBody>
      </p:sp>
      <p:cxnSp>
        <p:nvCxnSpPr>
          <p:cNvPr id="64" name="Straight Arrow Connector 63"/>
          <p:cNvCxnSpPr/>
          <p:nvPr/>
        </p:nvCxnSpPr>
        <p:spPr bwMode="auto">
          <a:xfrm flipV="1">
            <a:off x="4114800" y="2400300"/>
            <a:ext cx="838200" cy="72390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H="1" flipV="1">
            <a:off x="4114800" y="2400300"/>
            <a:ext cx="838200" cy="72390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0" y="5197552"/>
            <a:ext cx="9136160" cy="1050848"/>
            <a:chOff x="-1046530" y="5741556"/>
            <a:chExt cx="10182690" cy="1120407"/>
          </a:xfrm>
        </p:grpSpPr>
        <p:pic>
          <p:nvPicPr>
            <p:cNvPr id="24" name="Shape 37"/>
            <p:cNvPicPr preferRelativeResize="0"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225" y="5745518"/>
              <a:ext cx="1006805" cy="1116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38"/>
            <p:cNvPicPr preferRelativeResize="0"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4314" y="5745518"/>
              <a:ext cx="1055620" cy="1116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39"/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7063" y="5745518"/>
              <a:ext cx="967611" cy="1116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40"/>
            <p:cNvPicPr preferRelativeResize="0"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8143" y="5745518"/>
              <a:ext cx="1036945" cy="1116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41"/>
            <p:cNvPicPr preferRelativeResize="0"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8558" y="5745518"/>
              <a:ext cx="967602" cy="1116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46530" y="5745519"/>
              <a:ext cx="979336" cy="111644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059499" y="5745518"/>
              <a:ext cx="991347" cy="1116444"/>
            </a:xfrm>
            <a:prstGeom prst="rect">
              <a:avLst/>
            </a:prstGeom>
          </p:spPr>
        </p:pic>
        <p:pic>
          <p:nvPicPr>
            <p:cNvPr id="31" name="Shape 36"/>
            <p:cNvPicPr preferRelativeResize="0"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3403" y="5745518"/>
              <a:ext cx="978546" cy="1116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 descr="Screen Shot 2015-02-13 at 7.17.52 AM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5417" y="5745519"/>
              <a:ext cx="878177" cy="1116442"/>
            </a:xfrm>
            <a:prstGeom prst="rect">
              <a:avLst/>
            </a:prstGeom>
          </p:spPr>
        </p:pic>
        <p:pic>
          <p:nvPicPr>
            <p:cNvPr id="33" name="Picture 32" descr="Screen Shot 2015-02-13 at 8.32.46 AM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8718" y="5741556"/>
              <a:ext cx="1024555" cy="1116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2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Scalability result: Stage+Write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404040"/>
              </a:solidFill>
            </a:endParaRPr>
          </a:p>
        </p:txBody>
      </p:sp>
      <p:pic>
        <p:nvPicPr>
          <p:cNvPr id="3074" name="Picture 2" descr="C:\cygwin\home\justin\proj\debd\papers\2014\BDC\plots\nf-stage-2\io-printf\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7112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67600" y="1948934"/>
            <a:ext cx="11590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smtClean="0">
                <a:solidFill>
                  <a:srgbClr val="404040"/>
                </a:solidFill>
              </a:rPr>
              <a:t> 134 GB/s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1025" y="2318266"/>
            <a:ext cx="985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404040"/>
                </a:solidFill>
              </a:rPr>
              <a:t>8K cores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410200"/>
            <a:ext cx="640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404040"/>
                </a:solidFill>
              </a:rPr>
              <a:t>This plot breaks I/O hook into 1) stage+write and 2) read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404040"/>
                </a:solidFill>
              </a:rPr>
              <a:t>Read phase is node-local: consistently </a:t>
            </a:r>
            <a:r>
              <a:rPr lang="en-US">
                <a:solidFill>
                  <a:srgbClr val="404040"/>
                </a:solidFill>
              </a:rPr>
              <a:t>10.8  </a:t>
            </a:r>
            <a:r>
              <a:rPr lang="en-US" smtClean="0">
                <a:solidFill>
                  <a:srgbClr val="404040"/>
                </a:solidFill>
              </a:rPr>
              <a:t>±0.1 </a:t>
            </a:r>
            <a:r>
              <a:rPr lang="en-US">
                <a:solidFill>
                  <a:srgbClr val="40404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4714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Staging: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smtClean="0"/>
              <a:t>Blue Gene/Q can be used for big data problems and a many-task programming model</a:t>
            </a:r>
          </a:p>
          <a:p>
            <a:pPr lvl="1"/>
            <a:r>
              <a:rPr lang="en-US"/>
              <a:t>J</a:t>
            </a:r>
            <a:r>
              <a:rPr lang="en-US" smtClean="0"/>
              <a:t>ust broadcast the data to compute nodes first with MPI-IO</a:t>
            </a:r>
          </a:p>
          <a:p>
            <a:pPr lvl="1"/>
            <a:endParaRPr lang="en-US" b="1" smtClean="0"/>
          </a:p>
          <a:p>
            <a:r>
              <a:rPr lang="en-US" b="1" smtClean="0"/>
              <a:t>The Swift I/O hook enables efficient I/O in a many-task model</a:t>
            </a:r>
          </a:p>
          <a:p>
            <a:pPr lvl="1"/>
            <a:r>
              <a:rPr lang="en-US" smtClean="0"/>
              <a:t>Reduces I/O time by factor of 4.7!</a:t>
            </a:r>
          </a:p>
          <a:p>
            <a:pPr marL="457200" lvl="1" indent="0">
              <a:buNone/>
            </a:pPr>
            <a:endParaRPr lang="en-US" b="1" smtClean="0"/>
          </a:p>
          <a:p>
            <a:r>
              <a:rPr lang="en-US" b="1" smtClean="0"/>
              <a:t>Connecting HPC to a real-time experiment saved an experiment by detecting a loose cable</a:t>
            </a:r>
          </a:p>
          <a:p>
            <a:pPr marL="0" indent="0">
              <a:buNone/>
            </a:pPr>
            <a:endParaRPr lang="en-US" smtClean="0"/>
          </a:p>
          <a:p>
            <a:r>
              <a:rPr lang="en-US" b="1" smtClean="0"/>
              <a:t>Code is now being reused by about 5 different groups</a:t>
            </a:r>
          </a:p>
          <a:p>
            <a:pPr lvl="1"/>
            <a:r>
              <a:rPr lang="en-US" smtClean="0"/>
              <a:t>Now must accommodate extra users on HPC resources!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4562268" cy="3259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toolbox for manipulating and visualizing arbitrary </a:t>
            </a:r>
            <a:r>
              <a:rPr sz="1700" dirty="0" err="1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NeXus</a:t>
            </a: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 data of any size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scripting engine for GUI applications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portal to Globus Catalog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demonstration of the value of combining: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flexible data model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powerful scripting language</a:t>
            </a:r>
          </a:p>
        </p:txBody>
      </p:sp>
      <p:sp>
        <p:nvSpPr>
          <p:cNvPr id="334" name="Shape 3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7A7A7A"/>
                </a:solidFill>
                <a:uFill>
                  <a:solidFill>
                    <a:srgbClr val="CBCBCB"/>
                  </a:solidFill>
                </a:uFill>
              </a:rPr>
              <a:t>72</a:t>
            </a:fld>
            <a:endParaRPr sz="1000">
              <a:solidFill>
                <a:srgbClr val="7A7A7A"/>
              </a:solidFill>
              <a:uFill>
                <a:solidFill>
                  <a:srgbClr val="CBCBCB"/>
                </a:solidFill>
              </a:uFill>
            </a:endParaRPr>
          </a:p>
        </p:txBody>
      </p:sp>
      <p:pic>
        <p:nvPicPr>
          <p:cNvPr id="335" name="NeXpy Documenta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9420" y="1542005"/>
            <a:ext cx="4068578" cy="3773991"/>
          </a:xfrm>
          <a:prstGeom prst="rect">
            <a:avLst/>
          </a:prstGeom>
          <a:ln>
            <a:round/>
          </a:ln>
        </p:spPr>
      </p:pic>
      <p:sp>
        <p:nvSpPr>
          <p:cNvPr id="336" name="Shape 336"/>
          <p:cNvSpPr/>
          <p:nvPr/>
        </p:nvSpPr>
        <p:spPr>
          <a:xfrm>
            <a:off x="467590" y="3856561"/>
            <a:ext cx="4127151" cy="841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>http://</a:t>
            </a:r>
            <a:r>
              <a:rPr sz="2500" b="1" dirty="0" smtClean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>nexpy.github.io/nexpy</a:t>
            </a:r>
            <a: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/>
            </a:r>
            <a:b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</a:br>
            <a: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>$ pip install </a:t>
            </a:r>
            <a:r>
              <a:rPr sz="2500" b="1" dirty="0" err="1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>nexpy</a:t>
            </a:r>
            <a:endParaRPr sz="2500" b="1" dirty="0">
              <a:solidFill>
                <a:srgbClr val="275D90"/>
              </a:solidFill>
              <a:uFill>
                <a:solidFill>
                  <a:srgbClr val="275D90"/>
                </a:solidFill>
              </a:uFill>
              <a:latin typeface="+mn-lt"/>
              <a:ea typeface="+mn-ea"/>
              <a:cs typeface="+mn-cs"/>
              <a:sym typeface="Trebuchet MS"/>
            </a:endParaRPr>
          </a:p>
        </p:txBody>
      </p:sp>
      <p:grpSp>
        <p:nvGrpSpPr>
          <p:cNvPr id="343" name="Group 343"/>
          <p:cNvGrpSpPr/>
          <p:nvPr/>
        </p:nvGrpSpPr>
        <p:grpSpPr>
          <a:xfrm>
            <a:off x="300905" y="5154269"/>
            <a:ext cx="8536138" cy="1235692"/>
            <a:chOff x="0" y="0"/>
            <a:chExt cx="12140284" cy="1757427"/>
          </a:xfrm>
        </p:grpSpPr>
        <p:pic>
          <p:nvPicPr>
            <p:cNvPr id="337" name="numpy_logo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63783" y="456141"/>
              <a:ext cx="2476501" cy="83926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338" name="Shape 338"/>
            <p:cNvSpPr/>
            <p:nvPr/>
          </p:nvSpPr>
          <p:spPr>
            <a:xfrm>
              <a:off x="8038183" y="319228"/>
              <a:ext cx="462805" cy="1116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7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5100">
                  <a:uFill>
                    <a:solidFill/>
                  </a:uFill>
                </a:rPr>
                <a:t>+</a:t>
              </a:r>
            </a:p>
          </p:txBody>
        </p:sp>
        <p:pic>
          <p:nvPicPr>
            <p:cNvPr id="339" name="scipyshiny_small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12883" y="0"/>
              <a:ext cx="1879601" cy="1757427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340" name="nexpy-logo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44948"/>
              <a:ext cx="3142633" cy="126753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341" name="Shape 341"/>
            <p:cNvSpPr/>
            <p:nvPr/>
          </p:nvSpPr>
          <p:spPr>
            <a:xfrm>
              <a:off x="3474181" y="244716"/>
              <a:ext cx="608714" cy="1262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000000"/>
                  </a:solidFill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5100">
                  <a:uFill>
                    <a:solidFill>
                      <a:srgbClr val="919191"/>
                    </a:solidFill>
                  </a:uFill>
                </a:rPr>
                <a:t>=</a:t>
              </a:r>
            </a:p>
          </p:txBody>
        </p:sp>
        <p:pic>
          <p:nvPicPr>
            <p:cNvPr id="342" name="NeXus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511824" y="240771"/>
              <a:ext cx="3331690" cy="127000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NeXpy: A Python Toolbox for Big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17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Mullite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73</a:t>
            </a:fld>
            <a:endParaRPr lang="en-US"/>
          </a:p>
        </p:txBody>
      </p:sp>
      <p:pic>
        <p:nvPicPr>
          <p:cNvPr id="3074" name="Picture 2" descr="C:\cygwin\home\wozniak\proj\debd\papers\2015\CLASSE\NeX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1581"/>
            <a:ext cx="6705600" cy="551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188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NeXpy in the Pipeline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3657600" cy="4525963"/>
          </a:xfrm>
        </p:spPr>
        <p:txBody>
          <a:bodyPr/>
          <a:lstStyle/>
          <a:p>
            <a:r>
              <a:rPr lang="en-US" dirty="0" smtClean="0"/>
              <a:t>Use of NeXpy throughout the analysis pipeline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 descr="C:\cygwin\home\wozniak\proj\debd\papers\2015\CLASSE\A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45549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eXpy-smru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2209800"/>
            <a:ext cx="3476526" cy="4111179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2331799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NeXus</a:t>
            </a:r>
            <a:r>
              <a:rPr lang="en-US" dirty="0" smtClean="0"/>
              <a:t> File Service (NXFS)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75</a:t>
            </a:fld>
            <a:endParaRPr lang="en-US"/>
          </a:p>
        </p:txBody>
      </p:sp>
      <p:pic>
        <p:nvPicPr>
          <p:cNvPr id="5122" name="Picture 2" descr="C:\cygwin\home\wozniak\proj\debd\papers\2015\CLASSE\Py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6294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3000" y="56388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Wozniak et al. </a:t>
            </a:r>
            <a:r>
              <a:rPr lang="en-US" b="1" dirty="0"/>
              <a:t>Big data remote access interfaces for light source science</a:t>
            </a:r>
            <a:r>
              <a:rPr lang="en-US" dirty="0" smtClean="0"/>
              <a:t>.  </a:t>
            </a:r>
            <a:r>
              <a:rPr lang="en-US" dirty="0" smtClean="0"/>
              <a:t>Proc. Big Data Computing, 2015.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90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NXFS Performance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1676400"/>
          </a:xfrm>
        </p:spPr>
        <p:txBody>
          <a:bodyPr/>
          <a:lstStyle/>
          <a:p>
            <a:r>
              <a:rPr lang="en-US" dirty="0" smtClean="0"/>
              <a:t>Faster than application-agnostic remote filesystem technologies</a:t>
            </a:r>
          </a:p>
          <a:p>
            <a:pPr lvl="1"/>
            <a:r>
              <a:rPr lang="en-US" dirty="0" smtClean="0"/>
              <a:t>Compared Pyro to Chirp and SSHFS from inside ANL (</a:t>
            </a:r>
            <a:r>
              <a:rPr lang="en-US" b="1" dirty="0" smtClean="0"/>
              <a:t>L</a:t>
            </a:r>
            <a:r>
              <a:rPr lang="en-US" dirty="0" smtClean="0"/>
              <a:t>) and AWS EC2 (</a:t>
            </a:r>
            <a:r>
              <a:rPr lang="en-US" b="1" dirty="0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Plus ability to invoke remote methods!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76</a:t>
            </a:fld>
            <a:endParaRPr lang="en-US"/>
          </a:p>
        </p:txBody>
      </p:sp>
      <p:pic>
        <p:nvPicPr>
          <p:cNvPr id="6146" name="Picture 2" descr="C:\cygwin\home\wozniak\proj\debd\papers\2015\BDC\bench\ro\nexus\plots\L\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8" y="2438399"/>
            <a:ext cx="3209658" cy="32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cygwin\home\wozniak\proj\debd\papers\2015\BDC\bench\ro\nexus\plots\M\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124200" cy="32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cygwin\home\wozniak\proj\debd\papers\2015\BDC\bench\ro\nexus\plots\O\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65628"/>
            <a:ext cx="3200400" cy="31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5637376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File open (10</a:t>
            </a:r>
            <a:r>
              <a:rPr lang="en-US" baseline="30000" dirty="0" smtClean="0"/>
              <a:t>-1</a:t>
            </a:r>
            <a:r>
              <a:rPr lang="en-US" dirty="0" smtClean="0"/>
              <a:t>s)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52800" y="5637376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Metadata read (</a:t>
            </a:r>
            <a:r>
              <a:rPr lang="en-US" dirty="0" smtClean="0"/>
              <a:t>10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dirty="0"/>
              <a:t>)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72200" y="5637376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Pixel read (1s)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29000" y="6019800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Operation and Time Scale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6019800"/>
            <a:ext cx="85344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94073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CHESS Trip: Scientific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US" sz="2400" dirty="0" smtClean="0"/>
              <a:t>Running on A2 beamline </a:t>
            </a:r>
          </a:p>
          <a:p>
            <a:r>
              <a:rPr lang="en-US" sz="2400" dirty="0" smtClean="0"/>
              <a:t>Using the Pilatus 6M detector</a:t>
            </a:r>
          </a:p>
          <a:p>
            <a:r>
              <a:rPr lang="en-US" sz="2400" dirty="0" smtClean="0"/>
              <a:t>Using large X-ray energy range and low temperature</a:t>
            </a:r>
          </a:p>
          <a:p>
            <a:r>
              <a:rPr lang="en-US" sz="2400" dirty="0" smtClean="0"/>
              <a:t>Using high energy (&gt; 50 </a:t>
            </a:r>
            <a:r>
              <a:rPr lang="en-US" sz="2400" dirty="0" err="1" smtClean="0"/>
              <a:t>keV</a:t>
            </a:r>
            <a:r>
              <a:rPr lang="en-US" sz="2400" dirty="0" smtClean="0"/>
              <a:t>) to cover large range of reciprocal space</a:t>
            </a:r>
          </a:p>
          <a:p>
            <a:r>
              <a:rPr lang="en-US" sz="2400" dirty="0" smtClean="0"/>
              <a:t>Studying </a:t>
            </a:r>
            <a:r>
              <a:rPr lang="en-US" sz="2400" dirty="0" err="1" smtClean="0"/>
              <a:t>relaxor</a:t>
            </a:r>
            <a:r>
              <a:rPr lang="en-US" sz="2400" dirty="0" smtClean="0"/>
              <a:t> ferroelectrics</a:t>
            </a:r>
            <a:r>
              <a:rPr lang="en-US" sz="2400" dirty="0"/>
              <a:t>, e.g., </a:t>
            </a:r>
            <a:r>
              <a:rPr lang="en-US" sz="2400" dirty="0" err="1" smtClean="0"/>
              <a:t>Pb</a:t>
            </a:r>
            <a:r>
              <a:rPr lang="en-US" sz="2400" dirty="0" smtClean="0"/>
              <a:t>(Mg</a:t>
            </a:r>
            <a:r>
              <a:rPr lang="en-US" sz="2400" baseline="-25000" dirty="0" smtClean="0"/>
              <a:t>1/3</a:t>
            </a:r>
            <a:r>
              <a:rPr lang="en-US" sz="2400" dirty="0" smtClean="0"/>
              <a:t> Nb</a:t>
            </a:r>
            <a:r>
              <a:rPr lang="en-US" sz="2400" baseline="-25000" dirty="0" smtClean="0"/>
              <a:t>2/3</a:t>
            </a:r>
            <a:r>
              <a:rPr lang="en-US" sz="2400" dirty="0" smtClean="0"/>
              <a:t>)O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</a:p>
          <a:p>
            <a:pPr lvl="1"/>
            <a:r>
              <a:rPr lang="en-US" sz="2000" dirty="0" smtClean="0"/>
              <a:t>Ergodic at warm temperatures</a:t>
            </a:r>
          </a:p>
          <a:p>
            <a:pPr lvl="1"/>
            <a:r>
              <a:rPr lang="en-US" sz="2000" dirty="0" err="1" smtClean="0"/>
              <a:t>Nonergodic</a:t>
            </a:r>
            <a:r>
              <a:rPr lang="en-US" sz="2000" dirty="0" smtClean="0"/>
              <a:t> at very cold temperatures</a:t>
            </a:r>
          </a:p>
          <a:p>
            <a:pPr lvl="1"/>
            <a:r>
              <a:rPr lang="en-US" sz="2000" dirty="0" smtClean="0"/>
              <a:t>Strongly </a:t>
            </a:r>
            <a:r>
              <a:rPr lang="en-US" sz="2000" dirty="0"/>
              <a:t>temperature dependent, anisotropic diffuse scattering around Bragg peaks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400" dirty="0" smtClean="0"/>
              <a:t>Flexing our pipeline tools at another facility- how can we generalize these techniques?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 Hoc CHESS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2050" name="Picture 2" descr="C:\Users\wozniak\Downloads\CHESS-Pipe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19200"/>
            <a:ext cx="848390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06963"/>
          </a:xfrm>
        </p:spPr>
        <p:txBody>
          <a:bodyPr/>
          <a:lstStyle/>
          <a:p>
            <a:r>
              <a:rPr lang="en-US" dirty="0" smtClean="0"/>
              <a:t>Swift: High-level scripting for outermost programming constructs</a:t>
            </a:r>
          </a:p>
          <a:p>
            <a:endParaRPr lang="en-US" dirty="0"/>
          </a:p>
          <a:p>
            <a:r>
              <a:rPr lang="en-US" dirty="0" smtClean="0"/>
              <a:t>Described</a:t>
            </a:r>
            <a:r>
              <a:rPr lang="en-US" dirty="0"/>
              <a:t> </a:t>
            </a:r>
            <a:r>
              <a:rPr lang="en-US" dirty="0" smtClean="0"/>
              <a:t>multiple challenging Big Data + HPC applications from X-ray crystallography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Thanks to the organizers</a:t>
            </a:r>
          </a:p>
          <a:p>
            <a:r>
              <a:rPr lang="en-US" dirty="0" smtClean="0"/>
              <a:t>Thanks to the Swift team</a:t>
            </a:r>
          </a:p>
          <a:p>
            <a:r>
              <a:rPr lang="en-US" dirty="0" smtClean="0"/>
              <a:t>Thanks to our application collaborators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r>
              <a:rPr lang="en-US" b="1" dirty="0" smtClean="0"/>
              <a:t>Questions?</a:t>
            </a:r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94200" y="54446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http://</a:t>
            </a:r>
            <a:r>
              <a:rPr lang="en-US" sz="2400" b="1" dirty="0" smtClean="0"/>
              <a:t>swift-lang.org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http://mcs.anl.gov/exm</a:t>
            </a:r>
          </a:p>
        </p:txBody>
      </p:sp>
    </p:spTree>
    <p:extLst>
      <p:ext uri="{BB962C8B-B14F-4D97-AF65-F5344CB8AC3E}">
        <p14:creationId xmlns:p14="http://schemas.microsoft.com/office/powerpoint/2010/main" val="3268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Swift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21336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Swift was designed to handle many aspects of the computing </a:t>
            </a:r>
            <a:r>
              <a:rPr lang="en-US" dirty="0" smtClean="0"/>
              <a:t>campaign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 smtClean="0"/>
              <a:t>Ability to integrate </a:t>
            </a:r>
            <a:r>
              <a:rPr lang="en-US" sz="2000" b="1" dirty="0" smtClean="0"/>
              <a:t>many application components </a:t>
            </a:r>
            <a:r>
              <a:rPr lang="en-US" sz="2000" dirty="0" smtClean="0"/>
              <a:t>into a new workflow application</a:t>
            </a:r>
          </a:p>
          <a:p>
            <a:r>
              <a:rPr lang="en-US" sz="2000" dirty="0" smtClean="0"/>
              <a:t>Data structures for complex data organization</a:t>
            </a:r>
          </a:p>
          <a:p>
            <a:r>
              <a:rPr lang="en-US" sz="2000" dirty="0" smtClean="0"/>
              <a:t>Portability- separate site-specific configuration from application logic</a:t>
            </a:r>
            <a:endParaRPr lang="en-US" sz="2000" dirty="0"/>
          </a:p>
          <a:p>
            <a:r>
              <a:rPr lang="en-US" sz="2000" dirty="0" smtClean="0"/>
              <a:t>Logging, provenance, and </a:t>
            </a:r>
            <a:br>
              <a:rPr lang="en-US" sz="2000" dirty="0" smtClean="0"/>
            </a:br>
            <a:r>
              <a:rPr lang="en-US" sz="2000" dirty="0" smtClean="0"/>
              <a:t>plotting features</a:t>
            </a:r>
          </a:p>
          <a:p>
            <a:endParaRPr lang="en-US" sz="2000" dirty="0"/>
          </a:p>
          <a:p>
            <a:r>
              <a:rPr lang="en-US" sz="2000" b="1" dirty="0" smtClean="0"/>
              <a:t>Today,</a:t>
            </a:r>
            <a:r>
              <a:rPr lang="en-US" sz="2000" dirty="0" smtClean="0"/>
              <a:t> we will focus on running scripted </a:t>
            </a:r>
            <a:br>
              <a:rPr lang="en-US" sz="2000" dirty="0" smtClean="0"/>
            </a:br>
            <a:r>
              <a:rPr lang="en-US" sz="2000" dirty="0" smtClean="0"/>
              <a:t>application components at large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404040"/>
              </a:solidFill>
            </a:endParaRPr>
          </a:p>
        </p:txBody>
      </p:sp>
      <p:cxnSp>
        <p:nvCxnSpPr>
          <p:cNvPr id="13" name="Straight Arrow Connector 12"/>
          <p:cNvCxnSpPr>
            <a:stCxn id="9" idx="3"/>
            <a:endCxn id="10" idx="1"/>
          </p:cNvCxnSpPr>
          <p:nvPr/>
        </p:nvCxnSpPr>
        <p:spPr bwMode="auto">
          <a:xfrm>
            <a:off x="6958127" y="5143500"/>
            <a:ext cx="440056" cy="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10" idx="2"/>
            <a:endCxn id="11" idx="0"/>
          </p:cNvCxnSpPr>
          <p:nvPr/>
        </p:nvCxnSpPr>
        <p:spPr bwMode="auto">
          <a:xfrm>
            <a:off x="7941108" y="5562600"/>
            <a:ext cx="0" cy="306324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11" idx="1"/>
            <a:endCxn id="12" idx="3"/>
          </p:cNvCxnSpPr>
          <p:nvPr/>
        </p:nvCxnSpPr>
        <p:spPr bwMode="auto">
          <a:xfrm flipH="1">
            <a:off x="6953250" y="6287262"/>
            <a:ext cx="444933" cy="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2" idx="0"/>
            <a:endCxn id="9" idx="2"/>
          </p:cNvCxnSpPr>
          <p:nvPr/>
        </p:nvCxnSpPr>
        <p:spPr bwMode="auto">
          <a:xfrm flipV="1">
            <a:off x="6410325" y="5562600"/>
            <a:ext cx="2439" cy="306324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9" name="Group 78"/>
          <p:cNvGrpSpPr/>
          <p:nvPr/>
        </p:nvGrpSpPr>
        <p:grpSpPr>
          <a:xfrm>
            <a:off x="5867400" y="4724400"/>
            <a:ext cx="1090727" cy="838200"/>
            <a:chOff x="5867400" y="4724400"/>
            <a:chExt cx="1090727" cy="838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5867400" y="4724400"/>
              <a:ext cx="1090727" cy="83820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7" name="Cloud 16"/>
            <p:cNvSpPr/>
            <p:nvPr/>
          </p:nvSpPr>
          <p:spPr bwMode="auto">
            <a:xfrm>
              <a:off x="5948477" y="4800600"/>
              <a:ext cx="926249" cy="685800"/>
            </a:xfrm>
            <a:prstGeom prst="cloud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22227" y="4953000"/>
              <a:ext cx="9525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smtClean="0">
                  <a:solidFill>
                    <a:srgbClr val="404040"/>
                  </a:solidFill>
                </a:rPr>
                <a:t>THINK</a:t>
              </a:r>
              <a:endParaRPr lang="en-US" b="1">
                <a:solidFill>
                  <a:srgbClr val="404040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398183" y="4724400"/>
            <a:ext cx="1085850" cy="838200"/>
            <a:chOff x="7367703" y="4718566"/>
            <a:chExt cx="1085850" cy="838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7367703" y="4718566"/>
              <a:ext cx="1085850" cy="83820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9" name="Lightning Bolt 18"/>
            <p:cNvSpPr/>
            <p:nvPr/>
          </p:nvSpPr>
          <p:spPr bwMode="auto">
            <a:xfrm>
              <a:off x="7702145" y="4829729"/>
              <a:ext cx="477926" cy="627541"/>
            </a:xfrm>
            <a:prstGeom prst="lightningBolt">
              <a:avLst/>
            </a:prstGeom>
            <a:solidFill>
              <a:srgbClr val="FFFF00"/>
            </a:solidFill>
            <a:ln w="38100">
              <a:solidFill>
                <a:srgbClr val="FFC000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09511" y="4911764"/>
              <a:ext cx="8022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smtClean="0">
                  <a:solidFill>
                    <a:srgbClr val="404040"/>
                  </a:solidFill>
                </a:rPr>
                <a:t>RUN</a:t>
              </a:r>
              <a:endParaRPr lang="en-US" b="1">
                <a:solidFill>
                  <a:srgbClr val="40404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398183" y="5868924"/>
            <a:ext cx="1085850" cy="836676"/>
            <a:chOff x="7367703" y="5698867"/>
            <a:chExt cx="1085850" cy="83667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367703" y="5698867"/>
              <a:ext cx="1085850" cy="83667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 bwMode="auto">
            <a:xfrm>
              <a:off x="7485815" y="5813167"/>
              <a:ext cx="872488" cy="605442"/>
            </a:xfrm>
            <a:prstGeom prst="can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96354" y="5964781"/>
              <a:ext cx="1057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smtClean="0">
                  <a:solidFill>
                    <a:srgbClr val="404040"/>
                  </a:solidFill>
                </a:rPr>
                <a:t>COLLECT</a:t>
              </a:r>
              <a:endParaRPr lang="en-US" b="1">
                <a:solidFill>
                  <a:srgbClr val="40404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867400" y="5868924"/>
            <a:ext cx="1099719" cy="836676"/>
            <a:chOff x="5858408" y="5698867"/>
            <a:chExt cx="1099719" cy="83667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858408" y="5698867"/>
              <a:ext cx="1085850" cy="83667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3" name="Up Arrow 22"/>
            <p:cNvSpPr/>
            <p:nvPr/>
          </p:nvSpPr>
          <p:spPr bwMode="auto">
            <a:xfrm>
              <a:off x="5948478" y="5813167"/>
              <a:ext cx="838200" cy="605442"/>
            </a:xfrm>
            <a:prstGeom prst="upArrow">
              <a:avLst>
                <a:gd name="adj1" fmla="val 36643"/>
                <a:gd name="adj2" fmla="val 40400"/>
              </a:avLst>
            </a:prstGeom>
            <a:solidFill>
              <a:srgbClr val="8AFF86"/>
            </a:solidFill>
            <a:ln w="38100">
              <a:solidFill>
                <a:srgbClr val="00DE00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58408" y="5879068"/>
              <a:ext cx="1099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smtClean="0">
                  <a:solidFill>
                    <a:srgbClr val="404040"/>
                  </a:solidFill>
                </a:rPr>
                <a:t>IMPROVE</a:t>
              </a:r>
              <a:endParaRPr lang="en-US" b="1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3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483"/>
            <a:ext cx="7063925" cy="2854037"/>
          </a:xfrm>
        </p:spPr>
        <p:txBody>
          <a:bodyPr/>
          <a:lstStyle/>
          <a:p>
            <a:r>
              <a:rPr lang="en-US" sz="2400" dirty="0" smtClean="0"/>
              <a:t>Write </a:t>
            </a:r>
            <a:r>
              <a:rPr lang="en-US" sz="2400" dirty="0"/>
              <a:t>site-independent scripts </a:t>
            </a:r>
          </a:p>
          <a:p>
            <a:r>
              <a:rPr lang="en-US" sz="2400" dirty="0" smtClean="0"/>
              <a:t>Automatic parallelization and data movement</a:t>
            </a:r>
          </a:p>
          <a:p>
            <a:r>
              <a:rPr lang="en-US" sz="2400" dirty="0" smtClean="0"/>
              <a:t>Run native code, script fragments as applications</a:t>
            </a:r>
          </a:p>
          <a:p>
            <a:r>
              <a:rPr lang="en-US" sz="2400" dirty="0" smtClean="0"/>
              <a:t>Rapidly subdivide large partitions for </a:t>
            </a:r>
            <a:br>
              <a:rPr lang="en-US" sz="2400" dirty="0" smtClean="0"/>
            </a:br>
            <a:r>
              <a:rPr lang="en-US" sz="2400" dirty="0" smtClean="0"/>
              <a:t>MPI jobs</a:t>
            </a:r>
          </a:p>
          <a:p>
            <a:r>
              <a:rPr lang="en-US" sz="2400" dirty="0" smtClean="0"/>
              <a:t>Move work to data locations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040"/>
                </a:solidFill>
              </a:rPr>
              <a:t>www.ci.uchicago.edu/swift    www.mcs.anl.gov/exm</a:t>
            </a:r>
            <a:endParaRPr lang="en-US" dirty="0" smtClean="0">
              <a:solidFill>
                <a:srgbClr val="404040"/>
              </a:solidFill>
            </a:endParaRPr>
          </a:p>
        </p:txBody>
      </p:sp>
      <p:pic>
        <p:nvPicPr>
          <p:cNvPr id="6" name="Picture 2" descr="C:\cygwin\home\justin\exm\papers\PyHPC_2013\plots\python-bw-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29667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23346" y="4107525"/>
            <a:ext cx="1397175" cy="1256937"/>
            <a:chOff x="863065" y="3200017"/>
            <a:chExt cx="1933008" cy="1738987"/>
          </a:xfrm>
        </p:grpSpPr>
        <p:sp>
          <p:nvSpPr>
            <p:cNvPr id="8" name="Rectangle 7"/>
            <p:cNvSpPr/>
            <p:nvPr/>
          </p:nvSpPr>
          <p:spPr>
            <a:xfrm>
              <a:off x="1181877" y="3508310"/>
              <a:ext cx="1614196" cy="143069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solidFill>
                    <a:srgbClr val="404040"/>
                  </a:solidFill>
                </a:rPr>
                <a:t>Swift control process</a:t>
              </a:r>
              <a:endParaRPr lang="en-US" kern="1200" dirty="0">
                <a:solidFill>
                  <a:srgbClr val="40404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29477" y="3355910"/>
              <a:ext cx="1614196" cy="143069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solidFill>
                    <a:srgbClr val="404040"/>
                  </a:solidFill>
                </a:rPr>
                <a:t>Swift control process</a:t>
              </a:r>
              <a:endParaRPr lang="en-US" kern="1200" dirty="0">
                <a:solidFill>
                  <a:srgbClr val="40404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3065" y="3200017"/>
              <a:ext cx="1614196" cy="14306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 dirty="0" smtClean="0">
                  <a:solidFill>
                    <a:srgbClr val="404040"/>
                  </a:solidFill>
                </a:rPr>
                <a:t>Swift/T control process</a:t>
              </a:r>
              <a:endParaRPr lang="en-US" b="1" kern="12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84906" y="3774287"/>
            <a:ext cx="2808939" cy="2533554"/>
            <a:chOff x="3200400" y="3200399"/>
            <a:chExt cx="3886200" cy="3505201"/>
          </a:xfrm>
        </p:grpSpPr>
        <p:grpSp>
          <p:nvGrpSpPr>
            <p:cNvPr id="12" name="Group 11"/>
            <p:cNvGrpSpPr/>
            <p:nvPr/>
          </p:nvGrpSpPr>
          <p:grpSpPr>
            <a:xfrm>
              <a:off x="3505200" y="3505200"/>
              <a:ext cx="3581400" cy="3200400"/>
              <a:chOff x="3200400" y="3200400"/>
              <a:chExt cx="3581400" cy="32004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200400" y="3200400"/>
                <a:ext cx="3581400" cy="32004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404040"/>
                    </a:solidFill>
                  </a:rPr>
                  <a:t>Swift worker process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</p:txBody>
          </p:sp>
          <p:pic>
            <p:nvPicPr>
              <p:cNvPr id="30" name="Picture 2" descr="C:\cygwin\home\justin\ATPESC_2013-08-06\part11-swift-py-r\slides\python-powered-h-50x6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7226" y="5114037"/>
                <a:ext cx="749559" cy="974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" descr="C:\cygwin\home\justin\ATPESC_2013-08-06\part11-swift-py-r\slides\Rlogo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75" y="5221293"/>
                <a:ext cx="1004548" cy="75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ounded Rectangle 31"/>
              <p:cNvSpPr/>
              <p:nvPr/>
            </p:nvSpPr>
            <p:spPr>
              <a:xfrm>
                <a:off x="3431332" y="4052596"/>
                <a:ext cx="762000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C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363275" y="4052596"/>
                <a:ext cx="762000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C++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5367823" y="4019647"/>
                <a:ext cx="1237863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Fortran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5" name="Picture 4" descr="C:\Users\justin\Desktop\tcllogo-tr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9706" y="5056641"/>
                <a:ext cx="814096" cy="119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3352800" y="3352800"/>
              <a:ext cx="3581400" cy="3200400"/>
              <a:chOff x="3200400" y="3200400"/>
              <a:chExt cx="3581400" cy="32004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200400" y="3200400"/>
                <a:ext cx="3581400" cy="32004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</p:txBody>
          </p:sp>
          <p:pic>
            <p:nvPicPr>
              <p:cNvPr id="23" name="Picture 2" descr="C:\cygwin\home\justin\ATPESC_2013-08-06\part11-swift-py-r\slides\python-powered-h-50x6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7226" y="5114037"/>
                <a:ext cx="749559" cy="974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" descr="C:\cygwin\home\justin\ATPESC_2013-08-06\part11-swift-py-r\slides\Rlogo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75" y="5221293"/>
                <a:ext cx="1004548" cy="75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3431332" y="4052596"/>
                <a:ext cx="762000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C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4363275" y="4052596"/>
                <a:ext cx="762000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C++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5367823" y="4019647"/>
                <a:ext cx="1237863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Fortran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" name="Picture 4" descr="C:\Users\justin\Desktop\tcllogo-tr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9706" y="5056641"/>
                <a:ext cx="814096" cy="119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200400" y="3200399"/>
              <a:ext cx="3581400" cy="3200399"/>
              <a:chOff x="3200400" y="3200399"/>
              <a:chExt cx="3581400" cy="3200399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200400" y="3200399"/>
                <a:ext cx="3581400" cy="32003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</p:txBody>
          </p:sp>
          <p:pic>
            <p:nvPicPr>
              <p:cNvPr id="16" name="Picture 2" descr="C:\cygwin\home\justin\ATPESC_2013-08-06\part11-swift-py-r\slides\python-powered-h-50x6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6633" y="5082290"/>
                <a:ext cx="836641" cy="1148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3407225" y="4002782"/>
                <a:ext cx="762000" cy="72861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 dirty="0" smtClean="0">
                    <a:solidFill>
                      <a:srgbClr val="FFFFFF"/>
                    </a:solidFill>
                  </a:rPr>
                  <a:t>C</a:t>
                </a:r>
                <a:endParaRPr lang="en-US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309184" y="4002782"/>
                <a:ext cx="861166" cy="72861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 dirty="0" smtClean="0">
                    <a:solidFill>
                      <a:srgbClr val="FFFFFF"/>
                    </a:solidFill>
                  </a:rPr>
                  <a:t>C++</a:t>
                </a:r>
                <a:endParaRPr lang="en-US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5333788" y="4002782"/>
                <a:ext cx="1328012" cy="72861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 dirty="0" smtClean="0">
                    <a:solidFill>
                      <a:srgbClr val="FFFFFF"/>
                    </a:solidFill>
                  </a:rPr>
                  <a:t>Fortran</a:t>
                </a:r>
                <a:endParaRPr lang="en-US" kern="12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1" name="Picture 4" descr="C:\Users\justin\Desktop\tcllogo-tr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2105" y="5036890"/>
                <a:ext cx="814096" cy="1197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" descr="C:\cygwin\home\justin\ATPESC_2013-08-06\part11-swift-py-r\slides\Rlogo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8131" y="4923398"/>
                <a:ext cx="1112960" cy="606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36" name="Straight Arrow Connector 35"/>
          <p:cNvCxnSpPr/>
          <p:nvPr/>
        </p:nvCxnSpPr>
        <p:spPr>
          <a:xfrm>
            <a:off x="5643518" y="4707839"/>
            <a:ext cx="651541" cy="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643519" y="4902299"/>
            <a:ext cx="651541" cy="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716786" y="4986641"/>
            <a:ext cx="837922" cy="522978"/>
            <a:chOff x="5165102" y="5559107"/>
            <a:chExt cx="745191" cy="522978"/>
          </a:xfrm>
        </p:grpSpPr>
        <p:sp>
          <p:nvSpPr>
            <p:cNvPr id="43" name="Oval 42"/>
            <p:cNvSpPr/>
            <p:nvPr/>
          </p:nvSpPr>
          <p:spPr bwMode="auto">
            <a:xfrm>
              <a:off x="5213470" y="5559107"/>
              <a:ext cx="447364" cy="52297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kern="1200">
                <a:solidFill>
                  <a:srgbClr val="404040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65102" y="5636503"/>
              <a:ext cx="745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kern="1200" dirty="0" smtClean="0">
                  <a:solidFill>
                    <a:srgbClr val="404040"/>
                  </a:solidFill>
                  <a:latin typeface="Calibri" charset="0"/>
                  <a:ea typeface="MS PGothic" pitchFamily="34" charset="-128"/>
                </a:rPr>
                <a:t>MPI</a:t>
              </a:r>
              <a:endParaRPr lang="en-US" sz="1800" b="1" kern="1200" dirty="0">
                <a:solidFill>
                  <a:srgbClr val="404040"/>
                </a:solidFill>
                <a:latin typeface="Calibri" charset="0"/>
                <a:ea typeface="MS PGothic" pitchFamily="34" charset="-12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334399" y="3868843"/>
            <a:ext cx="2311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Swift/T worker</a:t>
            </a:r>
            <a:endParaRPr lang="en-US" b="1" kern="1200" dirty="0">
              <a:solidFill>
                <a:srgbClr val="404040"/>
              </a:solidFill>
              <a:latin typeface="Calibri" charset="0"/>
              <a:ea typeface="MS PGothic" pitchFamily="34" charset="-128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638800" y="4800600"/>
            <a:ext cx="651541" cy="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938868" y="5250440"/>
            <a:ext cx="259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64K cores of Blue Waters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2 billion Python tasks</a:t>
            </a:r>
            <a:br>
              <a:rPr lang="en-US" sz="1800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</a:br>
            <a:r>
              <a:rPr lang="en-US" sz="1800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14 million Pythons/s</a:t>
            </a:r>
            <a:endParaRPr lang="en-US" sz="1800" b="1" kern="1200" dirty="0">
              <a:solidFill>
                <a:srgbClr val="404040"/>
              </a:solidFill>
              <a:latin typeface="Calibri" charset="0"/>
              <a:ea typeface="MS PGothic" pitchFamily="34" charset="-128"/>
            </a:endParaRPr>
          </a:p>
        </p:txBody>
      </p:sp>
      <p:pic>
        <p:nvPicPr>
          <p:cNvPr id="46" name="Picture 2" descr="C:\cygwin\home\justin\mcs\gadgets\swift-logo\swift-turb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34" y="2440476"/>
            <a:ext cx="2587402" cy="120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76092"/>
                </a:solidFill>
              </a:rPr>
              <a:t>Swift/T</a:t>
            </a:r>
            <a:r>
              <a:rPr lang="en-US" dirty="0">
                <a:solidFill>
                  <a:srgbClr val="376092"/>
                </a:solidFill>
              </a:rPr>
              <a:t>: Enabling high-performance </a:t>
            </a:r>
            <a:r>
              <a:rPr lang="en-US" dirty="0" smtClean="0">
                <a:solidFill>
                  <a:srgbClr val="376092"/>
                </a:solidFill>
              </a:rPr>
              <a:t>workflows</a:t>
            </a:r>
            <a:endParaRPr lang="en-US" dirty="0"/>
          </a:p>
        </p:txBody>
      </p:sp>
      <p:pic>
        <p:nvPicPr>
          <p:cNvPr id="7170" name="Picture 2" descr="C:\cygwin\home\wozniak\exm\papers\JointLab_2014_woz\julia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92" y="5509618"/>
            <a:ext cx="804446" cy="5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blue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4F81BD"/>
          </a:solidFill>
          <a:miter lim="800000"/>
          <a:headEnd/>
          <a:tailEnd type="triangle" w="med" len="med"/>
        </a:ln>
      </a:spPr>
      <a:bodyPr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blue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38706</TotalTime>
  <Words>2963</Words>
  <Application>Microsoft Office PowerPoint</Application>
  <PresentationFormat>On-screen Show (4:3)</PresentationFormat>
  <Paragraphs>756</Paragraphs>
  <Slides>79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blue_2003</vt:lpstr>
      <vt:lpstr>Big Data Tools for Light Source Science</vt:lpstr>
      <vt:lpstr>TALK overview</vt:lpstr>
      <vt:lpstr>Goals</vt:lpstr>
      <vt:lpstr>Tools</vt:lpstr>
      <vt:lpstr>Case studies </vt:lpstr>
      <vt:lpstr>SwifT</vt:lpstr>
      <vt:lpstr>The Scientific Computing Campaign</vt:lpstr>
      <vt:lpstr>Goals of the Swift language</vt:lpstr>
      <vt:lpstr>Swift/T: Enabling high-performance workflows</vt:lpstr>
      <vt:lpstr>Large-scale many-task applications using Swift</vt:lpstr>
      <vt:lpstr>Swift programming model: all progress driven by concurrent dataflow</vt:lpstr>
      <vt:lpstr>Basic scalability</vt:lpstr>
      <vt:lpstr>Swift programming model</vt:lpstr>
      <vt:lpstr>Swift/T: Distributed dataflow processing</vt:lpstr>
      <vt:lpstr>Dataflow script produces work for work queue</vt:lpstr>
      <vt:lpstr>Characteristics of very large Swift programs</vt:lpstr>
      <vt:lpstr>Swift/T: Fully parallel evaluation                                  of complex scripts</vt:lpstr>
      <vt:lpstr>Notification-driven execution</vt:lpstr>
      <vt:lpstr>Support calls to embedded interpreters</vt:lpstr>
      <vt:lpstr>STC: The Swift-Turbine Compiler</vt:lpstr>
      <vt:lpstr>Features for Big Data analysis</vt:lpstr>
      <vt:lpstr>Globus catalog</vt:lpstr>
      <vt:lpstr>Catalog Goals</vt:lpstr>
      <vt:lpstr>Catalog Data Model</vt:lpstr>
      <vt:lpstr>Web interface for annotations</vt:lpstr>
      <vt:lpstr>Globus transfer</vt:lpstr>
      <vt:lpstr>Globus Transfer</vt:lpstr>
      <vt:lpstr>Globus Transfer</vt:lpstr>
      <vt:lpstr>Globus Transfer: CHESS to ALCF</vt:lpstr>
      <vt:lpstr>The Petrel research data service</vt:lpstr>
      <vt:lpstr>Aps overview</vt:lpstr>
      <vt:lpstr>Chicago</vt:lpstr>
      <vt:lpstr>Advanced Photon Source (APS)</vt:lpstr>
      <vt:lpstr>The International Light Source Community is Growing and Highly Competitive</vt:lpstr>
      <vt:lpstr>Distance from Top Light Sources to  Top Supercomputer Centers</vt:lpstr>
      <vt:lpstr>PowerPoint Presentation</vt:lpstr>
      <vt:lpstr>Real-time beamline analysis </vt:lpstr>
      <vt:lpstr>Data management for the energy sciences</vt:lpstr>
      <vt:lpstr>ANL: On the Path to Exascale Computing</vt:lpstr>
      <vt:lpstr>Diffuse scattering Workflows</vt:lpstr>
      <vt:lpstr>Data ingest/analysis/archive</vt:lpstr>
      <vt:lpstr>PADS: Petascale Active Data Store </vt:lpstr>
      <vt:lpstr>Interactive analysis powered by scalable storage</vt:lpstr>
      <vt:lpstr>Remote matrix arithmetic: Initial results </vt:lpstr>
      <vt:lpstr>Light source computing is an  end-to-end, multi-scale challenge </vt:lpstr>
      <vt:lpstr>Diffuse scattering workflow overview</vt:lpstr>
      <vt:lpstr>APS workflow diagram</vt:lpstr>
      <vt:lpstr>Preliminary results</vt:lpstr>
      <vt:lpstr>CCTW</vt:lpstr>
      <vt:lpstr>Crystal Coordinate Transformation Workflow</vt:lpstr>
      <vt:lpstr>CCTW diagrams</vt:lpstr>
      <vt:lpstr>CCTW: Swift/T application (C++)</vt:lpstr>
      <vt:lpstr>DIFFEV</vt:lpstr>
      <vt:lpstr>DIFFEV overview</vt:lpstr>
      <vt:lpstr>DIFFEV: Scaling Crystal Diffraction Simulation</vt:lpstr>
      <vt:lpstr>DIFFEV: Genetic algorithm via dataflow</vt:lpstr>
      <vt:lpstr>DIFFEV output</vt:lpstr>
      <vt:lpstr>DIFFEV: Preliminary Results</vt:lpstr>
      <vt:lpstr>NF-HEDM</vt:lpstr>
      <vt:lpstr>Sharma workflow overview</vt:lpstr>
      <vt:lpstr>NF-HEDM</vt:lpstr>
      <vt:lpstr>Sharma: Preliminary results</vt:lpstr>
      <vt:lpstr>HEDM at APS – find crystal structure of metals, non-destructively</vt:lpstr>
      <vt:lpstr>High-Energy Diffraction Microscopy</vt:lpstr>
      <vt:lpstr>Task-based HPC</vt:lpstr>
      <vt:lpstr>Intended use of broadcast operation</vt:lpstr>
      <vt:lpstr>NF-HEDM application Swift code</vt:lpstr>
      <vt:lpstr>Big Data Staging with MPI-IO</vt:lpstr>
      <vt:lpstr>Scalability result: End-to-end</vt:lpstr>
      <vt:lpstr>Scalability result: Stage+Write</vt:lpstr>
      <vt:lpstr>Big Data Staging: Conclusions</vt:lpstr>
      <vt:lpstr>NeXpy: A Python Toolbox for Big Data</vt:lpstr>
      <vt:lpstr>Mullite</vt:lpstr>
      <vt:lpstr>NeXpy in the Pipeline</vt:lpstr>
      <vt:lpstr>The NeXus File Service (NXFS)</vt:lpstr>
      <vt:lpstr>NXFS Performance </vt:lpstr>
      <vt:lpstr>CHESS Trip: Scientific Overview</vt:lpstr>
      <vt:lpstr>Ad Hoc CHESS Pipeline</vt:lpstr>
      <vt:lpstr>Summary</vt:lpstr>
    </vt:vector>
  </TitlesOfParts>
  <Company>Ewing Lusk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 and Computer Science Division</dc:title>
  <dc:creator>wozniak</dc:creator>
  <cp:lastModifiedBy>Justin Wozniak</cp:lastModifiedBy>
  <cp:revision>1181</cp:revision>
  <cp:lastPrinted>2012-08-01T13:33:34Z</cp:lastPrinted>
  <dcterms:created xsi:type="dcterms:W3CDTF">2012-09-22T16:19:01Z</dcterms:created>
  <dcterms:modified xsi:type="dcterms:W3CDTF">2015-10-09T15:23:35Z</dcterms:modified>
</cp:coreProperties>
</file>