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82" r:id="rId6"/>
    <p:sldId id="260" r:id="rId7"/>
    <p:sldId id="261" r:id="rId8"/>
    <p:sldId id="262" r:id="rId9"/>
    <p:sldId id="263" r:id="rId10"/>
    <p:sldId id="264" r:id="rId11"/>
    <p:sldId id="281" r:id="rId12"/>
    <p:sldId id="265" r:id="rId13"/>
    <p:sldId id="270" r:id="rId14"/>
    <p:sldId id="268" r:id="rId15"/>
    <p:sldId id="267" r:id="rId16"/>
    <p:sldId id="266" r:id="rId17"/>
    <p:sldId id="269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4B5C29"/>
    <a:srgbClr val="5C04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7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slide footer_gray_4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04250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slide header_gray_41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0" y="0"/>
            <a:ext cx="91440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52999" y="152400"/>
            <a:ext cx="1903413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18B65-4CBA-DB46-9D73-AD0C58E7BE22}" type="datetime1">
              <a:rPr lang="en-US" smtClean="0"/>
              <a:pPr/>
              <a:t>11/14/2009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62000" y="8610601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24599" y="8685213"/>
            <a:ext cx="5318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69693-4B73-3F4B-BE08-27CE2957F7EB}" type="datetime1">
              <a:rPr lang="en-US" smtClean="0"/>
              <a:pPr/>
              <a:t>11/14/2009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how much of the timeline is based on scripting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Sit</a:t>
            </a:r>
            <a:r>
              <a:rPr lang="en-US" baseline="0" dirty="0" smtClean="0"/>
              <a:t> back and wait for results – and I mean wait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default Swift I/O – wrapper script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continuum of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Reiterate default I/O</a:t>
            </a:r>
            <a:r>
              <a:rPr lang="en-US" baseline="0" dirty="0" smtClean="0"/>
              <a:t> setup - </a:t>
            </a:r>
            <a:r>
              <a:rPr lang="en-US" dirty="0" smtClean="0"/>
              <a:t>Normal</a:t>
            </a:r>
            <a:r>
              <a:rPr lang="en-US" baseline="0" dirty="0" smtClean="0"/>
              <a:t> </a:t>
            </a:r>
            <a:r>
              <a:rPr lang="en-US" baseline="0" dirty="0" smtClean="0"/>
              <a:t>user small I/O incurs latency over multiple </a:t>
            </a:r>
            <a:r>
              <a:rPr lang="en-US" baseline="0" dirty="0" smtClean="0"/>
              <a:t>hops – Swift directory naming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latency as</a:t>
            </a:r>
            <a:r>
              <a:rPr lang="en-US" baseline="0" dirty="0" smtClean="0"/>
              <a:t> possible challenge – in directory ops as challenge, even in PVFS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 </a:t>
            </a:r>
            <a:r>
              <a:rPr lang="en-US" dirty="0" err="1" smtClean="0"/>
              <a:t>MapReduce</a:t>
            </a:r>
            <a:r>
              <a:rPr lang="en-US" dirty="0" smtClean="0"/>
              <a:t> pattern translated to scatters and gathers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title header_gray_417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title footer_gray_417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75450"/>
            <a:ext cx="9144000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11/15/2009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Case Studies in Storage Access by Loosely Coupled Petascale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11/15/2009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Case Studies in Storage Access by Loosely Coupled Petascale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11/15/2009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Case Studies in Storage Access by Loosely Coupled Petascale Applications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11/15/2009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Case Studies in Storage Access by Loosely Coupled Petascale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11/15/2009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Case Studies in Storage Access by Loosely Coupled Petascale Applications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11/15/2009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Case Studies in Storage Access by Loosely Coupled Petascale Applications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11/15/2009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Case Studies in Storage Access by Loosely Coupled Petascale Applications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11/15/2009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Case Studies in Storage Access by Loosely Coupled Petascale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599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11/15/2009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Case Studies in Storage Access by Loosely Coupled Petascale Applications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11/15/2009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Case Studies in Storage Access by Loosely Coupled Petascale Applications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slide footer_gray_417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18250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smtClean="0"/>
              <a:t>11/15/2009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/>
              <a:t>Case Studies in Storage Access by Loosely Coupled Petascale Applications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4" descr="slide header_gray_417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81000" y="1671638"/>
            <a:ext cx="8763000" cy="1069975"/>
          </a:xfrm>
        </p:spPr>
        <p:txBody>
          <a:bodyPr/>
          <a:lstStyle/>
          <a:p>
            <a:r>
              <a:rPr lang="en-US" dirty="0" smtClean="0"/>
              <a:t>Case Studies in Storage Access</a:t>
            </a:r>
            <a:br>
              <a:rPr lang="en-US" dirty="0" smtClean="0"/>
            </a:br>
            <a:r>
              <a:rPr lang="en-US" dirty="0" smtClean="0"/>
              <a:t>by Loosely Coupled Petascale Applications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914400" y="3125788"/>
            <a:ext cx="6472238" cy="236061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Justin M Wozniak and Michael Wilde</a:t>
            </a:r>
          </a:p>
          <a:p>
            <a:endParaRPr lang="en-US" dirty="0" smtClean="0"/>
          </a:p>
          <a:p>
            <a:r>
              <a:rPr lang="en-US" dirty="0" smtClean="0"/>
              <a:t>Petascale Data Storage Workshop at SC’09</a:t>
            </a:r>
          </a:p>
          <a:p>
            <a:endParaRPr lang="en-US" dirty="0" smtClean="0"/>
          </a:p>
          <a:p>
            <a:r>
              <a:rPr lang="en-US" dirty="0" smtClean="0"/>
              <a:t>Portland, Oregon – November 15,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rchitec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2514600"/>
            <a:ext cx="6323686" cy="3952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</a:t>
            </a:r>
            <a:r>
              <a:rPr lang="en-US" dirty="0" smtClean="0"/>
              <a:t>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applications continue to move large quantities of small data over POSIX interfaces</a:t>
            </a:r>
          </a:p>
          <a:p>
            <a:r>
              <a:rPr lang="en-US" dirty="0" smtClean="0"/>
              <a:t>Prevent these accesses from reaching the filesystem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Studies in Storage Access by Loosely Coupled Petascale Applications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4" name="Up-Down Arrow 13"/>
          <p:cNvSpPr/>
          <p:nvPr/>
        </p:nvSpPr>
        <p:spPr bwMode="auto">
          <a:xfrm>
            <a:off x="2819400" y="3276600"/>
            <a:ext cx="914400" cy="1524000"/>
          </a:xfrm>
          <a:prstGeom prst="upDownArrow">
            <a:avLst>
              <a:gd name="adj1" fmla="val 50000"/>
              <a:gd name="adj2" fmla="val 30165"/>
            </a:avLst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User I/O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Cloud 14"/>
          <p:cNvSpPr/>
          <p:nvPr/>
        </p:nvSpPr>
        <p:spPr bwMode="auto">
          <a:xfrm>
            <a:off x="4495800" y="3124200"/>
            <a:ext cx="1752600" cy="10668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CDM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5791200" y="4267200"/>
            <a:ext cx="228600" cy="60960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7" name="Up Arrow 16"/>
          <p:cNvSpPr/>
          <p:nvPr/>
        </p:nvSpPr>
        <p:spPr bwMode="auto">
          <a:xfrm flipH="1">
            <a:off x="4648200" y="4267200"/>
            <a:ext cx="228600" cy="60960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</a:t>
            </a:r>
            <a:r>
              <a:rPr lang="en-US" dirty="0" smtClean="0"/>
              <a:t>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purpose of each potential CDM technique is to reduce accesses to the filesystem</a:t>
            </a:r>
            <a:endParaRPr lang="en-US" dirty="0" smtClean="0"/>
          </a:p>
          <a:p>
            <a:r>
              <a:rPr lang="en-US" dirty="0" smtClean="0"/>
              <a:t>In our case studies, we sought to estimate the maximum possible reduction that a carefully-written application could achieve on our target system model</a:t>
            </a:r>
          </a:p>
          <a:p>
            <a:r>
              <a:rPr lang="en-US" dirty="0" smtClean="0"/>
              <a:t>In a default scripted workflow, all accesses go to the FS</a:t>
            </a:r>
            <a:endParaRPr lang="en-US" dirty="0" smtClean="0"/>
          </a:p>
          <a:p>
            <a:r>
              <a:rPr lang="en-US" dirty="0" smtClean="0"/>
              <a:t>As a start, we used an I/O reduction defined as: </a:t>
            </a:r>
            <a:endParaRPr lang="en-US" dirty="0" smtClean="0"/>
          </a:p>
          <a:p>
            <a:endParaRPr lang="en-US" dirty="0" smtClean="0"/>
          </a:p>
          <a:p>
            <a:pPr algn="r"/>
            <a:r>
              <a:rPr lang="en-US" dirty="0" smtClean="0"/>
              <a:t>in bytes 	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Other interesting quantities could measure file creates, links, or a count of accesses regardless of size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Studies in Storage Access by Loosely Coupled Petascale Applications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971800" y="3962400"/>
          <a:ext cx="2959100" cy="558800"/>
        </p:xfrm>
        <a:graphic>
          <a:graphicData uri="http://schemas.openxmlformats.org/presentationml/2006/ole">
            <p:oleObj spid="_x0000_s1026" name="Equation" r:id="rId4" imgW="2958840" imgH="558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</a:t>
            </a:r>
            <a:r>
              <a:rPr lang="en-US" dirty="0" smtClean="0"/>
              <a:t>studies</a:t>
            </a:r>
            <a:r>
              <a:rPr lang="en-US" dirty="0" smtClean="0"/>
              <a:t>: High-level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OOPS: Open Protein Simulator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r>
              <a:rPr lang="en-US" dirty="0" smtClean="0"/>
              <a:t>DOCK: Molecular docking</a:t>
            </a:r>
          </a:p>
          <a:p>
            <a:endParaRPr lang="en-US" dirty="0" smtClean="0"/>
          </a:p>
          <a:p>
            <a:r>
              <a:rPr lang="en-US" dirty="0" smtClean="0"/>
              <a:t>BLAST: Basic Local Alignment Search Tool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PTMap: Post-transformational modification analysis</a:t>
            </a:r>
          </a:p>
          <a:p>
            <a:endParaRPr lang="en-US" dirty="0" smtClean="0"/>
          </a:p>
          <a:p>
            <a:r>
              <a:rPr lang="en-US" dirty="0" smtClean="0"/>
              <a:t>fMRI: Brain imaging analysis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Studies in Storage Access by Loosely Coupled Petascale Applications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fMRI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Studies in Storage Access by Loosely Coupled Petascale Applications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Content Placeholder 8" descr="fMRI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914400"/>
            <a:ext cx="6582858" cy="4388572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5029200"/>
            <a:ext cx="8229600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Wingdings 3" pitchFamily="18" charset="2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09600" y="510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MapReduce</a:t>
            </a:r>
            <a:r>
              <a:rPr lang="en-US" kern="0" dirty="0" smtClean="0"/>
              <a:t>-like structure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Broken down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into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scatter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gather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operations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kern="0" dirty="0" smtClean="0"/>
              <a:t>Intermediate data can be cached.  Produces much final output</a:t>
            </a:r>
            <a:endParaRPr kumimoji="0" lang="en-US" sz="1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Wingdings 3" pitchFamily="18" charset="2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</a:t>
            </a:r>
            <a:endParaRPr lang="en-US" dirty="0"/>
          </a:p>
        </p:txBody>
      </p:sp>
      <p:pic>
        <p:nvPicPr>
          <p:cNvPr id="7" name="Content Placeholder 6" descr="BLAS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914400"/>
            <a:ext cx="6582858" cy="54857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Studies in Storage Access by Loosely Coupled Petascale Applications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9600" y="510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Like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MapReduce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two inputs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kern="0" dirty="0" smtClean="0"/>
              <a:t>If cache is used to implement </a:t>
            </a:r>
            <a:r>
              <a:rPr lang="en-US" b="1" kern="0" dirty="0" smtClean="0"/>
              <a:t>broadcast</a:t>
            </a:r>
            <a:r>
              <a:rPr lang="en-US" kern="0" dirty="0" smtClean="0"/>
              <a:t>, must prevent pollution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kern="0" dirty="0" smtClean="0"/>
              <a:t>Produces trivial final output – I/O reduction may exceed 99%</a:t>
            </a:r>
            <a:endParaRPr kumimoji="0" lang="en-US" sz="1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Wingdings 3" pitchFamily="18" charset="2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DOCK</a:t>
            </a:r>
            <a:endParaRPr lang="en-US" dirty="0"/>
          </a:p>
        </p:txBody>
      </p:sp>
      <p:pic>
        <p:nvPicPr>
          <p:cNvPr id="7" name="Content Placeholder 6" descr="DOCK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915085"/>
            <a:ext cx="8777143" cy="548571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Studies in Storage Access by Loosely Coupled Petascale Applications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9600" y="510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Significant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input size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kern="0" dirty="0" smtClean="0"/>
              <a:t>Pipeline-like accesses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kern="0" dirty="0" smtClean="0"/>
              <a:t>Produces trivial final output – I/O reduction may exceed 99%</a:t>
            </a:r>
            <a:endParaRPr kumimoji="0" lang="en-US" sz="1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Wingdings 3" pitchFamily="18" charset="2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OOP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8777143" cy="548571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OOPS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Studies in Storage Access by Loosely Coupled Petascale Applications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09600" y="510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Significant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input size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kern="0" dirty="0" smtClean="0"/>
              <a:t>Pipeline-like accesses and iterations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kern="0" dirty="0" smtClean="0"/>
              <a:t>Produces trivial final output – I/O reduction may exceed 99%</a:t>
            </a:r>
            <a:endParaRPr kumimoji="0" lang="en-US" sz="1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Wingdings 3" pitchFamily="18" charset="2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PTMap</a:t>
            </a:r>
            <a:endParaRPr lang="en-US" dirty="0"/>
          </a:p>
        </p:txBody>
      </p:sp>
      <p:pic>
        <p:nvPicPr>
          <p:cNvPr id="7" name="Content Placeholder 6" descr="PTMa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219200"/>
            <a:ext cx="8777143" cy="438857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Studies in Storage Access by Loosely Coupled Petascale Applications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4876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endParaRPr lang="en-US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kern="0" dirty="0" smtClean="0"/>
              <a:t>Pipeline-like accesses and iterations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kern="0" dirty="0" smtClean="0"/>
              <a:t>Uses links to create an intermediate index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kern="0" dirty="0" smtClean="0"/>
              <a:t>Produces trivial final output – I/O reduction may exceed 99%</a:t>
            </a:r>
            <a:endParaRPr kumimoji="0" lang="en-US" sz="1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Wingdings 3" pitchFamily="18" charset="2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deal of potential optimizations</a:t>
            </a:r>
          </a:p>
          <a:p>
            <a:pPr lvl="1"/>
            <a:r>
              <a:rPr lang="en-US" dirty="0" smtClean="0"/>
              <a:t>Many of which are previously studied</a:t>
            </a:r>
          </a:p>
          <a:p>
            <a:pPr lvl="1"/>
            <a:r>
              <a:rPr lang="en-US" dirty="0" smtClean="0"/>
              <a:t>Difficult to implement with sequential programming models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Small files</a:t>
            </a:r>
          </a:p>
          <a:p>
            <a:pPr lvl="1"/>
            <a:r>
              <a:rPr lang="en-US" dirty="0" smtClean="0"/>
              <a:t>Large input data sets must be read efficiently</a:t>
            </a:r>
          </a:p>
          <a:p>
            <a:pPr lvl="1"/>
            <a:r>
              <a:rPr lang="en-US" dirty="0" smtClean="0"/>
              <a:t>Many small files are created, written once, and possibly read again multiple times, primarily by transmission to other compute jobs</a:t>
            </a:r>
          </a:p>
          <a:p>
            <a:pPr lvl="1"/>
            <a:r>
              <a:rPr lang="en-US" dirty="0" smtClean="0"/>
              <a:t>Developer basically knows this – must be able to express it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Patterns</a:t>
            </a:r>
          </a:p>
          <a:p>
            <a:pPr lvl="1"/>
            <a:r>
              <a:rPr lang="en-US" dirty="0" smtClean="0"/>
              <a:t>MPI-like concepts such as broadcasts, gathers, and even point-to-point messages help describe the I/O patterns</a:t>
            </a:r>
          </a:p>
          <a:p>
            <a:pPr lvl="1"/>
            <a:r>
              <a:rPr lang="en-US" dirty="0" smtClean="0"/>
              <a:t>Can be exposed to the developer through scripting abstractions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Studies in Storage Access by Loosely Coupled Petascale Applications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Investigated I/O performance characteristics of five scalable applications</a:t>
            </a:r>
          </a:p>
          <a:p>
            <a:pPr lvl="1"/>
            <a:r>
              <a:rPr lang="en-US" dirty="0" smtClean="0"/>
              <a:t>Laid out workflow job/data dependencies</a:t>
            </a:r>
          </a:p>
          <a:p>
            <a:pPr lvl="1"/>
            <a:r>
              <a:rPr lang="en-US" dirty="0" smtClean="0"/>
              <a:t>Compared with well-studied patterns</a:t>
            </a:r>
          </a:p>
          <a:p>
            <a:pPr lvl="1"/>
            <a:r>
              <a:rPr lang="en-US" dirty="0" smtClean="0"/>
              <a:t>Performed coarse studies of file access statistics</a:t>
            </a:r>
          </a:p>
          <a:p>
            <a:pPr lvl="1"/>
            <a:r>
              <a:rPr lang="en-US" dirty="0" smtClean="0"/>
              <a:t>Looked at idealized potential optimizations (gedankenexperiments) </a:t>
            </a:r>
          </a:p>
          <a:p>
            <a:endParaRPr lang="en-US" dirty="0" smtClean="0"/>
          </a:p>
          <a:p>
            <a:r>
              <a:rPr lang="en-US" dirty="0" smtClean="0"/>
              <a:t>Portability</a:t>
            </a:r>
          </a:p>
          <a:p>
            <a:pPr lvl="1"/>
            <a:r>
              <a:rPr lang="en-US" dirty="0" smtClean="0"/>
              <a:t>Running on the BG/P not unlike running on the grid</a:t>
            </a:r>
          </a:p>
          <a:p>
            <a:pPr lvl="1"/>
            <a:r>
              <a:rPr lang="en-US" dirty="0" smtClean="0"/>
              <a:t>Benefit from existing software systems</a:t>
            </a:r>
          </a:p>
          <a:p>
            <a:pPr lvl="1"/>
            <a:r>
              <a:rPr lang="en-US" dirty="0" smtClean="0"/>
              <a:t>Work within the typical scientific development cycle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Lots to do</a:t>
            </a:r>
            <a:endParaRPr lang="en-US" dirty="0" smtClean="0"/>
          </a:p>
          <a:p>
            <a:pPr lvl="1"/>
            <a:r>
              <a:rPr lang="en-US" dirty="0" smtClean="0"/>
              <a:t>Proposed new software toolkit and language integration</a:t>
            </a:r>
          </a:p>
          <a:p>
            <a:pPr lvl="1"/>
            <a:r>
              <a:rPr lang="en-US" dirty="0" smtClean="0"/>
              <a:t>Largely based on existing tools; package and expose to developers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Studies in Storage Access by Loosely Coupled Petascale Applications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Scripted scientific applications</a:t>
            </a:r>
          </a:p>
          <a:p>
            <a:pPr lvl="1"/>
            <a:r>
              <a:rPr lang="en-US" dirty="0" smtClean="0"/>
              <a:t>Overview of parallel scripting </a:t>
            </a:r>
          </a:p>
          <a:p>
            <a:pPr lvl="1"/>
            <a:r>
              <a:rPr lang="en-US" dirty="0" smtClean="0"/>
              <a:t>I/O challenges</a:t>
            </a:r>
          </a:p>
          <a:p>
            <a:pPr lvl="1"/>
            <a:r>
              <a:rPr lang="en-US" dirty="0" smtClean="0"/>
              <a:t>Existing solutions and related work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Collective data management</a:t>
            </a:r>
          </a:p>
          <a:p>
            <a:pPr lvl="1"/>
            <a:r>
              <a:rPr lang="en-US" dirty="0" smtClean="0"/>
              <a:t>Communication and I/O model</a:t>
            </a:r>
          </a:p>
          <a:p>
            <a:pPr lvl="1"/>
            <a:r>
              <a:rPr lang="en-US" dirty="0" smtClean="0"/>
              <a:t>Basis and theoretical benefit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Case studies</a:t>
            </a:r>
          </a:p>
          <a:p>
            <a:pPr lvl="1"/>
            <a:r>
              <a:rPr lang="en-US" dirty="0" smtClean="0"/>
              <a:t>High-level features</a:t>
            </a:r>
          </a:p>
          <a:p>
            <a:pPr lvl="1"/>
            <a:r>
              <a:rPr lang="en-US" dirty="0" smtClean="0"/>
              <a:t>Look for well-studied patterns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Studies in Storage Access by Loosely Coupled Petascale Applications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collaborators: </a:t>
            </a:r>
            <a:br>
              <a:rPr lang="en-US" dirty="0" smtClean="0"/>
            </a:br>
            <a:r>
              <a:rPr lang="en-US" dirty="0" smtClean="0"/>
              <a:t>Aashish Adhikari (OOPS) and Sarah Kenny (fMRI)</a:t>
            </a:r>
          </a:p>
          <a:p>
            <a:endParaRPr lang="en-US" dirty="0" smtClean="0"/>
          </a:p>
          <a:p>
            <a:r>
              <a:rPr lang="en-US" dirty="0" smtClean="0"/>
              <a:t>Mihael Hategan (Swift, Coasters, Java CoG), Allan Espinosa (BLAST), </a:t>
            </a:r>
            <a:br>
              <a:rPr lang="en-US" dirty="0" smtClean="0"/>
            </a:br>
            <a:r>
              <a:rPr lang="en-US" dirty="0" smtClean="0"/>
              <a:t>Ioan Raicu (Falkon)</a:t>
            </a:r>
          </a:p>
          <a:p>
            <a:endParaRPr lang="en-US" dirty="0" smtClean="0"/>
          </a:p>
          <a:p>
            <a:r>
              <a:rPr lang="en-US" dirty="0" smtClean="0"/>
              <a:t>Rob Ross</a:t>
            </a:r>
          </a:p>
          <a:p>
            <a:endParaRPr lang="en-US" dirty="0" smtClean="0"/>
          </a:p>
          <a:p>
            <a:r>
              <a:rPr lang="en-US" dirty="0" smtClean="0"/>
              <a:t>Thanks to the reviewers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Grants:</a:t>
            </a:r>
            <a:br>
              <a:rPr lang="en-US" dirty="0" smtClean="0"/>
            </a:br>
            <a:r>
              <a:rPr lang="en-US" sz="1200" dirty="0" smtClean="0"/>
              <a:t>This research is supported in part by NSF grant OCI-721939, NIH grants DC08638 and DA024304-02, the Office of Advanced Scientific Computing Research, Office of Science, U.S. Dept. of Energy under Contracts DE-AC02-06CH11357 and DE-AC02-06CH11357. Work is also supported by DOE with agreement number DE-FC02-06ER25777.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Studies in Storage Access by Loosely Coupled Petascale Applications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Studies in Storage Access by Loosely Coupled Petascale Applications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Scripted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 timeline: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Scientific software developer produces sequential code for application research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Produces small batch runs for parameter sweeps, plots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Small scale batches organized through the shell and filesystem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This model scales up to about an 8 node cluster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Additional scaling possible through the application of grid tools and resources</a:t>
            </a:r>
          </a:p>
          <a:p>
            <a:pPr lvl="1"/>
            <a:endParaRPr lang="en-US" dirty="0" smtClean="0"/>
          </a:p>
          <a:p>
            <a:pPr lvl="1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sym typeface="Wingdings"/>
              </a:rPr>
              <a:t>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sym typeface="Wingdings"/>
              </a:rPr>
              <a:t> </a:t>
            </a:r>
            <a:r>
              <a:rPr lang="en-US" dirty="0" smtClean="0"/>
              <a:t>What if the application is capable of (and worthy of) scaling further?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Studies in Storage Access by Loosely Coupled Petascale Applications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Swift and </a:t>
            </a:r>
            <a:r>
              <a:rPr lang="en-US" dirty="0" smtClean="0"/>
              <a:t>related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199"/>
          </a:xfrm>
        </p:spPr>
        <p:txBody>
          <a:bodyPr/>
          <a:lstStyle/>
          <a:p>
            <a:r>
              <a:rPr lang="en-US" dirty="0" smtClean="0"/>
              <a:t>Separate workflow description from implementation</a:t>
            </a:r>
          </a:p>
          <a:p>
            <a:r>
              <a:rPr lang="en-US" dirty="0" smtClean="0"/>
              <a:t>Compile and generate workloads for existing execution infrastructures</a:t>
            </a:r>
          </a:p>
          <a:p>
            <a:endParaRPr lang="en-US" dirty="0" smtClean="0"/>
          </a:p>
          <a:p>
            <a:endParaRPr lang="en-US" dirty="0">
              <a:latin typeface="Wingdings 3" pitchFamily="18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Studies in Storage Access by Loosely Coupled Petascale Applications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11/15/2009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762000" y="2895600"/>
            <a:ext cx="1409343" cy="1028343"/>
            <a:chOff x="762000" y="2743200"/>
            <a:chExt cx="1409343" cy="1028343"/>
          </a:xfrm>
        </p:grpSpPr>
        <p:pic>
          <p:nvPicPr>
            <p:cNvPr id="8" name="Picture 7" descr="computer-smal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0" y="2743200"/>
              <a:ext cx="723543" cy="723543"/>
            </a:xfrm>
            <a:prstGeom prst="rect">
              <a:avLst/>
            </a:prstGeom>
          </p:spPr>
        </p:pic>
        <p:pic>
          <p:nvPicPr>
            <p:cNvPr id="10" name="Picture 9" descr="computer-smal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5400" y="2743200"/>
              <a:ext cx="723543" cy="723543"/>
            </a:xfrm>
            <a:prstGeom prst="rect">
              <a:avLst/>
            </a:prstGeom>
          </p:spPr>
        </p:pic>
        <p:pic>
          <p:nvPicPr>
            <p:cNvPr id="11" name="Picture 10" descr="computer-smal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2895600"/>
              <a:ext cx="723543" cy="723543"/>
            </a:xfrm>
            <a:prstGeom prst="rect">
              <a:avLst/>
            </a:prstGeom>
          </p:spPr>
        </p:pic>
        <p:pic>
          <p:nvPicPr>
            <p:cNvPr id="12" name="Picture 11" descr="computer-smal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7800" y="2895600"/>
              <a:ext cx="723543" cy="723543"/>
            </a:xfrm>
            <a:prstGeom prst="rect">
              <a:avLst/>
            </a:prstGeom>
          </p:spPr>
        </p:pic>
        <p:pic>
          <p:nvPicPr>
            <p:cNvPr id="13" name="Picture 12" descr="computer-smal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00" y="3048000"/>
              <a:ext cx="723543" cy="723543"/>
            </a:xfrm>
            <a:prstGeom prst="rect">
              <a:avLst/>
            </a:prstGeom>
          </p:spPr>
        </p:pic>
      </p:grpSp>
      <p:pic>
        <p:nvPicPr>
          <p:cNvPr id="14" name="Picture 13" descr="computer-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3200400"/>
            <a:ext cx="723543" cy="7235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14600" y="2971800"/>
            <a:ext cx="1718740" cy="646331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itchFamily="49" charset="0"/>
              </a:rPr>
              <a:t>&lt;sites.xml&gt;</a:t>
            </a:r>
          </a:p>
          <a:p>
            <a:pPr algn="ctr"/>
            <a:r>
              <a:rPr lang="en-US" dirty="0" smtClean="0">
                <a:latin typeface="Lucida Console" pitchFamily="49" charset="0"/>
              </a:rPr>
              <a:t>…</a:t>
            </a:r>
            <a:endParaRPr lang="en-US" dirty="0">
              <a:latin typeface="Lucida Console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8200" y="2971800"/>
            <a:ext cx="3886200" cy="92333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Lucida Console" pitchFamily="49" charset="0"/>
              </a:rPr>
              <a:t>rawdata</a:t>
            </a:r>
            <a:r>
              <a:rPr lang="en-US" dirty="0" smtClean="0">
                <a:latin typeface="Lucida Console" pitchFamily="49" charset="0"/>
              </a:rPr>
              <a:t> = </a:t>
            </a:r>
            <a:r>
              <a:rPr lang="en-US" dirty="0" err="1" smtClean="0">
                <a:latin typeface="Lucida Console" pitchFamily="49" charset="0"/>
              </a:rPr>
              <a:t>sim</a:t>
            </a:r>
            <a:r>
              <a:rPr lang="en-US" dirty="0" smtClean="0">
                <a:latin typeface="Lucida Console" pitchFamily="49" charset="0"/>
              </a:rPr>
              <a:t>(settings);</a:t>
            </a:r>
          </a:p>
          <a:p>
            <a:r>
              <a:rPr lang="en-US" dirty="0" smtClean="0">
                <a:latin typeface="Lucida Console" pitchFamily="49" charset="0"/>
              </a:rPr>
              <a:t>stats = analysis(</a:t>
            </a:r>
            <a:r>
              <a:rPr lang="en-US" dirty="0" err="1" smtClean="0">
                <a:latin typeface="Lucida Console" pitchFamily="49" charset="0"/>
              </a:rPr>
              <a:t>rawdata</a:t>
            </a:r>
            <a:r>
              <a:rPr lang="en-US" dirty="0" smtClean="0">
                <a:latin typeface="Lucida Console" pitchFamily="49" charset="0"/>
              </a:rPr>
              <a:t>);</a:t>
            </a:r>
          </a:p>
          <a:p>
            <a:pPr algn="ctr"/>
            <a:r>
              <a:rPr lang="en-US" dirty="0" smtClean="0">
                <a:latin typeface="Lucida Console" pitchFamily="49" charset="0"/>
              </a:rPr>
              <a:t>…</a:t>
            </a:r>
            <a:endParaRPr lang="en-US" dirty="0">
              <a:latin typeface="Lucida Console" pitchFamily="49" charset="0"/>
            </a:endParaRPr>
          </a:p>
        </p:txBody>
      </p:sp>
      <p:cxnSp>
        <p:nvCxnSpPr>
          <p:cNvPr id="18" name="Elbow Connector 17"/>
          <p:cNvCxnSpPr/>
          <p:nvPr/>
        </p:nvCxnSpPr>
        <p:spPr bwMode="auto">
          <a:xfrm>
            <a:off x="-2209800" y="4572000"/>
            <a:ext cx="914400" cy="914400"/>
          </a:xfrm>
          <a:prstGeom prst="bent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Elbow Connector 24"/>
          <p:cNvCxnSpPr/>
          <p:nvPr/>
        </p:nvCxnSpPr>
        <p:spPr bwMode="auto">
          <a:xfrm rot="16200000" flipH="1">
            <a:off x="1685658" y="3666857"/>
            <a:ext cx="648059" cy="1162230"/>
          </a:xfrm>
          <a:prstGeom prst="bentConnector2">
            <a:avLst/>
          </a:prstGeom>
          <a:noFill/>
          <a:ln w="317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Elbow Connector 24"/>
          <p:cNvCxnSpPr>
            <a:stCxn id="15" idx="2"/>
          </p:cNvCxnSpPr>
          <p:nvPr/>
        </p:nvCxnSpPr>
        <p:spPr bwMode="auto">
          <a:xfrm rot="5400000">
            <a:off x="2561914" y="3723217"/>
            <a:ext cx="917142" cy="706970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Elbow Connector 24"/>
          <p:cNvCxnSpPr/>
          <p:nvPr/>
        </p:nvCxnSpPr>
        <p:spPr bwMode="auto">
          <a:xfrm>
            <a:off x="2743201" y="4648200"/>
            <a:ext cx="990601" cy="609602"/>
          </a:xfrm>
          <a:prstGeom prst="bentConnector3">
            <a:avLst>
              <a:gd name="adj1" fmla="val 50000"/>
            </a:avLst>
          </a:prstGeom>
          <a:noFill/>
          <a:ln w="317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Elbow Connector 24"/>
          <p:cNvCxnSpPr>
            <a:stCxn id="16" idx="2"/>
          </p:cNvCxnSpPr>
          <p:nvPr/>
        </p:nvCxnSpPr>
        <p:spPr bwMode="auto">
          <a:xfrm rot="5400000">
            <a:off x="5128915" y="3795415"/>
            <a:ext cx="1362670" cy="1562100"/>
          </a:xfrm>
          <a:prstGeom prst="bentConnector2">
            <a:avLst/>
          </a:prstGeom>
          <a:noFill/>
          <a:ln w="317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Rectangle 47"/>
          <p:cNvSpPr/>
          <p:nvPr/>
        </p:nvSpPr>
        <p:spPr>
          <a:xfrm>
            <a:off x="6781800" y="4724400"/>
            <a:ext cx="114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compile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2895600" y="4191000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select resources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304800" y="4648200"/>
            <a:ext cx="1991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allocate resources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6705600" y="4038600"/>
            <a:ext cx="1353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write script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657600" y="51054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sym typeface="Webdings"/>
              </a:rPr>
              <a:t></a:t>
            </a:r>
            <a:r>
              <a:rPr lang="en-US" dirty="0" smtClean="0">
                <a:sym typeface="Webdings"/>
              </a:rPr>
              <a:t> execute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I/O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199"/>
          </a:xfrm>
        </p:spPr>
        <p:txBody>
          <a:bodyPr/>
          <a:lstStyle/>
          <a:p>
            <a:r>
              <a:rPr lang="en-US" dirty="0" smtClean="0"/>
              <a:t>In a standard Swift workflow, each task must enumerate its input and output files</a:t>
            </a:r>
            <a:endParaRPr lang="en-US" dirty="0" smtClean="0"/>
          </a:p>
          <a:p>
            <a:r>
              <a:rPr lang="en-US" dirty="0" smtClean="0"/>
              <a:t>These files are shipped to and from the compute site </a:t>
            </a:r>
            <a:endParaRPr lang="en-US" dirty="0" smtClean="0"/>
          </a:p>
          <a:p>
            <a:endParaRPr lang="en-US" dirty="0" smtClean="0"/>
          </a:p>
          <a:p>
            <a:endParaRPr lang="en-US" dirty="0">
              <a:latin typeface="Wingdings 3" pitchFamily="18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Studies in Storage Access by Loosely Coupled Petascale Applications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11/15/2009</a:t>
            </a:r>
            <a:endParaRPr lang="en-US" dirty="0"/>
          </a:p>
        </p:txBody>
      </p:sp>
      <p:cxnSp>
        <p:nvCxnSpPr>
          <p:cNvPr id="18" name="Elbow Connector 17"/>
          <p:cNvCxnSpPr/>
          <p:nvPr/>
        </p:nvCxnSpPr>
        <p:spPr bwMode="auto">
          <a:xfrm>
            <a:off x="-2209800" y="4572000"/>
            <a:ext cx="914400" cy="914400"/>
          </a:xfrm>
          <a:prstGeom prst="bent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6" name="Group 25"/>
          <p:cNvGrpSpPr/>
          <p:nvPr/>
        </p:nvGrpSpPr>
        <p:grpSpPr>
          <a:xfrm>
            <a:off x="5486400" y="3124200"/>
            <a:ext cx="1409343" cy="1028343"/>
            <a:chOff x="762000" y="2743200"/>
            <a:chExt cx="1409343" cy="1028343"/>
          </a:xfrm>
        </p:grpSpPr>
        <p:pic>
          <p:nvPicPr>
            <p:cNvPr id="27" name="Picture 26" descr="computer-smal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0" y="2743200"/>
              <a:ext cx="723543" cy="723543"/>
            </a:xfrm>
            <a:prstGeom prst="rect">
              <a:avLst/>
            </a:prstGeom>
          </p:spPr>
        </p:pic>
        <p:pic>
          <p:nvPicPr>
            <p:cNvPr id="28" name="Picture 27" descr="computer-smal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5400" y="2743200"/>
              <a:ext cx="723543" cy="723543"/>
            </a:xfrm>
            <a:prstGeom prst="rect">
              <a:avLst/>
            </a:prstGeom>
          </p:spPr>
        </p:pic>
        <p:pic>
          <p:nvPicPr>
            <p:cNvPr id="29" name="Picture 28" descr="computer-smal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2895600"/>
              <a:ext cx="723543" cy="723543"/>
            </a:xfrm>
            <a:prstGeom prst="rect">
              <a:avLst/>
            </a:prstGeom>
          </p:spPr>
        </p:pic>
        <p:pic>
          <p:nvPicPr>
            <p:cNvPr id="31" name="Picture 30" descr="computer-smal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7800" y="2895600"/>
              <a:ext cx="723543" cy="723543"/>
            </a:xfrm>
            <a:prstGeom prst="rect">
              <a:avLst/>
            </a:prstGeom>
          </p:spPr>
        </p:pic>
        <p:pic>
          <p:nvPicPr>
            <p:cNvPr id="32" name="Picture 31" descr="computer-smal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00" y="3048000"/>
              <a:ext cx="723543" cy="723543"/>
            </a:xfrm>
            <a:prstGeom prst="rect">
              <a:avLst/>
            </a:prstGeom>
          </p:spPr>
        </p:pic>
      </p:grpSp>
      <p:pic>
        <p:nvPicPr>
          <p:cNvPr id="33" name="Picture 32" descr="laptop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3124200"/>
            <a:ext cx="1257300" cy="86677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066800" y="4038600"/>
            <a:ext cx="1305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submit site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2667000" y="3505200"/>
            <a:ext cx="2514600" cy="1588"/>
          </a:xfrm>
          <a:prstGeom prst="straightConnector1">
            <a:avLst/>
          </a:prstGeom>
          <a:noFill/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Rectangle 37"/>
          <p:cNvSpPr/>
          <p:nvPr/>
        </p:nvSpPr>
        <p:spPr>
          <a:xfrm>
            <a:off x="3124200" y="3581400"/>
            <a:ext cx="139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</a:t>
            </a:r>
            <a:r>
              <a:rPr lang="en-US" dirty="0" smtClean="0"/>
              <a:t>opy inputs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3048000" y="4114800"/>
            <a:ext cx="167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return outputs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7010400" y="3352800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compute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 bwMode="auto">
          <a:xfrm rot="10800000">
            <a:off x="2667000" y="4038600"/>
            <a:ext cx="2514600" cy="1588"/>
          </a:xfrm>
          <a:prstGeom prst="straightConnector1">
            <a:avLst/>
          </a:prstGeom>
          <a:noFill/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Rectangle 55"/>
          <p:cNvSpPr/>
          <p:nvPr/>
        </p:nvSpPr>
        <p:spPr>
          <a:xfrm>
            <a:off x="7315200" y="3657600"/>
            <a:ext cx="468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sym typeface="MS Outlook"/>
              </a:rPr>
              <a:t></a:t>
            </a:r>
            <a:endParaRPr lang="en-US" dirty="0"/>
          </a:p>
        </p:txBody>
      </p:sp>
      <p:sp>
        <p:nvSpPr>
          <p:cNvPr id="57" name="Content Placeholder 2"/>
          <p:cNvSpPr txBox="1">
            <a:spLocks/>
          </p:cNvSpPr>
          <p:nvPr/>
        </p:nvSpPr>
        <p:spPr bwMode="auto">
          <a:xfrm>
            <a:off x="609600" y="5029200"/>
            <a:ext cx="8229600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RPC</a:t>
            </a:r>
            <a:r>
              <a:rPr lang="en-US" kern="0" dirty="0" smtClean="0"/>
              <a:t>-like technique is problematic for large numbers of short jobs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Wingdings 3" pitchFamily="18" charset="2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generation and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I/O systems work recognizes the challenges posed by large batches of small tasks</a:t>
            </a:r>
          </a:p>
          <a:p>
            <a:r>
              <a:rPr lang="en-US" dirty="0" smtClean="0"/>
              <a:t>Characterized by: </a:t>
            </a:r>
          </a:p>
          <a:p>
            <a:pPr lvl="1"/>
            <a:r>
              <a:rPr lang="en-US" dirty="0" smtClean="0"/>
              <a:t>Small files</a:t>
            </a:r>
          </a:p>
          <a:p>
            <a:pPr lvl="2"/>
            <a:r>
              <a:rPr lang="en-US" dirty="0" smtClean="0"/>
              <a:t>Small, uncoordinated accesses</a:t>
            </a:r>
          </a:p>
          <a:p>
            <a:pPr lvl="2"/>
            <a:r>
              <a:rPr lang="en-US" dirty="0" smtClean="0"/>
              <a:t>Potentially large directories</a:t>
            </a:r>
          </a:p>
          <a:p>
            <a:pPr lvl="1"/>
            <a:r>
              <a:rPr lang="en-US" dirty="0" smtClean="0"/>
              <a:t>Whole file operations</a:t>
            </a:r>
          </a:p>
          <a:p>
            <a:pPr lvl="1"/>
            <a:r>
              <a:rPr lang="en-US" dirty="0" smtClean="0"/>
              <a:t>Metadata operations </a:t>
            </a:r>
          </a:p>
          <a:p>
            <a:pPr lvl="2"/>
            <a:r>
              <a:rPr lang="en-US" dirty="0" smtClean="0"/>
              <a:t>File creates</a:t>
            </a:r>
          </a:p>
          <a:p>
            <a:pPr lvl="2"/>
            <a:r>
              <a:rPr lang="en-US" dirty="0" smtClean="0"/>
              <a:t>Links </a:t>
            </a:r>
          </a:p>
          <a:p>
            <a:pPr lvl="2"/>
            <a:r>
              <a:rPr lang="en-US" dirty="0" smtClean="0"/>
              <a:t>Deletes</a:t>
            </a:r>
          </a:p>
          <a:p>
            <a:r>
              <a:rPr lang="en-US" dirty="0" smtClean="0"/>
              <a:t>Overall challenges</a:t>
            </a:r>
          </a:p>
          <a:p>
            <a:pPr lvl="1"/>
            <a:r>
              <a:rPr lang="en-US" dirty="0" err="1" smtClean="0"/>
              <a:t>BlueGene</a:t>
            </a:r>
            <a:r>
              <a:rPr lang="en-US" dirty="0" smtClean="0"/>
              <a:t>/P: </a:t>
            </a:r>
          </a:p>
          <a:p>
            <a:pPr lvl="2"/>
            <a:r>
              <a:rPr lang="en-US" dirty="0" smtClean="0"/>
              <a:t>I/O bandwidth: down to 400 KB/s /core </a:t>
            </a:r>
          </a:p>
          <a:p>
            <a:pPr lvl="2"/>
            <a:r>
              <a:rPr lang="en-US" dirty="0" smtClean="0"/>
              <a:t>File creation rate: only 1/hour /core (Raicu et al.) 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Studies in Storage Access by Loosely Coupled Petascale Applications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Filesystem optimizations</a:t>
            </a:r>
          </a:p>
          <a:p>
            <a:pPr lvl="1"/>
            <a:r>
              <a:rPr lang="en-US" dirty="0" smtClean="0"/>
              <a:t>PVFS optimizations for small files (</a:t>
            </a:r>
            <a:r>
              <a:rPr lang="en-US" dirty="0" err="1" smtClean="0"/>
              <a:t>Carns</a:t>
            </a:r>
            <a:r>
              <a:rPr lang="en-US" dirty="0" smtClean="0"/>
              <a:t> et al. 2009)	</a:t>
            </a:r>
          </a:p>
          <a:p>
            <a:pPr lvl="2"/>
            <a:r>
              <a:rPr lang="en-US" dirty="0" smtClean="0"/>
              <a:t>Improved small object management</a:t>
            </a:r>
          </a:p>
          <a:p>
            <a:pPr lvl="2"/>
            <a:r>
              <a:rPr lang="en-US" dirty="0" smtClean="0"/>
              <a:t>Eager messages</a:t>
            </a:r>
          </a:p>
          <a:p>
            <a:pPr lvl="1"/>
            <a:r>
              <a:rPr lang="en-US" dirty="0" err="1" smtClean="0"/>
              <a:t>BlueFS</a:t>
            </a:r>
            <a:r>
              <a:rPr lang="en-US" dirty="0" smtClean="0"/>
              <a:t> client optimizations (Nightingale et al. 2006)</a:t>
            </a:r>
          </a:p>
          <a:p>
            <a:pPr lvl="2"/>
            <a:r>
              <a:rPr lang="en-US" dirty="0" smtClean="0"/>
              <a:t>Speculative execution in the filesystem client</a:t>
            </a:r>
          </a:p>
          <a:p>
            <a:pPr lvl="2"/>
            <a:r>
              <a:rPr lang="en-US" dirty="0" smtClean="0"/>
              <a:t>Mitigates latency</a:t>
            </a:r>
          </a:p>
          <a:p>
            <a:r>
              <a:rPr lang="en-US" dirty="0" smtClean="0"/>
              <a:t>Scheduling and caching</a:t>
            </a:r>
          </a:p>
          <a:p>
            <a:pPr lvl="1"/>
            <a:r>
              <a:rPr lang="en-US" dirty="0" smtClean="0"/>
              <a:t>BAD-FS (Bent et al. 2004)</a:t>
            </a:r>
          </a:p>
          <a:p>
            <a:pPr lvl="1"/>
            <a:r>
              <a:rPr lang="en-US" dirty="0" smtClean="0"/>
              <a:t>Data diffusion (Raicu et al. 2009)</a:t>
            </a:r>
          </a:p>
          <a:p>
            <a:r>
              <a:rPr lang="en-US" dirty="0" smtClean="0"/>
              <a:t>Collective models</a:t>
            </a:r>
          </a:p>
          <a:p>
            <a:pPr lvl="1"/>
            <a:r>
              <a:rPr lang="en-US" dirty="0" smtClean="0"/>
              <a:t>Enable programmer support</a:t>
            </a:r>
          </a:p>
          <a:p>
            <a:pPr lvl="1"/>
            <a:r>
              <a:rPr lang="en-US" dirty="0" smtClean="0"/>
              <a:t>Borrow from strengths of MPI, MPI-IO functionality</a:t>
            </a:r>
          </a:p>
          <a:p>
            <a:pPr lvl="1"/>
            <a:r>
              <a:rPr lang="en-US" dirty="0" smtClean="0"/>
              <a:t>Expose patterns explicitly (</a:t>
            </a:r>
            <a:r>
              <a:rPr lang="en-US" dirty="0" err="1" smtClean="0"/>
              <a:t>MapReduce</a:t>
            </a:r>
            <a:r>
              <a:rPr lang="en-US" dirty="0" smtClean="0"/>
              <a:t>, etc.)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Studies in Storage Access by Loosely Coupled Petascale Applications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Data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287963"/>
          </a:xfrm>
        </p:spPr>
        <p:txBody>
          <a:bodyPr/>
          <a:lstStyle/>
          <a:p>
            <a:r>
              <a:rPr lang="en-US" dirty="0" smtClean="0"/>
              <a:t>Provide primitives that the programmer can use explicitly</a:t>
            </a:r>
          </a:p>
          <a:p>
            <a:pPr lvl="1"/>
            <a:r>
              <a:rPr lang="en-US" dirty="0" smtClean="0"/>
              <a:t>May already be used via custom scripts</a:t>
            </a:r>
          </a:p>
          <a:p>
            <a:pPr lvl="1"/>
            <a:r>
              <a:rPr lang="en-US" dirty="0" smtClean="0"/>
              <a:t>Generally difficult to specify with sequential languages</a:t>
            </a:r>
            <a:br>
              <a:rPr lang="en-US" dirty="0" smtClean="0"/>
            </a:br>
            <a:endParaRPr lang="en-US" dirty="0" smtClean="0"/>
          </a:p>
          <a:p>
            <a:pPr>
              <a:spcBef>
                <a:spcPts val="700"/>
              </a:spcBef>
            </a:pPr>
            <a:r>
              <a:rPr lang="en-US" dirty="0" smtClean="0"/>
              <a:t>Broadcast (aggregation, map): </a:t>
            </a:r>
          </a:p>
          <a:p>
            <a:pPr lvl="8">
              <a:spcBef>
                <a:spcPts val="700"/>
              </a:spcBef>
            </a:pPr>
            <a:r>
              <a:rPr lang="en-US" sz="3200" dirty="0" smtClean="0"/>
              <a:t>  </a:t>
            </a:r>
            <a:r>
              <a:rPr lang="en-US" sz="3200" dirty="0" smtClean="0">
                <a:sym typeface="Wingdings"/>
              </a:rPr>
              <a:t>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sym typeface="Webdings"/>
              </a:rPr>
              <a:t></a:t>
            </a:r>
            <a:r>
              <a:rPr lang="en-US" sz="3200" dirty="0" smtClean="0">
                <a:sym typeface="Wingdings"/>
              </a:rPr>
              <a:t> </a:t>
            </a:r>
            <a:endParaRPr lang="en-US" dirty="0" smtClean="0"/>
          </a:p>
          <a:p>
            <a:pPr>
              <a:spcBef>
                <a:spcPts val="700"/>
              </a:spcBef>
            </a:pPr>
            <a:endParaRPr lang="en-US" dirty="0" smtClean="0"/>
          </a:p>
          <a:p>
            <a:pPr>
              <a:spcBef>
                <a:spcPts val="700"/>
              </a:spcBef>
            </a:pPr>
            <a:r>
              <a:rPr lang="en-US" dirty="0" smtClean="0"/>
              <a:t>Scatter </a:t>
            </a:r>
            <a:r>
              <a:rPr lang="en-US" dirty="0" smtClean="0"/>
              <a:t>(two-phase</a:t>
            </a:r>
            <a:r>
              <a:rPr lang="en-US" dirty="0" smtClean="0"/>
              <a:t>):</a:t>
            </a:r>
          </a:p>
          <a:p>
            <a:pPr lvl="8">
              <a:spcBef>
                <a:spcPts val="700"/>
              </a:spcBef>
            </a:pPr>
            <a:r>
              <a:rPr lang="en-US" sz="3200" dirty="0" smtClean="0">
                <a:solidFill>
                  <a:srgbClr val="616161"/>
                </a:solidFill>
                <a:ea typeface="+mn-ea"/>
                <a:cs typeface="+mn-cs"/>
                <a:sym typeface="Wingdings"/>
              </a:rPr>
              <a:t>  </a:t>
            </a:r>
            <a:r>
              <a:rPr lang="en-US" sz="4000" dirty="0" smtClean="0">
                <a:solidFill>
                  <a:srgbClr val="A22B38">
                    <a:lumMod val="75000"/>
                  </a:srgbClr>
                </a:solidFill>
                <a:ea typeface="+mn-ea"/>
                <a:cs typeface="+mn-cs"/>
                <a:sym typeface="Webdings"/>
              </a:rPr>
              <a:t></a:t>
            </a:r>
            <a:endParaRPr lang="en-US" dirty="0" smtClean="0"/>
          </a:p>
          <a:p>
            <a:pPr>
              <a:spcBef>
                <a:spcPts val="700"/>
              </a:spcBef>
            </a:pPr>
            <a:endParaRPr lang="en-US" dirty="0" smtClean="0"/>
          </a:p>
          <a:p>
            <a:pPr>
              <a:spcBef>
                <a:spcPts val="700"/>
              </a:spcBef>
            </a:pPr>
            <a:r>
              <a:rPr lang="en-US" dirty="0" smtClean="0"/>
              <a:t> Gather (aggregation, reduce)</a:t>
            </a:r>
          </a:p>
          <a:p>
            <a:pPr lvl="8"/>
            <a:r>
              <a:rPr lang="en-US" sz="3200" dirty="0" smtClean="0">
                <a:solidFill>
                  <a:schemeClr val="bg1"/>
                </a:solidFill>
                <a:sym typeface="Wingdings"/>
              </a:rPr>
              <a:t></a:t>
            </a:r>
            <a:r>
              <a:rPr lang="en-US" sz="4000" dirty="0" smtClean="0">
                <a:solidFill>
                  <a:srgbClr val="616161"/>
                </a:solidFill>
                <a:ea typeface="+mn-ea"/>
                <a:cs typeface="+mn-cs"/>
                <a:sym typeface="Webdings"/>
              </a:rPr>
              <a:t>    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  <a:sym typeface="Webdings"/>
              </a:rPr>
              <a:t></a:t>
            </a:r>
            <a:r>
              <a:rPr lang="en-US" sz="3200" dirty="0" smtClean="0">
                <a:solidFill>
                  <a:srgbClr val="616161"/>
                </a:solidFill>
                <a:ea typeface="+mn-ea"/>
                <a:cs typeface="+mn-cs"/>
                <a:sym typeface="Wingdings"/>
              </a:rPr>
              <a:t></a:t>
            </a:r>
            <a:endParaRPr lang="en-US" dirty="0" smtClean="0"/>
          </a:p>
          <a:p>
            <a:pPr lvl="8"/>
            <a:endParaRPr lang="en-US" dirty="0" smtClean="0"/>
          </a:p>
          <a:p>
            <a:pPr>
              <a:buNone/>
            </a:pP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Case Studies in Storage Access by Loosely Coupled Petascale Applications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029200" y="2498897"/>
            <a:ext cx="668068" cy="4130503"/>
            <a:chOff x="5029200" y="2057400"/>
            <a:chExt cx="668068" cy="4130503"/>
          </a:xfrm>
        </p:grpSpPr>
        <p:sp>
          <p:nvSpPr>
            <p:cNvPr id="8" name="TextBox 7"/>
            <p:cNvSpPr txBox="1"/>
            <p:nvPr/>
          </p:nvSpPr>
          <p:spPr>
            <a:xfrm>
              <a:off x="5029200" y="3429000"/>
              <a:ext cx="668068" cy="1387303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/>
            <a:p>
              <a:r>
                <a:rPr lang="en-US" sz="2600" dirty="0" smtClean="0">
                  <a:sym typeface="Wingdings"/>
                </a:rPr>
                <a:t></a:t>
              </a:r>
              <a:endParaRPr lang="en-US" sz="2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29200" y="2057400"/>
              <a:ext cx="668068" cy="1387303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/>
            <a:p>
              <a:r>
                <a:rPr lang="en-US" sz="2600" dirty="0" smtClean="0">
                  <a:sym typeface="Wingdings"/>
                </a:rPr>
                <a:t></a:t>
              </a:r>
              <a:endParaRPr lang="en-US" sz="2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29200" y="4800600"/>
              <a:ext cx="668068" cy="1387303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/>
            <a:p>
              <a:r>
                <a:rPr lang="en-US" sz="2600" dirty="0" smtClean="0">
                  <a:sym typeface="Wingdings"/>
                </a:rPr>
                <a:t></a:t>
              </a:r>
              <a:endParaRPr lang="en-US" sz="2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Cache pinning (specify critical data)</a:t>
            </a:r>
          </a:p>
          <a:p>
            <a:pPr lvl="8"/>
            <a:r>
              <a:rPr lang="en-US" sz="3200" dirty="0" smtClean="0">
                <a:solidFill>
                  <a:srgbClr val="616161"/>
                </a:solidFill>
                <a:ea typeface="+mn-ea"/>
                <a:cs typeface="+mn-cs"/>
                <a:sym typeface="Wingdings"/>
              </a:rPr>
              <a:t>    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  <a:sym typeface="Wingdings"/>
              </a:rPr>
              <a:t>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  <a:sym typeface="MS Outlook"/>
              </a:rPr>
              <a:t> </a:t>
            </a:r>
            <a:r>
              <a:rPr lang="en-US" sz="4800" dirty="0" smtClean="0">
                <a:solidFill>
                  <a:srgbClr val="A22B38">
                    <a:lumMod val="75000"/>
                  </a:srgbClr>
                </a:solidFill>
                <a:ea typeface="+mn-ea"/>
                <a:cs typeface="+mn-cs"/>
                <a:sym typeface="Webdings"/>
              </a:rPr>
              <a:t></a:t>
            </a:r>
            <a:endParaRPr lang="en-US" sz="4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8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Workflow/data-aware scheduling</a:t>
            </a:r>
          </a:p>
          <a:p>
            <a:pPr lvl="8"/>
            <a:r>
              <a:rPr lang="en-US" sz="3200" dirty="0" smtClean="0">
                <a:solidFill>
                  <a:srgbClr val="616161"/>
                </a:solidFill>
                <a:ea typeface="+mn-ea"/>
                <a:cs typeface="+mn-cs"/>
                <a:sym typeface="Wingdings"/>
              </a:rPr>
              <a:t>       </a:t>
            </a:r>
            <a:r>
              <a:rPr lang="en-US" sz="4800" dirty="0" smtClean="0">
                <a:solidFill>
                  <a:srgbClr val="A22B38">
                    <a:lumMod val="75000"/>
                  </a:srgbClr>
                </a:solidFill>
                <a:ea typeface="+mn-ea"/>
                <a:cs typeface="+mn-cs"/>
                <a:sym typeface="Webdings"/>
              </a:rPr>
              <a:t></a:t>
            </a:r>
            <a:r>
              <a:rPr lang="en-US" sz="3200" dirty="0" smtClean="0">
                <a:solidFill>
                  <a:srgbClr val="616161"/>
                </a:solidFill>
                <a:ea typeface="+mn-ea"/>
                <a:cs typeface="+mn-cs"/>
                <a:sym typeface="Wingdings"/>
              </a:rPr>
              <a:t> </a:t>
            </a:r>
            <a:r>
              <a:rPr lang="en-US" sz="3200" dirty="0" smtClean="0">
                <a:solidFill>
                  <a:srgbClr val="A22B38">
                    <a:lumMod val="75000"/>
                  </a:srgbClr>
                </a:solidFill>
                <a:ea typeface="+mn-ea"/>
                <a:cs typeface="+mn-cs"/>
                <a:sym typeface="MS Outlook"/>
              </a:rPr>
              <a:t> </a:t>
            </a:r>
            <a:r>
              <a:rPr lang="en-US" sz="4800" dirty="0" smtClean="0">
                <a:solidFill>
                  <a:srgbClr val="A22B38">
                    <a:lumMod val="75000"/>
                  </a:srgbClr>
                </a:solidFill>
                <a:ea typeface="+mn-ea"/>
                <a:cs typeface="+mn-cs"/>
                <a:sym typeface="Webdings"/>
              </a:rPr>
              <a:t>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11/15/2009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Case Studies in Storage Access by Loosely Coupled Petascale Applications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18532" y="1736897"/>
            <a:ext cx="668068" cy="1387303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r>
              <a:rPr lang="en-US" sz="2600" dirty="0" smtClean="0">
                <a:solidFill>
                  <a:srgbClr val="616161"/>
                </a:solidFill>
                <a:sym typeface="Wingdings"/>
              </a:rPr>
              <a:t>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18332" y="3581400"/>
            <a:ext cx="668068" cy="1387303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r>
              <a:rPr lang="en-US" sz="2600" dirty="0" smtClean="0">
                <a:solidFill>
                  <a:srgbClr val="616161"/>
                </a:solidFill>
                <a:sym typeface="Wingdings"/>
              </a:rPr>
              <a:t>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705600" y="3581400"/>
            <a:ext cx="668068" cy="1387303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r>
              <a:rPr lang="en-US" sz="2600" dirty="0" smtClean="0">
                <a:solidFill>
                  <a:srgbClr val="616161"/>
                </a:solidFill>
                <a:sym typeface="Wingdings"/>
              </a:rPr>
              <a:t>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5029200" y="5105400"/>
            <a:ext cx="2057400" cy="1588"/>
          </a:xfrm>
          <a:prstGeom prst="straightConnector1">
            <a:avLst/>
          </a:prstGeom>
          <a:noFill/>
          <a:ln w="127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334000" y="4800600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time</a:t>
            </a:r>
            <a:endParaRPr lang="en-US" sz="1400" i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y_2007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gray_2007</Template>
  <TotalTime>1087</TotalTime>
  <Words>1295</Words>
  <Application>Microsoft Office PowerPoint</Application>
  <PresentationFormat>On-screen Show (4:3)</PresentationFormat>
  <Paragraphs>297</Paragraphs>
  <Slides>21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gray_2007</vt:lpstr>
      <vt:lpstr>Microsoft Equation 3.0</vt:lpstr>
      <vt:lpstr>Case Studies in Storage Access by Loosely Coupled Petascale Applications</vt:lpstr>
      <vt:lpstr>Outline</vt:lpstr>
      <vt:lpstr>Scripted applications</vt:lpstr>
      <vt:lpstr>Swift and related tools</vt:lpstr>
      <vt:lpstr>Default I/O </vt:lpstr>
      <vt:lpstr>Data generation and access</vt:lpstr>
      <vt:lpstr>Related work</vt:lpstr>
      <vt:lpstr>Collective Data Management</vt:lpstr>
      <vt:lpstr>Cache techniques</vt:lpstr>
      <vt:lpstr>I/O reduction</vt:lpstr>
      <vt:lpstr>I/O reduction</vt:lpstr>
      <vt:lpstr>Case studies: High-level view</vt:lpstr>
      <vt:lpstr>fMRI</vt:lpstr>
      <vt:lpstr>BLAST</vt:lpstr>
      <vt:lpstr>DOCK</vt:lpstr>
      <vt:lpstr>OOPS</vt:lpstr>
      <vt:lpstr>PTMap</vt:lpstr>
      <vt:lpstr>Observations</vt:lpstr>
      <vt:lpstr>Summary</vt:lpstr>
      <vt:lpstr>Thanks</vt:lpstr>
      <vt:lpstr>Questions</vt:lpstr>
    </vt:vector>
  </TitlesOfParts>
  <Company>ANL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Studies in Storage Access by Loosely Coupled Petascale Applications</dc:title>
  <dc:creator>Justin M Wozniak</dc:creator>
  <cp:lastModifiedBy>Justin M Wozniak</cp:lastModifiedBy>
  <cp:revision>91</cp:revision>
  <dcterms:created xsi:type="dcterms:W3CDTF">2009-11-11T01:31:49Z</dcterms:created>
  <dcterms:modified xsi:type="dcterms:W3CDTF">2009-11-15T06:59:02Z</dcterms:modified>
</cp:coreProperties>
</file>