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14"/>
  </p:notesMasterIdLst>
  <p:sldIdLst>
    <p:sldId id="258" r:id="rId2"/>
    <p:sldId id="257" r:id="rId3"/>
    <p:sldId id="354" r:id="rId4"/>
    <p:sldId id="356" r:id="rId5"/>
    <p:sldId id="372" r:id="rId6"/>
    <p:sldId id="357" r:id="rId7"/>
    <p:sldId id="355" r:id="rId8"/>
    <p:sldId id="373" r:id="rId9"/>
    <p:sldId id="261" r:id="rId10"/>
    <p:sldId id="374" r:id="rId11"/>
    <p:sldId id="371" r:id="rId12"/>
    <p:sldId id="3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1">
          <p15:clr>
            <a:srgbClr val="A4A3A4"/>
          </p15:clr>
        </p15:guide>
        <p15:guide id="2" orient="horz" pos="4175">
          <p15:clr>
            <a:srgbClr val="A4A3A4"/>
          </p15:clr>
        </p15:guide>
        <p15:guide id="3" orient="horz" pos="311">
          <p15:clr>
            <a:srgbClr val="A4A3A4"/>
          </p15:clr>
        </p15:guide>
        <p15:guide id="4" pos="5503">
          <p15:clr>
            <a:srgbClr val="A4A3A4"/>
          </p15:clr>
        </p15:guide>
        <p15:guide id="5" pos="317">
          <p15:clr>
            <a:srgbClr val="A4A3A4"/>
          </p15:clr>
        </p15:guide>
        <p15:guide id="6" pos="151">
          <p15:clr>
            <a:srgbClr val="A4A3A4"/>
          </p15:clr>
        </p15:guide>
        <p15:guide id="7" pos="55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 id="1" name="Justin Wozniak" initials="" lastIdx="1" clrIdx="1"/>
  <p:cmAuthor id="2" name="James Pruyn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F8F"/>
    <a:srgbClr val="000000"/>
    <a:srgbClr val="A12B2F"/>
    <a:srgbClr val="007836"/>
    <a:srgbClr val="ECAA00"/>
    <a:srgbClr val="76777B"/>
    <a:srgbClr val="00609C"/>
    <a:srgbClr val="ECAC00"/>
    <a:srgbClr val="00A19C"/>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0" autoAdjust="0"/>
    <p:restoredTop sz="96867" autoAdjust="0"/>
  </p:normalViewPr>
  <p:slideViewPr>
    <p:cSldViewPr snapToGrid="0" showGuides="1">
      <p:cViewPr varScale="1">
        <p:scale>
          <a:sx n="82" d="100"/>
          <a:sy n="82" d="100"/>
        </p:scale>
        <p:origin x="640" y="28"/>
      </p:cViewPr>
      <p:guideLst>
        <p:guide orient="horz" pos="671"/>
        <p:guide orient="horz" pos="4175"/>
        <p:guide orient="horz" pos="311"/>
        <p:guide pos="5503"/>
        <p:guide pos="317"/>
        <p:guide pos="151"/>
        <p:guide pos="5581"/>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22T21:58:06.471" idx="1">
    <p:pos x="2808" y="1675"/>
    <p:text>Workflow diagram shows Globus-like metadata for data locations and endpoints.  Data is moved into the system and used for ML training.  Later, the input data is invalidated, thus invalidating other downstream records (in this case, entries in the search index)</p:text>
    <p:extLst>
      <p:ext uri="{C676402C-5697-4E1C-873F-D02D1690AC5C}">
        <p15:threadingInfo xmlns:p15="http://schemas.microsoft.com/office/powerpoint/2012/main" timeZoneBias="0"/>
      </p:ext>
    </p:extLst>
  </p:cm>
  <p:cm authorId="2" dt="2022-08-22T21:58:06.471" idx="1">
    <p:pos x="2808" y="1675"/>
    <p:text>Placing some description of diagram in the speaker notes</p:text>
    <p:extLst>
      <p:ext uri="{C676402C-5697-4E1C-873F-D02D1690AC5C}">
        <p15:threadingInfo xmlns:p15="http://schemas.microsoft.com/office/powerpoint/2012/main" timeZoneBias="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10/12/2022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To discuss:</a:t>
            </a:r>
            <a:endParaRPr sz="140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a:latin typeface="Arial"/>
                <a:ea typeface="Arial"/>
                <a:cs typeface="Arial"/>
                <a:sym typeface="Arial"/>
              </a:rPr>
              <a:t>Dependency forms a DAG</a:t>
            </a:r>
            <a:endParaRPr sz="1400">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sz="1400">
                <a:latin typeface="Arial"/>
                <a:ea typeface="Arial"/>
                <a:cs typeface="Arial"/>
                <a:sym typeface="Arial"/>
              </a:rPr>
              <a:t>We can enforce no cycles with a bit of extra tracking</a:t>
            </a:r>
            <a:endParaRPr sz="140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a:latin typeface="Arial"/>
                <a:ea typeface="Arial"/>
                <a:cs typeface="Arial"/>
                <a:sym typeface="Arial"/>
              </a:rPr>
              <a:t>Tags provide a simple grouping/query mechanism</a:t>
            </a:r>
            <a:endParaRPr sz="1400">
              <a:latin typeface="Arial"/>
              <a:ea typeface="Arial"/>
              <a:cs typeface="Arial"/>
              <a:sym typeface="Arial"/>
            </a:endParaRPr>
          </a:p>
          <a:p>
            <a:pPr marL="457200" lvl="0" indent="-317500" algn="l" rtl="0">
              <a:spcBef>
                <a:spcPts val="0"/>
              </a:spcBef>
              <a:spcAft>
                <a:spcPts val="0"/>
              </a:spcAft>
              <a:buClr>
                <a:schemeClr val="dk1"/>
              </a:buClr>
              <a:buSzPts val="1400"/>
              <a:buChar char="●"/>
            </a:pPr>
            <a:endParaRPr sz="1400">
              <a:latin typeface="Arial"/>
              <a:ea typeface="Arial"/>
              <a:cs typeface="Arial"/>
              <a:sym typeface="Arial"/>
            </a:endParaRPr>
          </a:p>
          <a:p>
            <a:pPr marL="0" lvl="0" indent="0" algn="l" rtl="0">
              <a:spcBef>
                <a:spcPts val="0"/>
              </a:spcBef>
              <a:spcAft>
                <a:spcPts val="0"/>
              </a:spcAft>
              <a:buNone/>
            </a:pPr>
            <a:endParaRPr/>
          </a:p>
        </p:txBody>
      </p:sp>
      <p:sp>
        <p:nvSpPr>
          <p:cNvPr id="321" name="Google Shape;32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46a200fbc3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46a200fbc3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legend of the diagram as follows:</a:t>
            </a:r>
            <a:endParaRPr/>
          </a:p>
          <a:p>
            <a:pPr marL="457200" lvl="0" indent="-317500" algn="l" rtl="0">
              <a:spcBef>
                <a:spcPts val="0"/>
              </a:spcBef>
              <a:spcAft>
                <a:spcPts val="0"/>
              </a:spcAft>
              <a:buSzPts val="1400"/>
              <a:buChar char="●"/>
            </a:pPr>
            <a:r>
              <a:rPr lang="en-US"/>
              <a:t>rectangles (yellow or pink) represent steps of a flow or data dependencies / outputs – These are “records”</a:t>
            </a:r>
            <a:endParaRPr/>
          </a:p>
          <a:p>
            <a:pPr marL="457200" lvl="0" indent="-317500" algn="l" rtl="0">
              <a:spcBef>
                <a:spcPts val="0"/>
              </a:spcBef>
              <a:spcAft>
                <a:spcPts val="0"/>
              </a:spcAft>
              <a:buSzPts val="1400"/>
              <a:buChar char="●"/>
            </a:pPr>
            <a:r>
              <a:rPr lang="en-US"/>
              <a:t>A green hexagon represents an “invalidation action”: a trigger to be fired if the associated record should be invalidated</a:t>
            </a:r>
            <a:endParaRPr/>
          </a:p>
          <a:p>
            <a:pPr marL="457200" lvl="0" indent="-317500" algn="l" rtl="0">
              <a:spcBef>
                <a:spcPts val="0"/>
              </a:spcBef>
              <a:spcAft>
                <a:spcPts val="0"/>
              </a:spcAft>
              <a:buSzPts val="1400"/>
              <a:buChar char="●"/>
            </a:pPr>
            <a:r>
              <a:rPr lang="en-US"/>
              <a:t>Purple(ish) parallelograms represent assertions that a record is invalid. Invalidation is established by user/API calls to the Braid-DB</a:t>
            </a:r>
            <a:endParaRPr/>
          </a:p>
          <a:p>
            <a:pPr marL="914400" lvl="1" indent="-317500" algn="l" rtl="0">
              <a:spcBef>
                <a:spcPts val="0"/>
              </a:spcBef>
              <a:spcAft>
                <a:spcPts val="0"/>
              </a:spcAft>
              <a:buSzPts val="1400"/>
              <a:buChar char="○"/>
            </a:pPr>
            <a:r>
              <a:rPr lang="en-US"/>
              <a:t>Invalidations propagate down the dependency hierarchy with tracking of “invalidation provenance” (i.e. a downstream invalidation keeps track of the source that caused it to be invalid). Seen in diagram as links between the parallograms.</a:t>
            </a:r>
            <a:endParaRPr/>
          </a:p>
          <a:p>
            <a:pPr marL="457200" lvl="0" indent="-317500" algn="l" rtl="0">
              <a:spcBef>
                <a:spcPts val="0"/>
              </a:spcBef>
              <a:spcAft>
                <a:spcPts val="0"/>
              </a:spcAft>
              <a:buSzPts val="1400"/>
              <a:buChar char="●"/>
            </a:pPr>
            <a:r>
              <a:rPr lang="en-US"/>
              <a:t>In the event a record is invalidated, if it has an associated invalidation action, the action will be performed.</a:t>
            </a:r>
            <a:endParaRPr/>
          </a:p>
          <a:p>
            <a:pPr marL="914400" lvl="1" indent="-317500" algn="l" rtl="0">
              <a:spcBef>
                <a:spcPts val="0"/>
              </a:spcBef>
              <a:spcAft>
                <a:spcPts val="0"/>
              </a:spcAft>
              <a:buSzPts val="1400"/>
              <a:buChar char="○"/>
            </a:pPr>
            <a:r>
              <a:rPr lang="en-US"/>
              <a:t>Thus, invalidation detection and invalidation trigger are decoupled.</a:t>
            </a:r>
            <a:endParaRPr/>
          </a:p>
        </p:txBody>
      </p:sp>
      <p:sp>
        <p:nvSpPr>
          <p:cNvPr id="281" name="Google Shape;281;g146a200fbc3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5984917"/>
          </a:xfrm>
          <a:prstGeom prst="rect">
            <a:avLst/>
          </a:prstGeom>
        </p:spPr>
      </p:pic>
      <p:sp>
        <p:nvSpPr>
          <p:cNvPr id="3" name="Text Placeholder 2"/>
          <p:cNvSpPr>
            <a:spLocks noGrp="1"/>
          </p:cNvSpPr>
          <p:nvPr>
            <p:ph type="body" sz="quarter" idx="10" hasCustomPrompt="1"/>
          </p:nvPr>
        </p:nvSpPr>
        <p:spPr>
          <a:xfrm>
            <a:off x="1" y="-14246"/>
            <a:ext cx="9143999" cy="599916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SECTION BREAK TITLE</a:t>
            </a:r>
          </a:p>
        </p:txBody>
      </p:sp>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711594"/>
            <a:ext cx="3790374"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5497444"/>
            <a:ext cx="3840480" cy="585031"/>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710816"/>
            <a:ext cx="3790374"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5496666"/>
            <a:ext cx="3840480" cy="585031"/>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85427"/>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3616113"/>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6" y="3616113"/>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697093"/>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6" y="1697093"/>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3618612"/>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699592"/>
            <a:ext cx="2361244"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4706193"/>
            <a:ext cx="8434552" cy="175226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3979061"/>
            <a:ext cx="2238469" cy="477837"/>
          </a:xfrm>
          <a:noFill/>
        </p:spPr>
        <p:txBody>
          <a:bodyPr lIns="91440" rIns="91440"/>
          <a:lstStyle>
            <a:lvl1pPr marL="0" indent="0">
              <a:lnSpc>
                <a:spcPct val="95000"/>
              </a:lnSpc>
              <a:buNone/>
              <a:defRPr sz="12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4"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3"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1"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0" y="1168748"/>
            <a:ext cx="8372901" cy="499715"/>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0" y="1168748"/>
            <a:ext cx="8372901" cy="27699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574666"/>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344342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a:t>
            </a:r>
          </a:p>
          <a:p>
            <a:endParaRPr lang="en-US" dirty="0"/>
          </a:p>
        </p:txBody>
      </p:sp>
      <p:sp>
        <p:nvSpPr>
          <p:cNvPr id="18" name="Picture Placeholder 4"/>
          <p:cNvSpPr>
            <a:spLocks noGrp="1" noChangeAspect="1"/>
          </p:cNvSpPr>
          <p:nvPr>
            <p:ph type="pic" sz="quarter" idx="25" hasCustomPrompt="1"/>
          </p:nvPr>
        </p:nvSpPr>
        <p:spPr>
          <a:xfrm>
            <a:off x="4912432" y="1574666"/>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344342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a:t>
            </a:r>
          </a:p>
          <a:p>
            <a:endParaRPr lang="en-US" dirty="0"/>
          </a:p>
        </p:txBody>
      </p:sp>
      <p:sp>
        <p:nvSpPr>
          <p:cNvPr id="20" name="Picture Placeholder 4"/>
          <p:cNvSpPr>
            <a:spLocks noGrp="1" noChangeAspect="1"/>
          </p:cNvSpPr>
          <p:nvPr>
            <p:ph type="pic" sz="quarter" idx="27" hasCustomPrompt="1"/>
          </p:nvPr>
        </p:nvSpPr>
        <p:spPr>
          <a:xfrm>
            <a:off x="487437" y="4025151"/>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589851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a:t>
            </a:r>
          </a:p>
          <a:p>
            <a:endParaRPr lang="en-US" dirty="0"/>
          </a:p>
        </p:txBody>
      </p:sp>
      <p:sp>
        <p:nvSpPr>
          <p:cNvPr id="24" name="Picture Placeholder 4"/>
          <p:cNvSpPr>
            <a:spLocks noGrp="1" noChangeAspect="1"/>
          </p:cNvSpPr>
          <p:nvPr>
            <p:ph type="pic" sz="quarter" idx="29" hasCustomPrompt="1"/>
          </p:nvPr>
        </p:nvSpPr>
        <p:spPr>
          <a:xfrm>
            <a:off x="4912432" y="4025151"/>
            <a:ext cx="3790374"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5902307"/>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a:t>
            </a:r>
          </a:p>
          <a:p>
            <a:endParaRPr lang="en-US" dirty="0"/>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0" y="1699606"/>
            <a:ext cx="8372901" cy="4029858"/>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85775" y="6318955"/>
            <a:ext cx="3711039" cy="539045"/>
          </a:xfrm>
        </p:spPr>
        <p:txBody>
          <a:bodyPr bIns="0" anchor="t" anchorCtr="0"/>
          <a:lstStyle>
            <a:lvl1pPr marL="0" indent="0">
              <a:buNone/>
              <a:defRPr sz="1050" baseline="0"/>
            </a:lvl1pPr>
          </a:lstStyle>
          <a:p>
            <a:pPr lvl="0"/>
            <a:r>
              <a:rPr lang="en-US" dirty="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userDrawn="1"/>
        </p:nvSpPr>
        <p:spPr>
          <a:xfrm>
            <a:off x="469900" y="6247222"/>
            <a:ext cx="1387624" cy="369332"/>
          </a:xfrm>
          <a:prstGeom prst="rect">
            <a:avLst/>
          </a:prstGeom>
          <a:noFill/>
        </p:spPr>
        <p:txBody>
          <a:bodyPr wrap="none" lIns="0" rtlCol="0">
            <a:spAutoFit/>
          </a:bodyPr>
          <a:lstStyle/>
          <a:p>
            <a:r>
              <a:rPr lang="en-US" dirty="0">
                <a:solidFill>
                  <a:schemeClr val="tx1">
                    <a:lumMod val="50000"/>
                  </a:schemeClr>
                </a:solidFill>
              </a:rPr>
              <a:t>www.anl.gov</a:t>
            </a:r>
          </a:p>
        </p:txBody>
      </p:sp>
      <p:pic>
        <p:nvPicPr>
          <p:cNvPr id="8" name="Picture 7"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5984917"/>
          </a:xfrm>
          <a:prstGeom prst="rect">
            <a:avLst/>
          </a:prstGeom>
        </p:spPr>
      </p:pic>
      <p:sp>
        <p:nvSpPr>
          <p:cNvPr id="9" name="Text Placeholder 2"/>
          <p:cNvSpPr>
            <a:spLocks noGrp="1"/>
          </p:cNvSpPr>
          <p:nvPr>
            <p:ph type="body" sz="quarter" idx="10" hasCustomPrompt="1"/>
          </p:nvPr>
        </p:nvSpPr>
        <p:spPr>
          <a:xfrm>
            <a:off x="0" y="-14246"/>
            <a:ext cx="9143999" cy="599916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
        <p:nvSpPr>
          <p:cNvPr id="6" name="TextBox 5"/>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closing statement (optional): </a:t>
            </a:r>
          </a:p>
          <a:p>
            <a:endParaRPr lang="en-US" sz="1400" b="1" baseline="0" dirty="0">
              <a:solidFill>
                <a:schemeClr val="bg1"/>
              </a:solidFill>
            </a:endParaRPr>
          </a:p>
          <a:p>
            <a:pPr lvl="0"/>
            <a:r>
              <a:rPr lang="en-US" sz="1400" b="1" dirty="0">
                <a:solidFill>
                  <a:schemeClr val="bg1"/>
                </a:solidFill>
              </a:rPr>
              <a:t>WE START WITH YES.</a:t>
            </a:r>
          </a:p>
          <a:p>
            <a:pPr lvl="0">
              <a:spcAft>
                <a:spcPts val="1200"/>
              </a:spcAft>
            </a:pPr>
            <a:r>
              <a:rPr lang="en-US" sz="1400" b="1" dirty="0">
                <a:solidFill>
                  <a:schemeClr val="bg1"/>
                </a:solidFill>
              </a:rPr>
              <a:t>AND END WITH THANK YOU.</a:t>
            </a:r>
          </a:p>
          <a:p>
            <a:pPr lvl="0"/>
            <a:r>
              <a:rPr lang="en-US" sz="1400" b="1" dirty="0">
                <a:solidFill>
                  <a:schemeClr val="bg1"/>
                </a:solidFill>
              </a:rPr>
              <a:t>DO YOU HAVE ANY BIG QUESTIONS?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6724"/>
            <a:ext cx="9144000" cy="6864724"/>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74638"/>
            <a:ext cx="8372901" cy="806017"/>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8" name="Picture Placeholder 4"/>
          <p:cNvSpPr>
            <a:spLocks noGrp="1" noChangeAspect="1"/>
          </p:cNvSpPr>
          <p:nvPr>
            <p:ph type="pic" sz="quarter" idx="16" hasCustomPrompt="1"/>
          </p:nvPr>
        </p:nvSpPr>
        <p:spPr>
          <a:xfrm>
            <a:off x="4863725" y="1689100"/>
            <a:ext cx="4280275"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689100"/>
            <a:ext cx="4863724" cy="2706624"/>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0" y="4582947"/>
            <a:ext cx="2692871" cy="393700"/>
          </a:xfrm>
        </p:spPr>
        <p:txBody>
          <a:bodyPr lIns="0" bIns="0" anchor="b">
            <a:normAutofit/>
          </a:bodyPr>
          <a:lstStyle>
            <a:lvl1pPr marL="0" indent="0">
              <a:buNone/>
              <a:defRPr sz="1400" b="1" cap="all" baseline="0">
                <a:solidFill>
                  <a:schemeClr val="tx1"/>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0" y="4960384"/>
            <a:ext cx="2692871" cy="914400"/>
          </a:xfrm>
        </p:spPr>
        <p:txBody>
          <a:bodyPr lIns="0">
            <a:normAutofit/>
          </a:bodyPr>
          <a:lstStyle>
            <a:lvl1pPr marL="0" indent="0">
              <a:lnSpc>
                <a:spcPct val="95000"/>
              </a:lnSpc>
              <a:spcBef>
                <a:spcPts val="0"/>
              </a:spcBef>
              <a:buNone/>
              <a:defRPr sz="1400">
                <a:solidFill>
                  <a:schemeClr val="tx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1" y="4582947"/>
            <a:ext cx="2692871" cy="393700"/>
          </a:xfrm>
        </p:spPr>
        <p:txBody>
          <a:bodyPr lIns="0" bIns="0" anchor="b">
            <a:normAutofit/>
          </a:bodyPr>
          <a:lstStyle>
            <a:lvl1pPr marL="0" indent="0">
              <a:buFont typeface="Arial" pitchFamily="34" charset="0"/>
              <a:buNone/>
              <a:defRPr sz="1400" b="1" cap="all" baseline="0">
                <a:solidFill>
                  <a:schemeClr val="tx1"/>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22" hasCustomPrompt="1"/>
          </p:nvPr>
        </p:nvSpPr>
        <p:spPr>
          <a:xfrm>
            <a:off x="3417371" y="4960384"/>
            <a:ext cx="2692871" cy="914400"/>
          </a:xfrm>
        </p:spPr>
        <p:txBody>
          <a:bodyPr lIns="0">
            <a:normAutofit/>
          </a:bodyPr>
          <a:lstStyle>
            <a:lvl1pPr marL="0" indent="0">
              <a:lnSpc>
                <a:spcPct val="95000"/>
              </a:lnSpc>
              <a:spcBef>
                <a:spcPts val="0"/>
              </a:spcBef>
              <a:buFont typeface="Arial" pitchFamily="34" charset="0"/>
              <a:buNone/>
              <a:defRPr sz="1400">
                <a:solidFill>
                  <a:schemeClr val="tx1"/>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6" y="4582947"/>
            <a:ext cx="2692871" cy="393700"/>
          </a:xfrm>
        </p:spPr>
        <p:txBody>
          <a:bodyPr lIns="0" bIns="0" anchor="b">
            <a:normAutofit/>
          </a:bodyPr>
          <a:lstStyle>
            <a:lvl1pPr marL="0" indent="0">
              <a:buFont typeface="Arial" pitchFamily="34" charset="0"/>
              <a:buNone/>
              <a:defRPr sz="1400" b="1" cap="all" baseline="0">
                <a:solidFill>
                  <a:schemeClr val="tx1"/>
                </a:solidFill>
              </a:defRPr>
            </a:lvl1pPr>
            <a:lvl2pPr marL="0" indent="0">
              <a:buNone/>
              <a:defRPr/>
            </a:lvl2pPr>
            <a:lvl3pPr marL="0" indent="0">
              <a:spcBef>
                <a:spcPts val="1800"/>
              </a:spcBef>
              <a:buNone/>
              <a:defRPr/>
            </a:lvl3pPr>
          </a:lstStyle>
          <a:p>
            <a:pPr lvl="0"/>
            <a:r>
              <a:rPr lang="en-US" dirty="0"/>
              <a:t>presenter name</a:t>
            </a:r>
          </a:p>
        </p:txBody>
      </p:sp>
      <p:sp>
        <p:nvSpPr>
          <p:cNvPr id="55" name="Text Placeholder 45"/>
          <p:cNvSpPr>
            <a:spLocks noGrp="1"/>
          </p:cNvSpPr>
          <p:nvPr>
            <p:ph type="body" sz="quarter" idx="26" hasCustomPrompt="1"/>
          </p:nvPr>
        </p:nvSpPr>
        <p:spPr>
          <a:xfrm>
            <a:off x="6360196" y="4960384"/>
            <a:ext cx="2692871" cy="914400"/>
          </a:xfrm>
        </p:spPr>
        <p:txBody>
          <a:bodyPr lIns="0">
            <a:normAutofit/>
          </a:bodyPr>
          <a:lstStyle>
            <a:lvl1pPr marL="0" indent="0">
              <a:lnSpc>
                <a:spcPct val="95000"/>
              </a:lnSpc>
              <a:spcBef>
                <a:spcPts val="0"/>
              </a:spcBef>
              <a:buFont typeface="Arial" pitchFamily="34" charset="0"/>
              <a:buNone/>
              <a:defRPr sz="1400">
                <a:solidFill>
                  <a:schemeClr val="tx1"/>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chemeClr val="tx1"/>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15" name="Text Placeholder 9"/>
          <p:cNvSpPr>
            <a:spLocks noGrp="1"/>
          </p:cNvSpPr>
          <p:nvPr>
            <p:ph type="body" sz="quarter" idx="27" hasCustomPrompt="1"/>
          </p:nvPr>
        </p:nvSpPr>
        <p:spPr>
          <a:xfrm>
            <a:off x="431799" y="730250"/>
            <a:ext cx="6188075" cy="393700"/>
          </a:xfrm>
        </p:spPr>
        <p:txBody>
          <a:bodyPr lIns="0" bIns="0" anchor="b">
            <a:normAutofit/>
          </a:bodyPr>
          <a:lstStyle>
            <a:lvl1pPr marL="0" indent="0">
              <a:buNone/>
              <a:defRPr sz="1800" b="1" cap="all" baseline="0">
                <a:solidFill>
                  <a:schemeClr val="tx1"/>
                </a:solidFill>
              </a:defRPr>
            </a:lvl1pPr>
            <a:lvl2pPr marL="0" indent="0">
              <a:buNone/>
              <a:defRPr/>
            </a:lvl2pPr>
            <a:lvl3pPr marL="0" indent="0">
              <a:spcBef>
                <a:spcPts val="1800"/>
              </a:spcBef>
              <a:buNone/>
              <a:defRPr/>
            </a:lvl3pPr>
          </a:lstStyle>
          <a:p>
            <a:pPr lvl="0"/>
            <a:r>
              <a:rPr lang="en-US" dirty="0"/>
              <a:t>Optional one line subhead, </a:t>
            </a:r>
            <a:r>
              <a:rPr lang="en-US" dirty="0" err="1"/>
              <a:t>url</a:t>
            </a:r>
            <a:r>
              <a:rPr lang="en-US" dirty="0"/>
              <a:t> or date</a:t>
            </a:r>
          </a:p>
        </p:txBody>
      </p:sp>
      <p:sp>
        <p:nvSpPr>
          <p:cNvPr id="17" name="TextBox 16"/>
          <p:cNvSpPr txBox="1"/>
          <p:nvPr userDrawn="1"/>
        </p:nvSpPr>
        <p:spPr>
          <a:xfrm>
            <a:off x="-1066539" y="-1241416"/>
            <a:ext cx="3876414" cy="1015663"/>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line of text (optional): </a:t>
            </a:r>
          </a:p>
          <a:p>
            <a:endParaRPr lang="en-US" sz="1400" b="1" baseline="0" dirty="0">
              <a:solidFill>
                <a:schemeClr val="bg1"/>
              </a:solidFill>
            </a:endParaRPr>
          </a:p>
          <a:p>
            <a:r>
              <a:rPr lang="en-US" sz="1400" b="1" baseline="0" dirty="0">
                <a:solidFill>
                  <a:schemeClr val="bg1"/>
                </a:solidFill>
              </a:rPr>
              <a:t>WE START WITH YES.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7"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0979" y="6156882"/>
            <a:ext cx="1546678" cy="55718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7020"/>
            <a:ext cx="9144000" cy="6011938"/>
          </a:xfrm>
          <a:prstGeom prst="rect">
            <a:avLst/>
          </a:prstGeom>
        </p:spPr>
      </p:pic>
      <p:sp>
        <p:nvSpPr>
          <p:cNvPr id="84" name="Text Placeholder 1"/>
          <p:cNvSpPr>
            <a:spLocks noGrp="1"/>
          </p:cNvSpPr>
          <p:nvPr>
            <p:ph type="body" sz="quarter" idx="10" hasCustomPrompt="1"/>
          </p:nvPr>
        </p:nvSpPr>
        <p:spPr>
          <a:xfrm>
            <a:off x="0" y="-27020"/>
            <a:ext cx="9144000" cy="6011938"/>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5" y="1689100"/>
            <a:ext cx="4280275"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689100"/>
            <a:ext cx="4863724" cy="2706624"/>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204952"/>
            <a:ext cx="5851526" cy="1292225"/>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0" y="4582947"/>
            <a:ext cx="2692871" cy="393700"/>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0" y="4960384"/>
            <a:ext cx="2692871" cy="9144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1" y="4582947"/>
            <a:ext cx="2692871" cy="393700"/>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1" y="4960384"/>
            <a:ext cx="2692871" cy="9144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6" y="4582947"/>
            <a:ext cx="2692871" cy="393700"/>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6" y="4960384"/>
            <a:ext cx="2692871" cy="9144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0" y="1699995"/>
            <a:ext cx="8372901" cy="4422776"/>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8"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6679" y="167614"/>
            <a:ext cx="1546986" cy="55729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0" y="4945565"/>
            <a:ext cx="2692871" cy="393700"/>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0" y="5323002"/>
            <a:ext cx="2692871" cy="74672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1" y="4945565"/>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1" y="5323002"/>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899574"/>
            <a:ext cx="8925874"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726366"/>
            <a:ext cx="8452904" cy="862880"/>
          </a:xfrm>
        </p:spPr>
        <p:txBody>
          <a:bodyPr lIns="0" rIns="91440" anchor="b">
            <a:normAutofit/>
          </a:bodyPr>
          <a:lstStyle>
            <a:lvl1pPr>
              <a:defRPr sz="28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6" y="4945565"/>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6" y="5323002"/>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4589246"/>
            <a:ext cx="8484914"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1" y="899573"/>
            <a:ext cx="224589" cy="2761488"/>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7" name="Text Placeholder 4"/>
          <p:cNvSpPr>
            <a:spLocks noGrp="1"/>
          </p:cNvSpPr>
          <p:nvPr>
            <p:ph type="body" sz="quarter" idx="26" hasCustomPrompt="1"/>
          </p:nvPr>
        </p:nvSpPr>
        <p:spPr>
          <a:xfrm>
            <a:off x="503238" y="366274"/>
            <a:ext cx="8484914" cy="331077"/>
          </a:xfrm>
        </p:spPr>
        <p:txBody>
          <a:bodyPr/>
          <a:lstStyle>
            <a:lvl1pPr marL="0" indent="0">
              <a:buNone/>
              <a:defRPr sz="1000" b="1" cap="all" baseline="0">
                <a:solidFill>
                  <a:schemeClr val="tx1"/>
                </a:solidFill>
              </a:defRPr>
            </a:lvl1pPr>
          </a:lstStyle>
          <a:p>
            <a:r>
              <a:rPr lang="en-US" sz="1000" b="0" cap="all" dirty="0">
                <a:solidFill>
                  <a:srgbClr val="000000"/>
                </a:solidFill>
              </a:rPr>
              <a:t>Type in name of </a:t>
            </a:r>
            <a:r>
              <a:rPr lang="en-US" sz="1000" b="0" cap="all" dirty="0" err="1">
                <a:solidFill>
                  <a:srgbClr val="000000"/>
                </a:solidFill>
              </a:rPr>
              <a:t>fACILITY</a:t>
            </a:r>
            <a:r>
              <a:rPr lang="en-US" sz="1000" b="0" cap="all" dirty="0">
                <a:solidFill>
                  <a:srgbClr val="000000"/>
                </a:solidFill>
              </a:rPr>
              <a:t>, division, group, program or </a:t>
            </a:r>
            <a:r>
              <a:rPr lang="en-US" sz="1000" dirty="0">
                <a:solidFill>
                  <a:srgbClr val="000000"/>
                </a:solidFill>
              </a:rPr>
              <a:t>www.anl.gov</a:t>
            </a:r>
          </a:p>
        </p:txBody>
      </p:sp>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0979" y="320210"/>
            <a:ext cx="1546986" cy="55729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0" y="4581631"/>
            <a:ext cx="2692871" cy="393700"/>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0" y="4959068"/>
            <a:ext cx="2692871" cy="9144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1" y="4581631"/>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1" y="4959068"/>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681606"/>
            <a:ext cx="8925874"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1" y="116710"/>
            <a:ext cx="6776128" cy="1119234"/>
          </a:xfrm>
        </p:spPr>
        <p:txBody>
          <a:bodyPr lIns="0" rIns="91440" anchor="b">
            <a:normAutofit/>
          </a:bodyPr>
          <a:lstStyle>
            <a:lvl1pPr>
              <a:defRPr sz="28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6" y="4581631"/>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6" y="4959068"/>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1229593"/>
            <a:ext cx="8484914"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1" y="1681605"/>
            <a:ext cx="224589" cy="2761488"/>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6" y="0"/>
            <a:ext cx="8925873" cy="68580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4775200"/>
            <a:ext cx="9144000" cy="20828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5042974"/>
            <a:ext cx="8321040" cy="1373592"/>
          </a:xfrm>
        </p:spPr>
        <p:txBody>
          <a:bodyPr lIns="0" anchor="t"/>
          <a:lstStyle>
            <a:lvl1pPr>
              <a:defRPr sz="24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p:cNvSpPr>
            <a:spLocks noGrp="1" noChangeAspect="1"/>
          </p:cNvSpPr>
          <p:nvPr>
            <p:ph type="pic" sz="quarter" idx="13" hasCustomPrompt="1"/>
          </p:nvPr>
        </p:nvSpPr>
        <p:spPr>
          <a:xfrm>
            <a:off x="218126" y="-1"/>
            <a:ext cx="8925873" cy="3656013"/>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807284"/>
            <a:ext cx="8674100" cy="787098"/>
          </a:xfrm>
        </p:spPr>
        <p:txBody>
          <a:bodyPr lIns="0"/>
          <a:lstStyle>
            <a:lvl1pPr>
              <a:defRPr sz="28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3663950"/>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3663950"/>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807284"/>
            <a:ext cx="8674100" cy="787098"/>
          </a:xfrm>
        </p:spPr>
        <p:txBody>
          <a:bodyPr lIns="0"/>
          <a:lstStyle>
            <a:lvl1pPr>
              <a:defRPr sz="28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367364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367364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367364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a:xfrm>
            <a:off x="469900" y="3807284"/>
            <a:ext cx="8674100" cy="787098"/>
          </a:xfrm>
        </p:spPr>
        <p:txBody>
          <a:bodyPr lIns="0"/>
          <a:lstStyle>
            <a:lvl1pPr>
              <a:defRPr sz="28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68580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3931763"/>
            <a:ext cx="2238469" cy="477837"/>
          </a:xfrm>
        </p:spPr>
        <p:txBody>
          <a:bodyPr lIns="91440" rIns="91440"/>
          <a:lstStyle>
            <a:lvl1pPr marL="0" indent="0">
              <a:lnSpc>
                <a:spcPct val="95000"/>
              </a:lnSpc>
              <a:buNone/>
              <a:defRPr sz="12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4" y="3931763"/>
            <a:ext cx="2238469" cy="477837"/>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3" y="3931763"/>
            <a:ext cx="2238469" cy="477837"/>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1" y="3931763"/>
            <a:ext cx="2238469" cy="477837"/>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68580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457200" y="274638"/>
            <a:ext cx="8372901" cy="828948"/>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rgbClr val="232425"/>
              </a:buClr>
              <a:buSzPts val="2800"/>
              <a:buFont typeface="Aria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699995"/>
            <a:ext cx="8372901" cy="4422776"/>
          </a:xfrm>
          <a:prstGeom prst="rect">
            <a:avLst/>
          </a:prstGeom>
          <a:noFill/>
          <a:ln>
            <a:noFill/>
          </a:ln>
        </p:spPr>
        <p:txBody>
          <a:bodyPr spcFirstLastPara="1" wrap="square" lIns="0" tIns="0" rIns="0" bIns="45700" anchor="t" anchorCtr="0">
            <a:noAutofit/>
          </a:bodyPr>
          <a:lstStyle>
            <a:lvl1pPr marL="457200" lvl="0" indent="-342900" algn="l">
              <a:lnSpc>
                <a:spcPct val="100000"/>
              </a:lnSpc>
              <a:spcBef>
                <a:spcPts val="600"/>
              </a:spcBef>
              <a:spcAft>
                <a:spcPts val="0"/>
              </a:spcAft>
              <a:buClr>
                <a:srgbClr val="232425"/>
              </a:buClr>
              <a:buSzPts val="1800"/>
              <a:buChar char="▪"/>
              <a:defRPr/>
            </a:lvl1pPr>
            <a:lvl2pPr marL="914400" lvl="1" indent="-342900" algn="l">
              <a:lnSpc>
                <a:spcPct val="100000"/>
              </a:lnSpc>
              <a:spcBef>
                <a:spcPts val="0"/>
              </a:spcBef>
              <a:spcAft>
                <a:spcPts val="0"/>
              </a:spcAft>
              <a:buClr>
                <a:srgbClr val="232425"/>
              </a:buClr>
              <a:buSzPts val="1800"/>
              <a:buChar char="–"/>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13"/>
          <p:cNvSpPr txBox="1">
            <a:spLocks noGrp="1"/>
          </p:cNvSpPr>
          <p:nvPr>
            <p:ph type="body" idx="2"/>
          </p:nvPr>
        </p:nvSpPr>
        <p:spPr>
          <a:xfrm>
            <a:off x="457200" y="1168748"/>
            <a:ext cx="8372901" cy="49971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b="1">
                <a:solidFill>
                  <a:schemeClr val="accent2"/>
                </a:solidFill>
              </a:defRPr>
            </a:lvl1pPr>
            <a:lvl2pPr marL="914400" lvl="1" indent="-342900" algn="l">
              <a:lnSpc>
                <a:spcPct val="100000"/>
              </a:lnSpc>
              <a:spcBef>
                <a:spcPts val="0"/>
              </a:spcBef>
              <a:spcAft>
                <a:spcPts val="0"/>
              </a:spcAft>
              <a:buClr>
                <a:srgbClr val="232425"/>
              </a:buClr>
              <a:buSzPts val="1800"/>
              <a:buChar char="–"/>
              <a:defRPr/>
            </a:lvl2pPr>
            <a:lvl3pPr marL="1371600" lvl="2" indent="-342900" algn="l">
              <a:lnSpc>
                <a:spcPct val="100000"/>
              </a:lnSpc>
              <a:spcBef>
                <a:spcPts val="0"/>
              </a:spcBef>
              <a:spcAft>
                <a:spcPts val="0"/>
              </a:spcAft>
              <a:buClr>
                <a:srgbClr val="232425"/>
              </a:buClr>
              <a:buSzPts val="1800"/>
              <a:buChar char="•"/>
              <a:defRPr/>
            </a:lvl3pPr>
            <a:lvl4pPr marL="1828800" lvl="3" indent="-342900" algn="l">
              <a:lnSpc>
                <a:spcPct val="100000"/>
              </a:lnSpc>
              <a:spcBef>
                <a:spcPts val="0"/>
              </a:spcBef>
              <a:spcAft>
                <a:spcPts val="0"/>
              </a:spcAft>
              <a:buClr>
                <a:srgbClr val="232425"/>
              </a:buClr>
              <a:buSzPts val="1800"/>
              <a:buChar char="–"/>
              <a:defRPr/>
            </a:lvl4pPr>
            <a:lvl5pPr marL="2286000" lvl="4" indent="-342900" algn="l">
              <a:lnSpc>
                <a:spcPct val="100000"/>
              </a:lnSpc>
              <a:spcBef>
                <a:spcPts val="0"/>
              </a:spcBef>
              <a:spcAft>
                <a:spcPts val="0"/>
              </a:spcAft>
              <a:buClr>
                <a:srgbClr val="23242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13"/>
          <p:cNvSpPr txBox="1">
            <a:spLocks noGrp="1"/>
          </p:cNvSpPr>
          <p:nvPr>
            <p:ph type="sldNum" idx="12"/>
          </p:nvPr>
        </p:nvSpPr>
        <p:spPr>
          <a:xfrm>
            <a:off x="4343400" y="6473709"/>
            <a:ext cx="457200" cy="182880"/>
          </a:xfrm>
          <a:prstGeom prst="rect">
            <a:avLst/>
          </a:prstGeom>
          <a:noFill/>
          <a:ln>
            <a:noFill/>
          </a:ln>
        </p:spPr>
        <p:txBody>
          <a:bodyPr spcFirstLastPara="1" wrap="square" lIns="0" tIns="45700" rIns="0" bIns="0" anchor="b"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4877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0" y="1168750"/>
            <a:ext cx="8372901" cy="499714"/>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0" y="1445567"/>
            <a:ext cx="184666"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699995"/>
            <a:ext cx="4023360" cy="4422775"/>
          </a:xfrm>
        </p:spPr>
        <p:txBody>
          <a:bodyPr/>
          <a:lstStyle>
            <a:lvl1pPr>
              <a:defRPr sz="1800"/>
            </a:lvl1pPr>
            <a:lvl2pPr marL="457200" indent="-173038">
              <a:spcBef>
                <a:spcPts val="0"/>
              </a:spcBef>
              <a:defRPr sz="1800"/>
            </a:lvl2pPr>
            <a:lvl3pPr marL="627063" indent="-128588">
              <a:defRPr sz="1800"/>
            </a:lvl3pPr>
            <a:lvl4pPr marL="865188" indent="-171450">
              <a:defRPr sz="1400"/>
            </a:lvl4pPr>
            <a:lvl5pPr marL="1084263" indent="-1714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685707"/>
            <a:ext cx="4023360" cy="4422775"/>
          </a:xfrm>
        </p:spPr>
        <p:txBody>
          <a:bodyPr/>
          <a:lstStyle>
            <a:lvl1pPr>
              <a:defRPr sz="1800"/>
            </a:lvl1pPr>
            <a:lvl2pPr marL="457200" indent="-173038">
              <a:spcBef>
                <a:spcPts val="0"/>
              </a:spcBef>
              <a:defRPr sz="1800"/>
            </a:lvl2pPr>
            <a:lvl3pPr marL="627063" indent="-128588">
              <a:defRPr sz="1800"/>
            </a:lvl3pPr>
            <a:lvl4pPr marL="865188" indent="-171450">
              <a:defRPr sz="1400"/>
            </a:lvl4pPr>
            <a:lvl5pPr marL="1084263" indent="-1714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2263770"/>
            <a:ext cx="4114800" cy="383588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400"/>
            </a:lvl4pPr>
            <a:lvl5pPr marL="1084263" indent="-1714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2263770"/>
            <a:ext cx="4114800" cy="383588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400"/>
            </a:lvl4pPr>
            <a:lvl5pPr marL="1084263" indent="-1714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684229"/>
            <a:ext cx="4114800" cy="620998"/>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a:noFill/>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684229"/>
            <a:ext cx="4114800" cy="620998"/>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5" y="1699995"/>
            <a:ext cx="4319750" cy="2249430"/>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699995"/>
            <a:ext cx="3729481"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79" y="4080588"/>
            <a:ext cx="3729481"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5" y="4066957"/>
            <a:ext cx="4319750" cy="2249430"/>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731527"/>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89394" y="1720414"/>
            <a:ext cx="2023746" cy="1347056"/>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4" y="3290408"/>
            <a:ext cx="2028507" cy="1347056"/>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3304768"/>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4"/>
          <p:cNvSpPr>
            <a:spLocks noGrp="1"/>
          </p:cNvSpPr>
          <p:nvPr>
            <p:ph type="pic" sz="quarter" idx="19" hasCustomPrompt="1"/>
          </p:nvPr>
        </p:nvSpPr>
        <p:spPr>
          <a:xfrm>
            <a:off x="487013" y="4872981"/>
            <a:ext cx="2028507" cy="1347056"/>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4856121"/>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998349"/>
            <a:ext cx="4114800" cy="2129163"/>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5" y="3998349"/>
            <a:ext cx="4097585" cy="2129163"/>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699995"/>
            <a:ext cx="402336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699995"/>
            <a:ext cx="402336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699995"/>
            <a:ext cx="4114800" cy="171707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5" y="1699995"/>
            <a:ext cx="4114800" cy="171707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p:cNvSpPr>
            <a:spLocks noGrp="1"/>
          </p:cNvSpPr>
          <p:nvPr>
            <p:ph type="pic" sz="quarter" idx="15" hasCustomPrompt="1"/>
          </p:nvPr>
        </p:nvSpPr>
        <p:spPr>
          <a:xfrm>
            <a:off x="464146" y="3437315"/>
            <a:ext cx="402336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3437315"/>
            <a:ext cx="402336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5" y="5735092"/>
            <a:ext cx="3995723" cy="568438"/>
          </a:xfrm>
        </p:spPr>
        <p:txBody>
          <a:bodyPr/>
          <a:lstStyle>
            <a:lvl1pPr marL="0" indent="0">
              <a:buNone/>
              <a:defRPr sz="1200"/>
            </a:lvl1pPr>
          </a:lstStyle>
          <a:p>
            <a:pPr lvl="0"/>
            <a:r>
              <a:rPr lang="en-US"/>
              <a:t>Click to edit Master text styles</a:t>
            </a:r>
          </a:p>
        </p:txBody>
      </p:sp>
      <p:sp>
        <p:nvSpPr>
          <p:cNvPr id="13" name="Text Placeholder 7"/>
          <p:cNvSpPr>
            <a:spLocks noGrp="1"/>
          </p:cNvSpPr>
          <p:nvPr>
            <p:ph type="body" sz="quarter" idx="18"/>
          </p:nvPr>
        </p:nvSpPr>
        <p:spPr>
          <a:xfrm>
            <a:off x="4750289" y="5735092"/>
            <a:ext cx="3995723" cy="568438"/>
          </a:xfrm>
        </p:spPr>
        <p:txBody>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C:\Users\amiesen\Desktop\anlrgbppt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21160" y="6436886"/>
            <a:ext cx="769422" cy="277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372901" cy="828948"/>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0" y="1699995"/>
            <a:ext cx="8372901" cy="4422775"/>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6473709"/>
            <a:ext cx="457200" cy="18288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68580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09" r:id="rId10"/>
    <p:sldLayoutId id="2147483695" r:id="rId11"/>
    <p:sldLayoutId id="2147483739" r:id="rId12"/>
    <p:sldLayoutId id="2147483696" r:id="rId13"/>
    <p:sldLayoutId id="2147483689" r:id="rId14"/>
    <p:sldLayoutId id="2147483710" r:id="rId15"/>
    <p:sldLayoutId id="2147483706" r:id="rId16"/>
    <p:sldLayoutId id="2147483704" r:id="rId17"/>
    <p:sldLayoutId id="2147483769" r:id="rId18"/>
    <p:sldLayoutId id="2147483770" r:id="rId19"/>
    <p:sldLayoutId id="2147483771" r:id="rId20"/>
    <p:sldLayoutId id="2147483772" r:id="rId21"/>
    <p:sldLayoutId id="2147483761" r:id="rId22"/>
    <p:sldLayoutId id="2147483762" r:id="rId23"/>
    <p:sldLayoutId id="2147483763" r:id="rId24"/>
    <p:sldLayoutId id="2147483765" r:id="rId25"/>
    <p:sldLayoutId id="2147483766" r:id="rId26"/>
    <p:sldLayoutId id="2147483775"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p:cNvSpPr>
            <a:spLocks noGrp="1"/>
          </p:cNvSpPr>
          <p:nvPr>
            <p:ph type="title"/>
          </p:nvPr>
        </p:nvSpPr>
        <p:spPr>
          <a:xfrm>
            <a:off x="239282" y="1689100"/>
            <a:ext cx="5078436" cy="2706624"/>
          </a:xfrm>
        </p:spPr>
        <p:txBody>
          <a:bodyPr>
            <a:normAutofit/>
          </a:bodyPr>
          <a:lstStyle/>
          <a:p>
            <a:pPr>
              <a:lnSpc>
                <a:spcPct val="100000"/>
              </a:lnSpc>
            </a:pPr>
            <a:r>
              <a:rPr lang="en-US" sz="2400" dirty="0"/>
              <a:t>Tracking Dubious Data: Protecting Scientific</a:t>
            </a:r>
            <a:br>
              <a:rPr lang="en-US" sz="2400" dirty="0"/>
            </a:br>
            <a:r>
              <a:rPr lang="en-US" sz="2400" dirty="0"/>
              <a:t>Workflows from Invalidated Experiments</a:t>
            </a:r>
            <a:endParaRPr lang="en-US" sz="2000" dirty="0">
              <a:latin typeface="+mn-lt"/>
            </a:endParaRPr>
          </a:p>
        </p:txBody>
      </p:sp>
      <p:sp>
        <p:nvSpPr>
          <p:cNvPr id="45" name="Text Placeholder 44"/>
          <p:cNvSpPr>
            <a:spLocks noGrp="1"/>
          </p:cNvSpPr>
          <p:nvPr>
            <p:ph type="body" sz="quarter" idx="12"/>
          </p:nvPr>
        </p:nvSpPr>
        <p:spPr/>
        <p:txBody>
          <a:bodyPr/>
          <a:lstStyle/>
          <a:p>
            <a:r>
              <a:rPr lang="en-US" dirty="0" err="1"/>
              <a:t>drhgfdjhngngfmhgmghmghjmghfmf</a:t>
            </a:r>
            <a:endParaRPr lang="en-US" dirty="0"/>
          </a:p>
        </p:txBody>
      </p:sp>
      <p:sp>
        <p:nvSpPr>
          <p:cNvPr id="48" name="Text Placeholder 47"/>
          <p:cNvSpPr>
            <a:spLocks noGrp="1"/>
          </p:cNvSpPr>
          <p:nvPr>
            <p:ph type="body" sz="quarter" idx="17"/>
          </p:nvPr>
        </p:nvSpPr>
        <p:spPr>
          <a:xfrm>
            <a:off x="468732" y="4631992"/>
            <a:ext cx="4586845" cy="1495758"/>
          </a:xfrm>
        </p:spPr>
        <p:txBody>
          <a:bodyPr anchor="t" anchorCtr="0">
            <a:noAutofit/>
          </a:bodyPr>
          <a:lstStyle/>
          <a:p>
            <a:r>
              <a:rPr lang="en-US" sz="1600" dirty="0"/>
              <a:t>Presenter: Justin m wozniak</a:t>
            </a:r>
            <a:br>
              <a:rPr lang="en-US" dirty="0"/>
            </a:br>
            <a:r>
              <a:rPr lang="en-US" dirty="0"/>
              <a:t>Co-Authors: Jim Pruyne </a:t>
            </a:r>
            <a:r>
              <a:rPr lang="en-US" sz="1100" dirty="0"/>
              <a:t>and</a:t>
            </a:r>
            <a:r>
              <a:rPr lang="en-US" dirty="0"/>
              <a:t> Ian Foster</a:t>
            </a:r>
          </a:p>
          <a:p>
            <a:endParaRPr lang="en-US" dirty="0"/>
          </a:p>
          <a:p>
            <a:r>
              <a:rPr lang="en-US" dirty="0"/>
              <a:t>Data science &amp; Learning</a:t>
            </a:r>
            <a:br>
              <a:rPr lang="en-US" dirty="0"/>
            </a:br>
            <a:r>
              <a:rPr lang="en-US" dirty="0"/>
              <a:t>Argonne National Laboratory</a:t>
            </a:r>
          </a:p>
          <a:p>
            <a:endParaRPr lang="en-US" dirty="0"/>
          </a:p>
        </p:txBody>
      </p:sp>
      <p:sp>
        <p:nvSpPr>
          <p:cNvPr id="50" name="Text Placeholder 49"/>
          <p:cNvSpPr>
            <a:spLocks noGrp="1"/>
          </p:cNvSpPr>
          <p:nvPr>
            <p:ph type="body" sz="quarter" idx="19"/>
          </p:nvPr>
        </p:nvSpPr>
        <p:spPr>
          <a:xfrm>
            <a:off x="468732" y="6156610"/>
            <a:ext cx="6391942" cy="515411"/>
          </a:xfrm>
        </p:spPr>
        <p:txBody>
          <a:bodyPr/>
          <a:lstStyle/>
          <a:p>
            <a:pPr algn="just"/>
            <a:r>
              <a:rPr lang="en-US" dirty="0"/>
              <a:t>ReWorDS Workshop @ eScience</a:t>
            </a:r>
          </a:p>
          <a:p>
            <a:r>
              <a:rPr lang="en-US" dirty="0"/>
              <a:t>October 12, 2022</a:t>
            </a:r>
          </a:p>
        </p:txBody>
      </p:sp>
      <p:sp>
        <p:nvSpPr>
          <p:cNvPr id="55" name="Text Placeholder 54"/>
          <p:cNvSpPr>
            <a:spLocks noGrp="1"/>
          </p:cNvSpPr>
          <p:nvPr>
            <p:ph type="body" sz="quarter" idx="27"/>
          </p:nvPr>
        </p:nvSpPr>
        <p:spPr>
          <a:xfrm>
            <a:off x="431799" y="730250"/>
            <a:ext cx="8513234" cy="393700"/>
          </a:xfrm>
        </p:spPr>
        <p:txBody>
          <a:bodyPr>
            <a:normAutofit/>
          </a:bodyPr>
          <a:lstStyle/>
          <a:p>
            <a:r>
              <a:rPr lang="en-US" dirty="0"/>
              <a:t>TRACKABLE PREDICTIONS in machine-controlled experiments</a:t>
            </a:r>
          </a:p>
        </p:txBody>
      </p:sp>
      <p:pic>
        <p:nvPicPr>
          <p:cNvPr id="13" name="Picture 12" descr="A picture containing logo&#10;&#10;Description automatically generated">
            <a:extLst>
              <a:ext uri="{FF2B5EF4-FFF2-40B4-BE49-F238E27FC236}">
                <a16:creationId xmlns:a16="http://schemas.microsoft.com/office/drawing/2014/main" id="{2201F009-83BB-424D-BAA7-B5F6AF391085}"/>
              </a:ext>
            </a:extLst>
          </p:cNvPr>
          <p:cNvPicPr>
            <a:picLocks noChangeAspect="1"/>
          </p:cNvPicPr>
          <p:nvPr/>
        </p:nvPicPr>
        <p:blipFill>
          <a:blip r:embed="rId2"/>
          <a:stretch>
            <a:fillRect/>
          </a:stretch>
        </p:blipFill>
        <p:spPr>
          <a:xfrm>
            <a:off x="6229407" y="1890895"/>
            <a:ext cx="2283825" cy="2283825"/>
          </a:xfrm>
          <a:prstGeom prst="rect">
            <a:avLst/>
          </a:prstGeom>
        </p:spPr>
      </p:pic>
      <p:pic>
        <p:nvPicPr>
          <p:cNvPr id="20" name="Picture 19" descr="Logo&#10;&#10;Description automatically generated">
            <a:extLst>
              <a:ext uri="{FF2B5EF4-FFF2-40B4-BE49-F238E27FC236}">
                <a16:creationId xmlns:a16="http://schemas.microsoft.com/office/drawing/2014/main" id="{E97CFBEC-C49F-4A51-80D3-831A170AEFB7}"/>
              </a:ext>
            </a:extLst>
          </p:cNvPr>
          <p:cNvPicPr>
            <a:picLocks noChangeAspect="1"/>
          </p:cNvPicPr>
          <p:nvPr/>
        </p:nvPicPr>
        <p:blipFill>
          <a:blip r:embed="rId3"/>
          <a:stretch>
            <a:fillRect/>
          </a:stretch>
        </p:blipFill>
        <p:spPr>
          <a:xfrm>
            <a:off x="6157931" y="5329512"/>
            <a:ext cx="2731576" cy="954959"/>
          </a:xfrm>
          <a:prstGeom prst="rect">
            <a:avLst/>
          </a:prstGeom>
        </p:spPr>
      </p:pic>
      <p:sp>
        <p:nvSpPr>
          <p:cNvPr id="29" name="Rectangle 28">
            <a:extLst>
              <a:ext uri="{FF2B5EF4-FFF2-40B4-BE49-F238E27FC236}">
                <a16:creationId xmlns:a16="http://schemas.microsoft.com/office/drawing/2014/main" id="{D217FD7A-905F-1930-49A2-A285538E188D}"/>
              </a:ext>
            </a:extLst>
          </p:cNvPr>
          <p:cNvSpPr/>
          <p:nvPr/>
        </p:nvSpPr>
        <p:spPr>
          <a:xfrm>
            <a:off x="5317719" y="1689100"/>
            <a:ext cx="3826282" cy="2706624"/>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descr="A picture containing logo&#10;&#10;Description automatically generated">
            <a:extLst>
              <a:ext uri="{FF2B5EF4-FFF2-40B4-BE49-F238E27FC236}">
                <a16:creationId xmlns:a16="http://schemas.microsoft.com/office/drawing/2014/main" id="{702A3D72-26A6-C71E-14F9-B1A0F9242822}"/>
              </a:ext>
            </a:extLst>
          </p:cNvPr>
          <p:cNvPicPr>
            <a:picLocks noChangeAspect="1"/>
          </p:cNvPicPr>
          <p:nvPr/>
        </p:nvPicPr>
        <p:blipFill>
          <a:blip r:embed="rId2"/>
          <a:stretch>
            <a:fillRect/>
          </a:stretch>
        </p:blipFill>
        <p:spPr>
          <a:xfrm>
            <a:off x="6381807" y="1900499"/>
            <a:ext cx="2283825" cy="2283825"/>
          </a:xfrm>
          <a:prstGeom prst="rect">
            <a:avLst/>
          </a:prstGeom>
        </p:spPr>
      </p:pic>
    </p:spTree>
    <p:extLst>
      <p:ext uri="{BB962C8B-B14F-4D97-AF65-F5344CB8AC3E}">
        <p14:creationId xmlns:p14="http://schemas.microsoft.com/office/powerpoint/2010/main" val="12281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46a200fbc3_0_7"/>
          <p:cNvSpPr txBox="1">
            <a:spLocks noGrp="1"/>
          </p:cNvSpPr>
          <p:nvPr>
            <p:ph type="title"/>
          </p:nvPr>
        </p:nvSpPr>
        <p:spPr>
          <a:xfrm>
            <a:off x="457200" y="274638"/>
            <a:ext cx="8373000" cy="828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BRAID-DB: DATA AND MODEL INVALIDATION	</a:t>
            </a:r>
            <a:endParaRPr/>
          </a:p>
        </p:txBody>
      </p:sp>
      <p:sp>
        <p:nvSpPr>
          <p:cNvPr id="284" name="Google Shape;284;g146a200fbc3_0_7"/>
          <p:cNvSpPr txBox="1">
            <a:spLocks noGrp="1"/>
          </p:cNvSpPr>
          <p:nvPr>
            <p:ph type="body" idx="2"/>
          </p:nvPr>
        </p:nvSpPr>
        <p:spPr>
          <a:xfrm>
            <a:off x="457200" y="1168748"/>
            <a:ext cx="8373000" cy="49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Managing ML models as experimental data is collected</a:t>
            </a:r>
            <a:endParaRPr/>
          </a:p>
        </p:txBody>
      </p:sp>
      <p:sp>
        <p:nvSpPr>
          <p:cNvPr id="285" name="Google Shape;285;g146a200fbc3_0_7"/>
          <p:cNvSpPr txBox="1">
            <a:spLocks noGrp="1"/>
          </p:cNvSpPr>
          <p:nvPr>
            <p:ph type="sldNum" idx="12"/>
          </p:nvPr>
        </p:nvSpPr>
        <p:spPr>
          <a:xfrm>
            <a:off x="4343400" y="6473709"/>
            <a:ext cx="457200" cy="183000"/>
          </a:xfrm>
          <a:prstGeom prst="rect">
            <a:avLst/>
          </a:prstGeom>
        </p:spPr>
        <p:txBody>
          <a:bodyPr spcFirstLastPara="1" wrap="square" lIns="0" tIns="45700" rIns="0" bIns="0" anchor="b" anchorCtr="0">
            <a:noAutofit/>
          </a:bodyPr>
          <a:lstStyle/>
          <a:p>
            <a:pPr marL="0" lvl="0" indent="0" algn="ctr" rtl="0">
              <a:spcBef>
                <a:spcPts val="0"/>
              </a:spcBef>
              <a:spcAft>
                <a:spcPts val="0"/>
              </a:spcAft>
              <a:buClr>
                <a:srgbClr val="000000"/>
              </a:buClr>
              <a:buSzPts val="1000"/>
              <a:buFont typeface="Arial"/>
              <a:buNone/>
            </a:pPr>
            <a:fld id="{00000000-1234-1234-1234-123412341234}" type="slidenum">
              <a:rPr lang="en-US"/>
              <a:t>10</a:t>
            </a:fld>
            <a:endParaRPr/>
          </a:p>
        </p:txBody>
      </p:sp>
      <p:pic>
        <p:nvPicPr>
          <p:cNvPr id="286" name="Google Shape;286;g146a200fbc3_0_7"/>
          <p:cNvPicPr preferRelativeResize="0"/>
          <p:nvPr/>
        </p:nvPicPr>
        <p:blipFill>
          <a:blip r:embed="rId3">
            <a:alphaModFix/>
          </a:blip>
          <a:stretch>
            <a:fillRect/>
          </a:stretch>
        </p:blipFill>
        <p:spPr>
          <a:xfrm>
            <a:off x="4343400" y="1921124"/>
            <a:ext cx="4680488" cy="3301741"/>
          </a:xfrm>
          <a:prstGeom prst="rect">
            <a:avLst/>
          </a:prstGeom>
          <a:noFill/>
          <a:ln>
            <a:noFill/>
          </a:ln>
        </p:spPr>
      </p:pic>
      <p:sp>
        <p:nvSpPr>
          <p:cNvPr id="287" name="Google Shape;287;g146a200fbc3_0_7"/>
          <p:cNvSpPr txBox="1"/>
          <p:nvPr/>
        </p:nvSpPr>
        <p:spPr>
          <a:xfrm>
            <a:off x="457200" y="1421325"/>
            <a:ext cx="8402700" cy="2000517"/>
          </a:xfrm>
          <a:prstGeom prst="rect">
            <a:avLst/>
          </a:prstGeom>
          <a:noFill/>
          <a:ln>
            <a:noFill/>
          </a:ln>
        </p:spPr>
        <p:txBody>
          <a:bodyPr spcFirstLastPara="1" wrap="square" lIns="91425" tIns="91425" rIns="91425" bIns="91425" anchor="t" anchorCtr="0">
            <a:spAutoFit/>
          </a:bodyPr>
          <a:lstStyle/>
          <a:p>
            <a:pPr marL="173037" lvl="0" indent="-198437" algn="l" rtl="0">
              <a:spcBef>
                <a:spcPts val="600"/>
              </a:spcBef>
              <a:spcAft>
                <a:spcPts val="0"/>
              </a:spcAft>
              <a:buClr>
                <a:srgbClr val="232425"/>
              </a:buClr>
              <a:buSzPts val="2200"/>
              <a:buChar char="▪"/>
            </a:pPr>
            <a:r>
              <a:rPr lang="en-US" sz="1800" dirty="0"/>
              <a:t>Braid-DB tracks workflow steps and their data input/output dependencies, initially assuming all are valid/reliable</a:t>
            </a:r>
            <a:endParaRPr sz="1800" dirty="0"/>
          </a:p>
          <a:p>
            <a:pPr marL="173037" lvl="0" indent="-198437" algn="l" rtl="0">
              <a:spcBef>
                <a:spcPts val="600"/>
              </a:spcBef>
              <a:spcAft>
                <a:spcPts val="0"/>
              </a:spcAft>
              <a:buClr>
                <a:srgbClr val="232425"/>
              </a:buClr>
              <a:buSzPts val="2200"/>
              <a:buChar char="▪"/>
            </a:pPr>
            <a:r>
              <a:rPr lang="en-US" sz="1800" dirty="0"/>
              <a:t>Invalid ML models can influence </a:t>
            </a:r>
            <a:br>
              <a:rPr lang="en-US" sz="1800" dirty="0"/>
            </a:br>
            <a:r>
              <a:rPr lang="en-US" sz="1800" dirty="0"/>
              <a:t>workflow decisions, data collection </a:t>
            </a:r>
            <a:br>
              <a:rPr lang="en-US" sz="1800" dirty="0"/>
            </a:br>
            <a:r>
              <a:rPr lang="en-US" sz="1800" dirty="0"/>
              <a:t>limits, simulation parameters, etc.</a:t>
            </a:r>
            <a:endParaRPr sz="1800" dirty="0"/>
          </a:p>
          <a:p>
            <a:pPr marL="0" lvl="0" indent="0" algn="l" rtl="0">
              <a:spcBef>
                <a:spcPts val="0"/>
              </a:spcBef>
              <a:spcAft>
                <a:spcPts val="0"/>
              </a:spcAft>
              <a:buNone/>
            </a:pPr>
            <a:endParaRPr sz="1800" dirty="0"/>
          </a:p>
        </p:txBody>
      </p:sp>
      <p:sp>
        <p:nvSpPr>
          <p:cNvPr id="288" name="Google Shape;288;g146a200fbc3_0_7"/>
          <p:cNvSpPr txBox="1"/>
          <p:nvPr/>
        </p:nvSpPr>
        <p:spPr>
          <a:xfrm>
            <a:off x="4572000" y="5310532"/>
            <a:ext cx="4572000" cy="1400353"/>
          </a:xfrm>
          <a:prstGeom prst="rect">
            <a:avLst/>
          </a:prstGeom>
          <a:noFill/>
          <a:ln>
            <a:noFill/>
          </a:ln>
        </p:spPr>
        <p:txBody>
          <a:bodyPr spcFirstLastPara="1" wrap="square" lIns="91425" tIns="91425" rIns="91425" bIns="91425" anchor="t" anchorCtr="0">
            <a:spAutoFit/>
          </a:bodyPr>
          <a:lstStyle/>
          <a:p>
            <a:pPr marL="173037" lvl="0" indent="-160337" algn="l" rtl="0">
              <a:spcBef>
                <a:spcPts val="600"/>
              </a:spcBef>
              <a:spcAft>
                <a:spcPts val="0"/>
              </a:spcAft>
              <a:buClr>
                <a:srgbClr val="7F7F7F"/>
              </a:buClr>
              <a:buSzPts val="1600"/>
              <a:buChar char="▪"/>
            </a:pPr>
            <a:r>
              <a:rPr lang="en-US" sz="1600" dirty="0">
                <a:solidFill>
                  <a:srgbClr val="7F7F7F"/>
                </a:solidFill>
                <a:highlight>
                  <a:schemeClr val="lt1"/>
                </a:highlight>
              </a:rPr>
              <a:t>Rectangles: Flow step records: data transfer, </a:t>
            </a:r>
            <a:br>
              <a:rPr lang="en-US" sz="1600" dirty="0">
                <a:solidFill>
                  <a:srgbClr val="7F7F7F"/>
                </a:solidFill>
                <a:highlight>
                  <a:schemeClr val="lt1"/>
                </a:highlight>
              </a:rPr>
            </a:br>
            <a:r>
              <a:rPr lang="en-US" sz="1600" dirty="0">
                <a:solidFill>
                  <a:srgbClr val="7F7F7F"/>
                </a:solidFill>
                <a:highlight>
                  <a:schemeClr val="lt1"/>
                </a:highlight>
              </a:rPr>
              <a:t>training, etc.</a:t>
            </a:r>
          </a:p>
          <a:p>
            <a:pPr marL="173037" lvl="0" indent="-160337" algn="l" rtl="0">
              <a:spcBef>
                <a:spcPts val="600"/>
              </a:spcBef>
              <a:spcAft>
                <a:spcPts val="0"/>
              </a:spcAft>
              <a:buClr>
                <a:srgbClr val="7F7F7F"/>
              </a:buClr>
              <a:buSzPts val="1600"/>
              <a:buChar char="▪"/>
            </a:pPr>
            <a:r>
              <a:rPr lang="en-US" sz="1600" dirty="0">
                <a:solidFill>
                  <a:srgbClr val="7F7F7F"/>
                </a:solidFill>
                <a:highlight>
                  <a:schemeClr val="lt1"/>
                </a:highlight>
              </a:rPr>
              <a:t>Pink parallelograms: Invalidation records</a:t>
            </a:r>
          </a:p>
          <a:p>
            <a:pPr marL="173037" lvl="0" indent="-160337" algn="l" rtl="0">
              <a:spcBef>
                <a:spcPts val="600"/>
              </a:spcBef>
              <a:spcAft>
                <a:spcPts val="0"/>
              </a:spcAft>
              <a:buClr>
                <a:srgbClr val="7F7F7F"/>
              </a:buClr>
              <a:buSzPts val="1600"/>
              <a:buChar char="▪"/>
            </a:pPr>
            <a:endParaRPr sz="1600" dirty="0">
              <a:solidFill>
                <a:srgbClr val="7F7F7F"/>
              </a:solidFill>
              <a:highlight>
                <a:schemeClr val="lt1"/>
              </a:highlight>
            </a:endParaRPr>
          </a:p>
        </p:txBody>
      </p:sp>
      <p:sp>
        <p:nvSpPr>
          <p:cNvPr id="289" name="Google Shape;289;g146a200fbc3_0_7"/>
          <p:cNvSpPr txBox="1"/>
          <p:nvPr/>
        </p:nvSpPr>
        <p:spPr>
          <a:xfrm>
            <a:off x="456425" y="2941110"/>
            <a:ext cx="4002300" cy="3848100"/>
          </a:xfrm>
          <a:prstGeom prst="rect">
            <a:avLst/>
          </a:prstGeom>
          <a:noFill/>
          <a:ln>
            <a:noFill/>
          </a:ln>
        </p:spPr>
        <p:txBody>
          <a:bodyPr spcFirstLastPara="1" wrap="square" lIns="91425" tIns="91425" rIns="91425" bIns="91425" anchor="t" anchorCtr="0">
            <a:spAutoFit/>
          </a:bodyPr>
          <a:lstStyle/>
          <a:p>
            <a:pPr marL="173037" lvl="0" indent="-198437" algn="l" rtl="0">
              <a:spcBef>
                <a:spcPts val="600"/>
              </a:spcBef>
              <a:spcAft>
                <a:spcPts val="0"/>
              </a:spcAft>
              <a:buClr>
                <a:srgbClr val="232425"/>
              </a:buClr>
              <a:buSzPts val="2200"/>
              <a:buChar char="▪"/>
            </a:pPr>
            <a:r>
              <a:rPr lang="en-US" sz="1800" dirty="0"/>
              <a:t>When experimental computation or data is found to be </a:t>
            </a:r>
            <a:r>
              <a:rPr lang="en-US" sz="1800" i="1" dirty="0"/>
              <a:t>invalid</a:t>
            </a:r>
            <a:r>
              <a:rPr lang="en-US" sz="1800" dirty="0"/>
              <a:t>, all affected </a:t>
            </a:r>
            <a:r>
              <a:rPr lang="en-US" sz="1800" i="1" dirty="0"/>
              <a:t>downstream</a:t>
            </a:r>
            <a:r>
              <a:rPr lang="en-US" sz="1800" dirty="0"/>
              <a:t> artifacts can be flagged</a:t>
            </a:r>
            <a:endParaRPr sz="1800" dirty="0"/>
          </a:p>
          <a:p>
            <a:pPr marL="173037" lvl="0" indent="-198437" algn="l" rtl="0">
              <a:spcBef>
                <a:spcPts val="600"/>
              </a:spcBef>
              <a:spcAft>
                <a:spcPts val="0"/>
              </a:spcAft>
              <a:buClr>
                <a:srgbClr val="232425"/>
              </a:buClr>
              <a:buSzPts val="2200"/>
              <a:buChar char="▪"/>
            </a:pPr>
            <a:r>
              <a:rPr lang="en-US" sz="1800" dirty="0"/>
              <a:t>Invalidation of an element may trigger actions including deletion, </a:t>
            </a:r>
            <a:r>
              <a:rPr lang="en-US" sz="1800" dirty="0" err="1"/>
              <a:t>recomputation</a:t>
            </a:r>
            <a:r>
              <a:rPr lang="en-US" sz="1800" dirty="0"/>
              <a:t>, retraining, or simple note-taking</a:t>
            </a:r>
            <a:endParaRPr sz="1800" dirty="0"/>
          </a:p>
          <a:p>
            <a:pPr marL="173037" lvl="0" indent="-198437" algn="l" rtl="0">
              <a:spcBef>
                <a:spcPts val="600"/>
              </a:spcBef>
              <a:spcAft>
                <a:spcPts val="0"/>
              </a:spcAft>
              <a:buClr>
                <a:srgbClr val="232425"/>
              </a:buClr>
              <a:buSzPts val="2200"/>
              <a:buChar char="▪"/>
            </a:pPr>
            <a:r>
              <a:rPr lang="en-US" sz="1800" dirty="0"/>
              <a:t>High-quality record-keeping is essential for AI-driven science, otherwise it will be impossible to validate AI workflow outputs</a:t>
            </a:r>
            <a:endParaRP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8480-CF62-441D-BC98-6E99315BE80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BBDD66F-53B0-4DD6-9118-11E9F09E6433}"/>
              </a:ext>
            </a:extLst>
          </p:cNvPr>
          <p:cNvSpPr>
            <a:spLocks noGrp="1"/>
          </p:cNvSpPr>
          <p:nvPr>
            <p:ph idx="1"/>
          </p:nvPr>
        </p:nvSpPr>
        <p:spPr>
          <a:xfrm>
            <a:off x="457201" y="1668462"/>
            <a:ext cx="6166833" cy="5089525"/>
          </a:xfrm>
        </p:spPr>
        <p:txBody>
          <a:bodyPr/>
          <a:lstStyle/>
          <a:p>
            <a:r>
              <a:rPr lang="en-US" dirty="0"/>
              <a:t>Need to develop new methods to enable policy-driven automation of the flows used to collect, analyze, organize, and learn from data</a:t>
            </a:r>
          </a:p>
          <a:p>
            <a:pPr lvl="1"/>
            <a:r>
              <a:rPr lang="en-US" dirty="0"/>
              <a:t>Orchestrate data flows using modular and </a:t>
            </a:r>
            <a:r>
              <a:rPr lang="en-US" dirty="0" err="1"/>
              <a:t>repurposable</a:t>
            </a:r>
            <a:r>
              <a:rPr lang="en-US" dirty="0"/>
              <a:t> actions; integrate with HPC resources</a:t>
            </a:r>
          </a:p>
          <a:p>
            <a:pPr lvl="1"/>
            <a:r>
              <a:rPr lang="en-US" dirty="0"/>
              <a:t>Enforce data policies, i.e., data capture quality and performance</a:t>
            </a:r>
          </a:p>
          <a:p>
            <a:pPr lvl="1"/>
            <a:r>
              <a:rPr lang="en-US" dirty="0"/>
              <a:t>Make automatic decisions interpretable, to understand progress and policy adherence </a:t>
            </a:r>
            <a:r>
              <a:rPr lang="en-US" b="1" dirty="0"/>
              <a:t>(this talk)</a:t>
            </a:r>
          </a:p>
          <a:p>
            <a:pPr lvl="1"/>
            <a:endParaRPr lang="en-US" dirty="0"/>
          </a:p>
          <a:p>
            <a:r>
              <a:rPr lang="en-US" b="1" dirty="0"/>
              <a:t>Braid Team: </a:t>
            </a:r>
            <a:r>
              <a:rPr lang="en-US" dirty="0"/>
              <a:t>Ian Foster (PI), </a:t>
            </a:r>
            <a:r>
              <a:rPr lang="en-US" dirty="0" err="1"/>
              <a:t>Tekin</a:t>
            </a:r>
            <a:r>
              <a:rPr lang="en-US" dirty="0"/>
              <a:t> </a:t>
            </a:r>
            <a:r>
              <a:rPr lang="en-US" dirty="0" err="1"/>
              <a:t>Bicer</a:t>
            </a:r>
            <a:r>
              <a:rPr lang="en-US" dirty="0"/>
              <a:t>, Ben Blaiszik, </a:t>
            </a:r>
            <a:br>
              <a:rPr lang="en-US" dirty="0"/>
            </a:br>
            <a:r>
              <a:rPr lang="en-US" dirty="0"/>
              <a:t>Kyle Chard, Ryan Chard, Raj </a:t>
            </a:r>
            <a:r>
              <a:rPr lang="en-US" dirty="0" err="1"/>
              <a:t>Kettimuthu</a:t>
            </a:r>
            <a:r>
              <a:rPr lang="en-US" dirty="0"/>
              <a:t>, Bogdan Nicolae, Jim Pruyne, Justin Wozniak</a:t>
            </a:r>
          </a:p>
        </p:txBody>
      </p:sp>
      <p:sp>
        <p:nvSpPr>
          <p:cNvPr id="4" name="Text Placeholder 3">
            <a:extLst>
              <a:ext uri="{FF2B5EF4-FFF2-40B4-BE49-F238E27FC236}">
                <a16:creationId xmlns:a16="http://schemas.microsoft.com/office/drawing/2014/main" id="{A525D294-0B41-414F-9DCD-61CCCC5BCC88}"/>
              </a:ext>
            </a:extLst>
          </p:cNvPr>
          <p:cNvSpPr>
            <a:spLocks noGrp="1"/>
          </p:cNvSpPr>
          <p:nvPr>
            <p:ph type="body" sz="quarter" idx="12"/>
          </p:nvPr>
        </p:nvSpPr>
        <p:spPr/>
        <p:txBody>
          <a:bodyPr/>
          <a:lstStyle/>
          <a:p>
            <a:r>
              <a:rPr lang="en-US" dirty="0"/>
              <a:t>Toward AI-enhanced, self-documenting experimental science</a:t>
            </a:r>
          </a:p>
        </p:txBody>
      </p:sp>
      <p:sp>
        <p:nvSpPr>
          <p:cNvPr id="5" name="Slide Number Placeholder 4">
            <a:extLst>
              <a:ext uri="{FF2B5EF4-FFF2-40B4-BE49-F238E27FC236}">
                <a16:creationId xmlns:a16="http://schemas.microsoft.com/office/drawing/2014/main" id="{5D60B8CD-C5E3-4A74-AAD6-D9F839DE98B8}"/>
              </a:ext>
            </a:extLst>
          </p:cNvPr>
          <p:cNvSpPr>
            <a:spLocks noGrp="1"/>
          </p:cNvSpPr>
          <p:nvPr>
            <p:ph type="sldNum" sz="quarter" idx="13"/>
          </p:nvPr>
        </p:nvSpPr>
        <p:spPr/>
        <p:txBody>
          <a:bodyPr/>
          <a:lstStyle/>
          <a:p>
            <a:fld id="{AEFAAC5A-9C4F-4278-920D-DF2BAB595749}" type="slidenum">
              <a:rPr lang="en-US" smtClean="0"/>
              <a:pPr/>
              <a:t>11</a:t>
            </a:fld>
            <a:endParaRPr lang="en-US" dirty="0"/>
          </a:p>
        </p:txBody>
      </p:sp>
      <p:pic>
        <p:nvPicPr>
          <p:cNvPr id="6" name="Picture 5">
            <a:extLst>
              <a:ext uri="{FF2B5EF4-FFF2-40B4-BE49-F238E27FC236}">
                <a16:creationId xmlns:a16="http://schemas.microsoft.com/office/drawing/2014/main" id="{12819FD5-1C45-4F65-A9EB-A9539D560FEC}"/>
              </a:ext>
            </a:extLst>
          </p:cNvPr>
          <p:cNvPicPr>
            <a:picLocks noChangeAspect="1"/>
          </p:cNvPicPr>
          <p:nvPr/>
        </p:nvPicPr>
        <p:blipFill>
          <a:blip r:embed="rId2"/>
          <a:stretch>
            <a:fillRect/>
          </a:stretch>
        </p:blipFill>
        <p:spPr>
          <a:xfrm>
            <a:off x="6966533" y="1685873"/>
            <a:ext cx="1710434" cy="1710434"/>
          </a:xfrm>
          <a:prstGeom prst="rect">
            <a:avLst/>
          </a:prstGeom>
        </p:spPr>
      </p:pic>
      <p:sp>
        <p:nvSpPr>
          <p:cNvPr id="10" name="Can 111">
            <a:extLst>
              <a:ext uri="{FF2B5EF4-FFF2-40B4-BE49-F238E27FC236}">
                <a16:creationId xmlns:a16="http://schemas.microsoft.com/office/drawing/2014/main" id="{2103A573-2BBD-45A7-BE17-90B741905EC6}"/>
              </a:ext>
            </a:extLst>
          </p:cNvPr>
          <p:cNvSpPr/>
          <p:nvPr/>
        </p:nvSpPr>
        <p:spPr>
          <a:xfrm>
            <a:off x="7244402" y="5306476"/>
            <a:ext cx="1174360" cy="1004465"/>
          </a:xfrm>
          <a:prstGeom prst="can">
            <a:avLst/>
          </a:prstGeom>
          <a:solidFill>
            <a:srgbClr val="4472C4"/>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FAIR</a:t>
            </a:r>
            <a:b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b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Records</a:t>
            </a:r>
            <a:endPar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35699CF6-1BF8-47AB-A0F5-04BE8341A7AD}"/>
              </a:ext>
            </a:extLst>
          </p:cNvPr>
          <p:cNvSpPr/>
          <p:nvPr/>
        </p:nvSpPr>
        <p:spPr>
          <a:xfrm rot="5400000">
            <a:off x="6948427" y="4047605"/>
            <a:ext cx="1749794" cy="566670"/>
          </a:xfrm>
          <a:prstGeom prst="rightArrow">
            <a:avLst/>
          </a:prstGeom>
          <a:solidFill>
            <a:schemeClr val="tx2">
              <a:lumMod val="50000"/>
            </a:schemeClr>
          </a:solidFill>
          <a:ln>
            <a:solidFill>
              <a:schemeClr val="tx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Braid Flows</a:t>
            </a:r>
          </a:p>
        </p:txBody>
      </p:sp>
      <p:pic>
        <p:nvPicPr>
          <p:cNvPr id="7" name="Picture 6">
            <a:extLst>
              <a:ext uri="{FF2B5EF4-FFF2-40B4-BE49-F238E27FC236}">
                <a16:creationId xmlns:a16="http://schemas.microsoft.com/office/drawing/2014/main" id="{6853B40B-3EA3-4193-9E06-B23EAD6F5A06}"/>
              </a:ext>
            </a:extLst>
          </p:cNvPr>
          <p:cNvPicPr>
            <a:picLocks noChangeAspect="1"/>
          </p:cNvPicPr>
          <p:nvPr/>
        </p:nvPicPr>
        <p:blipFill rotWithShape="1">
          <a:blip r:embed="rId3" cstate="screen">
            <a:clrChange>
              <a:clrFrom>
                <a:srgbClr val="FFFFFF"/>
              </a:clrFrom>
              <a:clrTo>
                <a:srgbClr val="FFFFFF">
                  <a:alpha val="0"/>
                </a:srgbClr>
              </a:clrTo>
            </a:clrChange>
            <a:alphaModFix amt="52000"/>
            <a:extLst>
              <a:ext uri="{28A0092B-C50C-407E-A947-70E740481C1C}">
                <a14:useLocalDpi xmlns:a14="http://schemas.microsoft.com/office/drawing/2010/main"/>
              </a:ext>
            </a:extLst>
          </a:blip>
          <a:srcRect/>
          <a:stretch/>
        </p:blipFill>
        <p:spPr>
          <a:xfrm>
            <a:off x="6991856" y="3893266"/>
            <a:ext cx="1710434" cy="765041"/>
          </a:xfrm>
          <a:prstGeom prst="rect">
            <a:avLst/>
          </a:prstGeom>
          <a:effectLst/>
        </p:spPr>
      </p:pic>
      <p:sp>
        <p:nvSpPr>
          <p:cNvPr id="17" name="Rectangle 16">
            <a:extLst>
              <a:ext uri="{FF2B5EF4-FFF2-40B4-BE49-F238E27FC236}">
                <a16:creationId xmlns:a16="http://schemas.microsoft.com/office/drawing/2014/main" id="{9F28B707-62ED-4EE7-AEFA-E3F48840FE96}"/>
              </a:ext>
            </a:extLst>
          </p:cNvPr>
          <p:cNvSpPr/>
          <p:nvPr/>
        </p:nvSpPr>
        <p:spPr>
          <a:xfrm>
            <a:off x="8071971" y="3146074"/>
            <a:ext cx="902811" cy="369332"/>
          </a:xfrm>
          <a:prstGeom prst="rect">
            <a:avLst/>
          </a:prstGeom>
        </p:spPr>
        <p:txBody>
          <a:bodyPr wrap="none">
            <a:spAutoFit/>
          </a:bodyPr>
          <a:lstStyle/>
          <a:p>
            <a:r>
              <a:rPr lang="en-US" dirty="0"/>
              <a:t>Facility</a:t>
            </a:r>
          </a:p>
        </p:txBody>
      </p:sp>
      <p:sp>
        <p:nvSpPr>
          <p:cNvPr id="18" name="Rectangle 17">
            <a:extLst>
              <a:ext uri="{FF2B5EF4-FFF2-40B4-BE49-F238E27FC236}">
                <a16:creationId xmlns:a16="http://schemas.microsoft.com/office/drawing/2014/main" id="{4A645100-43E6-4675-8B00-340997021C37}"/>
              </a:ext>
            </a:extLst>
          </p:cNvPr>
          <p:cNvSpPr/>
          <p:nvPr/>
        </p:nvSpPr>
        <p:spPr>
          <a:xfrm>
            <a:off x="8158122" y="4744910"/>
            <a:ext cx="671979" cy="369332"/>
          </a:xfrm>
          <a:prstGeom prst="rect">
            <a:avLst/>
          </a:prstGeom>
        </p:spPr>
        <p:txBody>
          <a:bodyPr wrap="none">
            <a:spAutoFit/>
          </a:bodyPr>
          <a:lstStyle/>
          <a:p>
            <a:r>
              <a:rPr lang="en-US" dirty="0"/>
              <a:t>HPC</a:t>
            </a:r>
          </a:p>
        </p:txBody>
      </p:sp>
    </p:spTree>
    <p:extLst>
      <p:ext uri="{BB962C8B-B14F-4D97-AF65-F5344CB8AC3E}">
        <p14:creationId xmlns:p14="http://schemas.microsoft.com/office/powerpoint/2010/main" val="4027295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D53D0-DA1C-4ACE-AE25-09F72EA19A35}"/>
              </a:ext>
            </a:extLst>
          </p:cNvPr>
          <p:cNvSpPr>
            <a:spLocks noGrp="1"/>
          </p:cNvSpPr>
          <p:nvPr>
            <p:ph type="title"/>
          </p:nvPr>
        </p:nvSpPr>
        <p:spPr/>
        <p:txBody>
          <a:bodyPr/>
          <a:lstStyle/>
          <a:p>
            <a:r>
              <a:rPr lang="en-US" dirty="0" err="1"/>
              <a:t>QuestionS</a:t>
            </a:r>
            <a:r>
              <a:rPr lang="en-US" dirty="0"/>
              <a:t>?</a:t>
            </a:r>
          </a:p>
        </p:txBody>
      </p:sp>
      <p:sp>
        <p:nvSpPr>
          <p:cNvPr id="3" name="Content Placeholder 2">
            <a:extLst>
              <a:ext uri="{FF2B5EF4-FFF2-40B4-BE49-F238E27FC236}">
                <a16:creationId xmlns:a16="http://schemas.microsoft.com/office/drawing/2014/main" id="{7652C228-886F-4306-80BC-CE15DBE59185}"/>
              </a:ext>
            </a:extLst>
          </p:cNvPr>
          <p:cNvSpPr>
            <a:spLocks noGrp="1"/>
          </p:cNvSpPr>
          <p:nvPr>
            <p:ph idx="1"/>
          </p:nvPr>
        </p:nvSpPr>
        <p:spPr/>
        <p:txBody>
          <a:bodyPr/>
          <a:lstStyle/>
          <a:p>
            <a:r>
              <a:rPr lang="en-US" dirty="0"/>
              <a:t>Thanks to the organizers</a:t>
            </a:r>
          </a:p>
          <a:p>
            <a:endParaRPr lang="en-US" dirty="0"/>
          </a:p>
          <a:p>
            <a:r>
              <a:rPr lang="en-US" dirty="0"/>
              <a:t>Braid project:</a:t>
            </a:r>
            <a:br>
              <a:rPr lang="en-US" dirty="0"/>
            </a:br>
            <a:r>
              <a:rPr lang="en-US" dirty="0">
                <a:latin typeface="Consolas" panose="020B0609020204030204" pitchFamily="49" charset="0"/>
              </a:rPr>
              <a:t>https://anl-braid.github.io/braid</a:t>
            </a:r>
          </a:p>
          <a:p>
            <a:endParaRPr lang="en-US" dirty="0"/>
          </a:p>
          <a:p>
            <a:r>
              <a:rPr lang="en-US" dirty="0"/>
              <a:t>Braid-DB software and tests available at:</a:t>
            </a:r>
            <a:br>
              <a:rPr lang="en-US" dirty="0"/>
            </a:br>
            <a:r>
              <a:rPr lang="en-US" dirty="0">
                <a:latin typeface="Consolas" panose="020B0609020204030204" pitchFamily="49" charset="0"/>
              </a:rPr>
              <a:t>https://github.com/ANL-Braid/DB</a:t>
            </a:r>
          </a:p>
          <a:p>
            <a:endParaRPr lang="en-US" dirty="0"/>
          </a:p>
          <a:p>
            <a:r>
              <a:rPr lang="en-US" dirty="0"/>
              <a:t>Ongoing ideas:</a:t>
            </a:r>
          </a:p>
          <a:p>
            <a:pPr lvl="1"/>
            <a:r>
              <a:rPr lang="en-US" dirty="0"/>
              <a:t>Integration with workflow systems (currently totally independent)</a:t>
            </a:r>
          </a:p>
          <a:p>
            <a:pPr lvl="1"/>
            <a:r>
              <a:rPr lang="en-US" dirty="0"/>
              <a:t>Other experimental science applications</a:t>
            </a:r>
          </a:p>
          <a:p>
            <a:pPr lvl="1"/>
            <a:r>
              <a:rPr lang="en-US" dirty="0"/>
              <a:t>Other underlying versioned databases</a:t>
            </a:r>
          </a:p>
          <a:p>
            <a:pPr lvl="1"/>
            <a:endParaRPr lang="en-US" dirty="0"/>
          </a:p>
          <a:p>
            <a:pPr lvl="1"/>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E1F08323-0187-454B-A29A-38F6083A339A}"/>
              </a:ext>
            </a:extLst>
          </p:cNvPr>
          <p:cNvSpPr>
            <a:spLocks noGrp="1"/>
          </p:cNvSpPr>
          <p:nvPr>
            <p:ph type="body"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10E3FF9F-7992-4009-BDC2-788EEA647BDC}"/>
              </a:ext>
            </a:extLst>
          </p:cNvPr>
          <p:cNvSpPr>
            <a:spLocks noGrp="1"/>
          </p:cNvSpPr>
          <p:nvPr>
            <p:ph type="sldNum" sz="quarter" idx="13"/>
          </p:nvPr>
        </p:nvSpPr>
        <p:spPr/>
        <p:txBody>
          <a:bodyPr/>
          <a:lstStyle/>
          <a:p>
            <a:fld id="{AEFAAC5A-9C4F-4278-920D-DF2BAB595749}" type="slidenum">
              <a:rPr lang="en-US" smtClean="0"/>
              <a:pPr/>
              <a:t>12</a:t>
            </a:fld>
            <a:endParaRPr lang="en-US" dirty="0"/>
          </a:p>
        </p:txBody>
      </p:sp>
    </p:spTree>
    <p:extLst>
      <p:ext uri="{BB962C8B-B14F-4D97-AF65-F5344CB8AC3E}">
        <p14:creationId xmlns:p14="http://schemas.microsoft.com/office/powerpoint/2010/main" val="2730458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
          <p:cNvSpPr txBox="1">
            <a:spLocks noGrp="1"/>
          </p:cNvSpPr>
          <p:nvPr>
            <p:ph type="title"/>
          </p:nvPr>
        </p:nvSpPr>
        <p:spPr>
          <a:xfrm>
            <a:off x="457200" y="274638"/>
            <a:ext cx="8372901" cy="828948"/>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Clr>
                <a:srgbClr val="232425"/>
              </a:buClr>
              <a:buSzPts val="2800"/>
              <a:buFont typeface="Arial"/>
              <a:buNone/>
            </a:pPr>
            <a:r>
              <a:rPr lang="en-US"/>
              <a:t>BRAID-DB CONCEPTUAL OVERVIEW</a:t>
            </a:r>
            <a:endParaRPr/>
          </a:p>
        </p:txBody>
      </p:sp>
      <p:sp>
        <p:nvSpPr>
          <p:cNvPr id="273" name="Google Shape;273;p2"/>
          <p:cNvSpPr txBox="1">
            <a:spLocks noGrp="1"/>
          </p:cNvSpPr>
          <p:nvPr>
            <p:ph type="body" idx="1"/>
          </p:nvPr>
        </p:nvSpPr>
        <p:spPr>
          <a:xfrm>
            <a:off x="457199" y="1668450"/>
            <a:ext cx="8586061" cy="2308500"/>
          </a:xfrm>
          <a:prstGeom prst="rect">
            <a:avLst/>
          </a:prstGeom>
          <a:noFill/>
          <a:ln>
            <a:noFill/>
          </a:ln>
        </p:spPr>
        <p:txBody>
          <a:bodyPr spcFirstLastPara="1" wrap="square" lIns="0" tIns="0" rIns="0" bIns="45700" anchor="t" anchorCtr="0">
            <a:noAutofit/>
          </a:bodyPr>
          <a:lstStyle/>
          <a:p>
            <a:pPr marL="285750" lvl="0" indent="-285750" algn="l" rtl="0">
              <a:lnSpc>
                <a:spcPct val="100000"/>
              </a:lnSpc>
              <a:spcBef>
                <a:spcPts val="600"/>
              </a:spcBef>
              <a:spcAft>
                <a:spcPts val="0"/>
              </a:spcAft>
              <a:buClr>
                <a:srgbClr val="232425"/>
              </a:buClr>
              <a:buSzPts val="1800"/>
              <a:buFont typeface="Wingdings" panose="05000000000000000000" pitchFamily="2" charset="2"/>
              <a:buChar char="§"/>
            </a:pPr>
            <a:r>
              <a:rPr lang="en-US" b="1" dirty="0"/>
              <a:t>Motivation:</a:t>
            </a:r>
            <a:r>
              <a:rPr lang="en-US" dirty="0"/>
              <a:t> Need automation via machine learning methods to enable automated, policy-driven experiment control and steering, but this raises challenges in debugging, diagnosis, validation, and controlling for bias</a:t>
            </a:r>
            <a:endParaRPr dirty="0"/>
          </a:p>
          <a:p>
            <a:pPr marL="285750" lvl="0" indent="-285750" algn="l" rtl="0">
              <a:lnSpc>
                <a:spcPct val="100000"/>
              </a:lnSpc>
              <a:spcBef>
                <a:spcPts val="600"/>
              </a:spcBef>
              <a:spcAft>
                <a:spcPts val="0"/>
              </a:spcAft>
              <a:buClr>
                <a:srgbClr val="232425"/>
              </a:buClr>
              <a:buSzPts val="1800"/>
              <a:buFont typeface="Wingdings" panose="05000000000000000000" pitchFamily="2" charset="2"/>
              <a:buChar char="§"/>
            </a:pPr>
            <a:r>
              <a:rPr lang="en-US" dirty="0"/>
              <a:t>Need to develop new provenance methods to track the impact of AI-driven decisions that are themselves based on models generated by workflows - </a:t>
            </a:r>
            <a:br>
              <a:rPr lang="en-US" dirty="0"/>
            </a:br>
            <a:r>
              <a:rPr lang="en-US" dirty="0"/>
              <a:t>tracking ML model exposure to all data sources (e.g. other ML models) is </a:t>
            </a:r>
            <a:r>
              <a:rPr lang="en-US" i="1" dirty="0"/>
              <a:t>complex</a:t>
            </a:r>
            <a:endParaRPr i="1" dirty="0"/>
          </a:p>
        </p:txBody>
      </p:sp>
      <p:sp>
        <p:nvSpPr>
          <p:cNvPr id="274" name="Google Shape;274;p2"/>
          <p:cNvSpPr txBox="1">
            <a:spLocks noGrp="1"/>
          </p:cNvSpPr>
          <p:nvPr>
            <p:ph type="body" idx="2"/>
          </p:nvPr>
        </p:nvSpPr>
        <p:spPr>
          <a:xfrm>
            <a:off x="457200" y="1168748"/>
            <a:ext cx="8372901" cy="49971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2"/>
              </a:buClr>
              <a:buSzPts val="2000"/>
              <a:buNone/>
            </a:pPr>
            <a:r>
              <a:rPr lang="en-US"/>
              <a:t>Toward self-documenting AI-driven experimental science</a:t>
            </a:r>
            <a:endParaRPr/>
          </a:p>
        </p:txBody>
      </p:sp>
      <p:sp>
        <p:nvSpPr>
          <p:cNvPr id="275" name="Google Shape;275;p2"/>
          <p:cNvSpPr txBox="1">
            <a:spLocks noGrp="1"/>
          </p:cNvSpPr>
          <p:nvPr>
            <p:ph type="sldNum" idx="12"/>
          </p:nvPr>
        </p:nvSpPr>
        <p:spPr>
          <a:xfrm>
            <a:off x="4343400" y="6473709"/>
            <a:ext cx="457200" cy="18288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SzPts val="1000"/>
              <a:buNone/>
            </a:pPr>
            <a:fld id="{00000000-1234-1234-1234-123412341234}" type="slidenum">
              <a:rPr lang="en-US"/>
              <a:t>2</a:t>
            </a:fld>
            <a:endParaRPr/>
          </a:p>
        </p:txBody>
      </p:sp>
      <p:pic>
        <p:nvPicPr>
          <p:cNvPr id="276" name="Google Shape;276;p2"/>
          <p:cNvPicPr preferRelativeResize="0"/>
          <p:nvPr/>
        </p:nvPicPr>
        <p:blipFill>
          <a:blip r:embed="rId3">
            <a:alphaModFix/>
          </a:blip>
          <a:stretch>
            <a:fillRect/>
          </a:stretch>
        </p:blipFill>
        <p:spPr>
          <a:xfrm>
            <a:off x="4161393" y="3976975"/>
            <a:ext cx="4668711" cy="2064326"/>
          </a:xfrm>
          <a:prstGeom prst="rect">
            <a:avLst/>
          </a:prstGeom>
          <a:noFill/>
          <a:ln>
            <a:noFill/>
          </a:ln>
        </p:spPr>
      </p:pic>
      <p:sp>
        <p:nvSpPr>
          <p:cNvPr id="277" name="Google Shape;277;p2"/>
          <p:cNvSpPr txBox="1">
            <a:spLocks noGrp="1"/>
          </p:cNvSpPr>
          <p:nvPr>
            <p:ph type="body" idx="1"/>
          </p:nvPr>
        </p:nvSpPr>
        <p:spPr>
          <a:xfrm>
            <a:off x="457200" y="3545237"/>
            <a:ext cx="3768900" cy="3111238"/>
          </a:xfrm>
          <a:prstGeom prst="rect">
            <a:avLst/>
          </a:prstGeom>
          <a:noFill/>
          <a:ln>
            <a:noFill/>
          </a:ln>
        </p:spPr>
        <p:txBody>
          <a:bodyPr spcFirstLastPara="1" wrap="square" lIns="0" tIns="0" rIns="0" bIns="45700" anchor="t" anchorCtr="0">
            <a:noAutofit/>
          </a:bodyPr>
          <a:lstStyle/>
          <a:p>
            <a:pPr marL="285750" indent="-285750">
              <a:buFont typeface="Wingdings" panose="05000000000000000000" pitchFamily="2" charset="2"/>
              <a:buChar char="§"/>
            </a:pPr>
            <a:r>
              <a:rPr lang="en-US" b="1" dirty="0"/>
              <a:t>Goal:</a:t>
            </a:r>
            <a:r>
              <a:rPr lang="en-US" dirty="0"/>
              <a:t> Make automatic decisions interpretable, explainable, and subject to ongoing validation checks and revisions</a:t>
            </a:r>
          </a:p>
          <a:p>
            <a:pPr marL="285750" lvl="0" indent="-285750" algn="l" rtl="0">
              <a:lnSpc>
                <a:spcPct val="100000"/>
              </a:lnSpc>
              <a:spcBef>
                <a:spcPts val="600"/>
              </a:spcBef>
              <a:spcAft>
                <a:spcPts val="0"/>
              </a:spcAft>
              <a:buSzPts val="1800"/>
              <a:buFont typeface="Wingdings" panose="05000000000000000000" pitchFamily="2" charset="2"/>
              <a:buChar char="§"/>
            </a:pPr>
            <a:r>
              <a:rPr lang="en-US" dirty="0"/>
              <a:t>System consists of a workflow-accessible API for tracking workflow products, including ML models</a:t>
            </a:r>
            <a:endParaRPr dirty="0"/>
          </a:p>
          <a:p>
            <a:pPr marL="285750" lvl="0" indent="-285750" algn="l" rtl="0">
              <a:lnSpc>
                <a:spcPct val="100000"/>
              </a:lnSpc>
              <a:spcBef>
                <a:spcPts val="600"/>
              </a:spcBef>
              <a:spcAft>
                <a:spcPts val="0"/>
              </a:spcAft>
              <a:buSzPts val="1800"/>
              <a:buFont typeface="Wingdings" panose="05000000000000000000" pitchFamily="2" charset="2"/>
              <a:buChar char="§"/>
            </a:pPr>
            <a:r>
              <a:rPr lang="en-US" dirty="0"/>
              <a:t>Models can be retrained, revised, and invalidated</a:t>
            </a:r>
            <a:endParaRPr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Braid Provenance GOALS</a:t>
            </a:r>
            <a:endParaRPr lang="en-US" dirty="0"/>
          </a:p>
        </p:txBody>
      </p:sp>
      <p:sp>
        <p:nvSpPr>
          <p:cNvPr id="4" name="Text Placeholder 3"/>
          <p:cNvSpPr>
            <a:spLocks noGrp="1"/>
          </p:cNvSpPr>
          <p:nvPr>
            <p:ph type="body" sz="quarter" idx="12"/>
          </p:nvPr>
        </p:nvSpPr>
        <p:spPr/>
        <p:txBody>
          <a:bodyPr/>
          <a:lstStyle/>
          <a:p>
            <a:r>
              <a:rPr lang="en-US" dirty="0"/>
              <a:t>Capture provenance needs of </a:t>
            </a:r>
          </a:p>
        </p:txBody>
      </p:sp>
      <p:sp>
        <p:nvSpPr>
          <p:cNvPr id="5" name="Slide Number Placeholder 4"/>
          <p:cNvSpPr>
            <a:spLocks noGrp="1"/>
          </p:cNvSpPr>
          <p:nvPr>
            <p:ph type="sldNum" sz="quarter" idx="13"/>
          </p:nvPr>
        </p:nvSpPr>
        <p:spPr/>
        <p:txBody>
          <a:bodyPr/>
          <a:lstStyle/>
          <a:p>
            <a:fld id="{AEFAAC5A-9C4F-4278-920D-DF2BAB595749}" type="slidenum">
              <a:rPr lang="en-US" smtClean="0"/>
              <a:pPr/>
              <a:t>3</a:t>
            </a:fld>
            <a:endParaRPr lang="en-US" dirty="0"/>
          </a:p>
        </p:txBody>
      </p:sp>
      <p:sp>
        <p:nvSpPr>
          <p:cNvPr id="7" name="Content Placeholder 6"/>
          <p:cNvSpPr>
            <a:spLocks noGrp="1"/>
          </p:cNvSpPr>
          <p:nvPr>
            <p:ph idx="1"/>
          </p:nvPr>
        </p:nvSpPr>
        <p:spPr>
          <a:xfrm>
            <a:off x="457201" y="1699995"/>
            <a:ext cx="8590546" cy="2111609"/>
          </a:xfrm>
        </p:spPr>
        <p:txBody>
          <a:bodyPr/>
          <a:lstStyle/>
          <a:p>
            <a:pPr>
              <a:lnSpc>
                <a:spcPct val="90000"/>
              </a:lnSpc>
            </a:pPr>
            <a:r>
              <a:rPr lang="en-US" dirty="0">
                <a:solidFill>
                  <a:prstClr val="black"/>
                </a:solidFill>
              </a:rPr>
              <a:t>Embrace automation in data analysis, retention, decision-making</a:t>
            </a:r>
          </a:p>
          <a:p>
            <a:pPr>
              <a:lnSpc>
                <a:spcPct val="90000"/>
              </a:lnSpc>
            </a:pPr>
            <a:r>
              <a:rPr lang="en-US" dirty="0">
                <a:solidFill>
                  <a:prstClr val="black"/>
                </a:solidFill>
              </a:rPr>
              <a:t>Enable users to trace back to how decisions were made</a:t>
            </a:r>
          </a:p>
          <a:p>
            <a:pPr>
              <a:lnSpc>
                <a:spcPct val="90000"/>
              </a:lnSpc>
            </a:pPr>
            <a:r>
              <a:rPr lang="en-US" dirty="0">
                <a:solidFill>
                  <a:prstClr val="black"/>
                </a:solidFill>
              </a:rPr>
              <a:t>Necessitates recording what went into model training, including external data, simulations, and structures of other learning and analysis activity</a:t>
            </a:r>
          </a:p>
          <a:p>
            <a:pPr>
              <a:lnSpc>
                <a:spcPct val="90000"/>
              </a:lnSpc>
            </a:pPr>
            <a:r>
              <a:rPr lang="en-US" dirty="0">
                <a:solidFill>
                  <a:prstClr val="black"/>
                </a:solidFill>
              </a:rPr>
              <a:t>Envision a versioned database for ML model states with HPC interfaces</a:t>
            </a:r>
          </a:p>
          <a:p>
            <a:pPr>
              <a:lnSpc>
                <a:spcPct val="90000"/>
              </a:lnSpc>
            </a:pPr>
            <a:r>
              <a:rPr lang="en-US" dirty="0">
                <a:solidFill>
                  <a:prstClr val="black"/>
                </a:solidFill>
              </a:rPr>
              <a:t>Integrate with other Braid components</a:t>
            </a:r>
          </a:p>
        </p:txBody>
      </p:sp>
      <p:pic>
        <p:nvPicPr>
          <p:cNvPr id="1026" name="Picture 2" descr="C:\cygwin\home\wozniak\mcs\slides\2020\Braid\Proven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181" y="4019130"/>
            <a:ext cx="5601903" cy="268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31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E36A-DB32-42F8-92C4-CBC77DB41106}"/>
              </a:ext>
            </a:extLst>
          </p:cNvPr>
          <p:cNvSpPr>
            <a:spLocks noGrp="1"/>
          </p:cNvSpPr>
          <p:nvPr>
            <p:ph type="title"/>
          </p:nvPr>
        </p:nvSpPr>
        <p:spPr/>
        <p:txBody>
          <a:bodyPr/>
          <a:lstStyle/>
          <a:p>
            <a:r>
              <a:rPr lang="en-US" dirty="0"/>
              <a:t>Braid provenance features</a:t>
            </a:r>
          </a:p>
        </p:txBody>
      </p:sp>
      <p:sp>
        <p:nvSpPr>
          <p:cNvPr id="3" name="Content Placeholder 2">
            <a:extLst>
              <a:ext uri="{FF2B5EF4-FFF2-40B4-BE49-F238E27FC236}">
                <a16:creationId xmlns:a16="http://schemas.microsoft.com/office/drawing/2014/main" id="{C7F404FF-6338-4E35-9F6B-AFEAD31BB6B7}"/>
              </a:ext>
            </a:extLst>
          </p:cNvPr>
          <p:cNvSpPr>
            <a:spLocks noGrp="1"/>
          </p:cNvSpPr>
          <p:nvPr>
            <p:ph idx="1"/>
          </p:nvPr>
        </p:nvSpPr>
        <p:spPr>
          <a:xfrm>
            <a:off x="457200" y="1699995"/>
            <a:ext cx="8372901" cy="4773714"/>
          </a:xfrm>
        </p:spPr>
        <p:txBody>
          <a:bodyPr/>
          <a:lstStyle/>
          <a:p>
            <a:r>
              <a:rPr lang="en-US" dirty="0"/>
              <a:t>Embrace automation in how and when to analyze and retain data, and when to alter experimental configuration</a:t>
            </a:r>
          </a:p>
          <a:p>
            <a:r>
              <a:rPr lang="en-US" dirty="0"/>
              <a:t>Automate also the record-keeping so that humans and/or machines can recover how a particular result was obtained</a:t>
            </a:r>
          </a:p>
          <a:p>
            <a:r>
              <a:rPr lang="fr-FR" dirty="0" err="1"/>
              <a:t>When</a:t>
            </a:r>
            <a:r>
              <a:rPr lang="fr-FR" dirty="0"/>
              <a:t> </a:t>
            </a:r>
            <a:r>
              <a:rPr lang="fr-FR" dirty="0" err="1"/>
              <a:t>failures</a:t>
            </a:r>
            <a:r>
              <a:rPr lang="fr-FR" dirty="0"/>
              <a:t> </a:t>
            </a:r>
            <a:r>
              <a:rPr lang="fr-FR" dirty="0" err="1"/>
              <a:t>occur</a:t>
            </a:r>
            <a:r>
              <a:rPr lang="fr-FR" dirty="0"/>
              <a:t>, diagnose causes, enable </a:t>
            </a:r>
            <a:r>
              <a:rPr lang="fr-FR" dirty="0" err="1"/>
              <a:t>rapid</a:t>
            </a:r>
            <a:r>
              <a:rPr lang="fr-FR" dirty="0"/>
              <a:t> restart</a:t>
            </a:r>
          </a:p>
          <a:p>
            <a:r>
              <a:rPr lang="en-US" dirty="0"/>
              <a:t>Develop recursive and versioned provenance structures:</a:t>
            </a:r>
          </a:p>
          <a:p>
            <a:pPr lvl="1"/>
            <a:r>
              <a:rPr lang="en-US" dirty="0"/>
              <a:t>Models may be constructed via other models (estimates, surrogates)</a:t>
            </a:r>
          </a:p>
          <a:p>
            <a:pPr lvl="1"/>
            <a:r>
              <a:rPr lang="en-US" dirty="0"/>
              <a:t>Models are constantly updated (track past decisions and allow updates)</a:t>
            </a:r>
          </a:p>
          <a:p>
            <a:r>
              <a:rPr lang="en-US" dirty="0"/>
              <a:t>Enable runs at scale: CANDLE reference example:</a:t>
            </a:r>
          </a:p>
          <a:p>
            <a:pPr lvl="1"/>
            <a:r>
              <a:rPr lang="en-US" dirty="0"/>
              <a:t>One training epoch is completed per node every five minutes. </a:t>
            </a:r>
          </a:p>
          <a:p>
            <a:pPr lvl="1"/>
            <a:r>
              <a:rPr lang="en-US" dirty="0"/>
              <a:t>On an </a:t>
            </a:r>
            <a:r>
              <a:rPr lang="en-US" dirty="0" err="1"/>
              <a:t>exascale</a:t>
            </a:r>
            <a:r>
              <a:rPr lang="en-US" dirty="0"/>
              <a:t> system of 10K nodes, that is 33 records/second</a:t>
            </a:r>
          </a:p>
          <a:p>
            <a:pPr lvl="1"/>
            <a:r>
              <a:rPr lang="en-US" dirty="0"/>
              <a:t>Ensure capacity for a week’s worth of experimental data collection</a:t>
            </a:r>
          </a:p>
          <a:p>
            <a:r>
              <a:rPr lang="en-US" dirty="0"/>
              <a:t>Be comprehensive: capture data transformations through to publication</a:t>
            </a:r>
          </a:p>
          <a:p>
            <a:r>
              <a:rPr lang="en-US" dirty="0"/>
              <a:t>Build toward defensible automated </a:t>
            </a:r>
            <a:r>
              <a:rPr lang="en-US" i="1" dirty="0"/>
              <a:t>statements</a:t>
            </a:r>
            <a:r>
              <a:rPr lang="en-US" dirty="0"/>
              <a:t>: tools for AI science</a:t>
            </a:r>
          </a:p>
        </p:txBody>
      </p:sp>
      <p:sp>
        <p:nvSpPr>
          <p:cNvPr id="4" name="Text Placeholder 3">
            <a:extLst>
              <a:ext uri="{FF2B5EF4-FFF2-40B4-BE49-F238E27FC236}">
                <a16:creationId xmlns:a16="http://schemas.microsoft.com/office/drawing/2014/main" id="{39C9F269-869E-4FC6-8D55-7710FC2FCC05}"/>
              </a:ext>
            </a:extLst>
          </p:cNvPr>
          <p:cNvSpPr>
            <a:spLocks noGrp="1"/>
          </p:cNvSpPr>
          <p:nvPr>
            <p:ph type="body" sz="quarter" idx="12"/>
          </p:nvPr>
        </p:nvSpPr>
        <p:spPr/>
        <p:txBody>
          <a:bodyPr/>
          <a:lstStyle/>
          <a:p>
            <a:r>
              <a:rPr lang="en-US" dirty="0"/>
              <a:t>Accelerate interpretable ML-driven science</a:t>
            </a:r>
          </a:p>
        </p:txBody>
      </p:sp>
      <p:sp>
        <p:nvSpPr>
          <p:cNvPr id="5" name="Slide Number Placeholder 4">
            <a:extLst>
              <a:ext uri="{FF2B5EF4-FFF2-40B4-BE49-F238E27FC236}">
                <a16:creationId xmlns:a16="http://schemas.microsoft.com/office/drawing/2014/main" id="{7657A2CA-4E7A-43B1-A899-D925FD4FB2E0}"/>
              </a:ext>
            </a:extLst>
          </p:cNvPr>
          <p:cNvSpPr>
            <a:spLocks noGrp="1"/>
          </p:cNvSpPr>
          <p:nvPr>
            <p:ph type="sldNum" sz="quarter" idx="13"/>
          </p:nvPr>
        </p:nvSpPr>
        <p:spPr/>
        <p:txBody>
          <a:bodyPr/>
          <a:lstStyle/>
          <a:p>
            <a:fld id="{AEFAAC5A-9C4F-4278-920D-DF2BAB595749}" type="slidenum">
              <a:rPr lang="en-US" smtClean="0"/>
              <a:pPr/>
              <a:t>4</a:t>
            </a:fld>
            <a:endParaRPr lang="en-US" dirty="0"/>
          </a:p>
        </p:txBody>
      </p:sp>
    </p:spTree>
    <p:extLst>
      <p:ext uri="{BB962C8B-B14F-4D97-AF65-F5344CB8AC3E}">
        <p14:creationId xmlns:p14="http://schemas.microsoft.com/office/powerpoint/2010/main" val="1452834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2C5B-BC36-46E0-9C0F-FA561B73A866}"/>
              </a:ext>
            </a:extLst>
          </p:cNvPr>
          <p:cNvSpPr>
            <a:spLocks noGrp="1"/>
          </p:cNvSpPr>
          <p:nvPr>
            <p:ph type="title"/>
          </p:nvPr>
        </p:nvSpPr>
        <p:spPr/>
        <p:txBody>
          <a:bodyPr/>
          <a:lstStyle/>
          <a:p>
            <a:r>
              <a:rPr lang="en-US" dirty="0"/>
              <a:t>BRAID-DB Concepts</a:t>
            </a:r>
          </a:p>
        </p:txBody>
      </p:sp>
      <p:sp>
        <p:nvSpPr>
          <p:cNvPr id="3" name="Content Placeholder 2">
            <a:extLst>
              <a:ext uri="{FF2B5EF4-FFF2-40B4-BE49-F238E27FC236}">
                <a16:creationId xmlns:a16="http://schemas.microsoft.com/office/drawing/2014/main" id="{4D529137-5BDA-422A-9E12-98DCF4FC9033}"/>
              </a:ext>
            </a:extLst>
          </p:cNvPr>
          <p:cNvSpPr>
            <a:spLocks noGrp="1"/>
          </p:cNvSpPr>
          <p:nvPr>
            <p:ph idx="1"/>
          </p:nvPr>
        </p:nvSpPr>
        <p:spPr/>
        <p:txBody>
          <a:bodyPr/>
          <a:lstStyle/>
          <a:p>
            <a:r>
              <a:rPr lang="en-US" dirty="0"/>
              <a:t>Approach: mix and match concepts from the provenance literature with popular version control concepts to provide a robust and usable solution</a:t>
            </a:r>
          </a:p>
          <a:p>
            <a:endParaRPr lang="en-US" dirty="0"/>
          </a:p>
          <a:p>
            <a:r>
              <a:rPr lang="en-US" dirty="0"/>
              <a:t>Developing small SQL database with high-level Python API</a:t>
            </a:r>
          </a:p>
          <a:p>
            <a:endParaRPr lang="en-US" dirty="0"/>
          </a:p>
          <a:p>
            <a:r>
              <a:rPr lang="en-US" dirty="0"/>
              <a:t>Braid data types:</a:t>
            </a:r>
          </a:p>
          <a:p>
            <a:pPr lvl="1"/>
            <a:r>
              <a:rPr lang="en-US" dirty="0"/>
              <a:t>Facts: External, static data.  E.g., reference data, software</a:t>
            </a:r>
          </a:p>
          <a:p>
            <a:pPr lvl="1"/>
            <a:r>
              <a:rPr lang="en-US" dirty="0"/>
              <a:t>Records: Data produced by Braid-visible processes</a:t>
            </a:r>
          </a:p>
          <a:p>
            <a:pPr lvl="1"/>
            <a:r>
              <a:rPr lang="en-US" dirty="0"/>
              <a:t>Models: Versioned objects that depend on Facts, Records, and other Models</a:t>
            </a:r>
          </a:p>
          <a:p>
            <a:pPr lvl="1"/>
            <a:r>
              <a:rPr lang="en-US" dirty="0"/>
              <a:t>Statements: Externally visible inferences and predictions</a:t>
            </a:r>
          </a:p>
          <a:p>
            <a:pPr lvl="1"/>
            <a:endParaRPr lang="en-US" dirty="0"/>
          </a:p>
          <a:p>
            <a:r>
              <a:rPr lang="en-US" dirty="0"/>
              <a:t>Plan to keep core data structures simple, while offering interfaces and interoperation for local, wide area, and HPC infrastructures</a:t>
            </a:r>
          </a:p>
          <a:p>
            <a:endParaRPr lang="en-US" dirty="0"/>
          </a:p>
        </p:txBody>
      </p:sp>
      <p:sp>
        <p:nvSpPr>
          <p:cNvPr id="4" name="Text Placeholder 3">
            <a:extLst>
              <a:ext uri="{FF2B5EF4-FFF2-40B4-BE49-F238E27FC236}">
                <a16:creationId xmlns:a16="http://schemas.microsoft.com/office/drawing/2014/main" id="{96787E16-4B76-4F3D-8AAC-6A7299DCB547}"/>
              </a:ext>
            </a:extLst>
          </p:cNvPr>
          <p:cNvSpPr>
            <a:spLocks noGrp="1"/>
          </p:cNvSpPr>
          <p:nvPr>
            <p:ph type="body"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74ECD26B-7CDA-4A2E-B760-1FBCDB6C6523}"/>
              </a:ext>
            </a:extLst>
          </p:cNvPr>
          <p:cNvSpPr>
            <a:spLocks noGrp="1"/>
          </p:cNvSpPr>
          <p:nvPr>
            <p:ph type="sldNum" sz="quarter" idx="13"/>
          </p:nvPr>
        </p:nvSpPr>
        <p:spPr/>
        <p:txBody>
          <a:bodyPr/>
          <a:lstStyle/>
          <a:p>
            <a:fld id="{AEFAAC5A-9C4F-4278-920D-DF2BAB595749}" type="slidenum">
              <a:rPr lang="en-US" smtClean="0"/>
              <a:pPr/>
              <a:t>5</a:t>
            </a:fld>
            <a:endParaRPr lang="en-US" dirty="0"/>
          </a:p>
        </p:txBody>
      </p:sp>
    </p:spTree>
    <p:extLst>
      <p:ext uri="{BB962C8B-B14F-4D97-AF65-F5344CB8AC3E}">
        <p14:creationId xmlns:p14="http://schemas.microsoft.com/office/powerpoint/2010/main" val="46933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441F032C-C5DC-4850-9360-D91BDA89E422}"/>
              </a:ext>
            </a:extLst>
          </p:cNvPr>
          <p:cNvSpPr/>
          <p:nvPr/>
        </p:nvSpPr>
        <p:spPr>
          <a:xfrm>
            <a:off x="457201" y="3642540"/>
            <a:ext cx="2330388" cy="821081"/>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4A75B4-866C-488A-A5B4-1C901C519B5B}"/>
              </a:ext>
            </a:extLst>
          </p:cNvPr>
          <p:cNvSpPr>
            <a:spLocks noGrp="1"/>
          </p:cNvSpPr>
          <p:nvPr>
            <p:ph type="title"/>
          </p:nvPr>
        </p:nvSpPr>
        <p:spPr/>
        <p:txBody>
          <a:bodyPr/>
          <a:lstStyle/>
          <a:p>
            <a:r>
              <a:rPr lang="en-US" dirty="0"/>
              <a:t>Braid provenance prototype</a:t>
            </a:r>
          </a:p>
        </p:txBody>
      </p:sp>
      <p:sp>
        <p:nvSpPr>
          <p:cNvPr id="3" name="Content Placeholder 2">
            <a:extLst>
              <a:ext uri="{FF2B5EF4-FFF2-40B4-BE49-F238E27FC236}">
                <a16:creationId xmlns:a16="http://schemas.microsoft.com/office/drawing/2014/main" id="{9A5E5FFC-2AE0-45F6-8507-2F2AE65BDD3B}"/>
              </a:ext>
            </a:extLst>
          </p:cNvPr>
          <p:cNvSpPr>
            <a:spLocks noGrp="1"/>
          </p:cNvSpPr>
          <p:nvPr>
            <p:ph idx="1"/>
          </p:nvPr>
        </p:nvSpPr>
        <p:spPr>
          <a:xfrm>
            <a:off x="457200" y="1699996"/>
            <a:ext cx="8372901" cy="1646372"/>
          </a:xfrm>
        </p:spPr>
        <p:txBody>
          <a:bodyPr/>
          <a:lstStyle/>
          <a:p>
            <a:r>
              <a:rPr lang="en-US" dirty="0"/>
              <a:t>Simple client/server model for initial evaluation and requirements testing</a:t>
            </a:r>
          </a:p>
          <a:p>
            <a:r>
              <a:rPr lang="en-US" dirty="0"/>
              <a:t>Usable on one site at a time with import/merge tools for multi-site cases</a:t>
            </a:r>
          </a:p>
          <a:p>
            <a:r>
              <a:rPr lang="en-US" dirty="0"/>
              <a:t>Abstraction over Postgres/SQLite as needed for site restrictions</a:t>
            </a:r>
          </a:p>
          <a:p>
            <a:r>
              <a:rPr lang="en-US" dirty="0"/>
              <a:t>Provide API that can be integrated into workflow frameworks or called directly</a:t>
            </a:r>
          </a:p>
        </p:txBody>
      </p:sp>
      <p:sp>
        <p:nvSpPr>
          <p:cNvPr id="4" name="Text Placeholder 3">
            <a:extLst>
              <a:ext uri="{FF2B5EF4-FFF2-40B4-BE49-F238E27FC236}">
                <a16:creationId xmlns:a16="http://schemas.microsoft.com/office/drawing/2014/main" id="{691C20A0-DBED-4B8A-A26C-DDFBDC0E1DEC}"/>
              </a:ext>
            </a:extLst>
          </p:cNvPr>
          <p:cNvSpPr>
            <a:spLocks noGrp="1"/>
          </p:cNvSpPr>
          <p:nvPr>
            <p:ph type="body" sz="quarter" idx="12"/>
          </p:nvPr>
        </p:nvSpPr>
        <p:spPr/>
        <p:txBody>
          <a:bodyPr/>
          <a:lstStyle/>
          <a:p>
            <a:r>
              <a:rPr lang="en-US" dirty="0"/>
              <a:t>Prototype Python/SQL implementation for initial tests</a:t>
            </a:r>
          </a:p>
        </p:txBody>
      </p:sp>
      <p:sp>
        <p:nvSpPr>
          <p:cNvPr id="5" name="Slide Number Placeholder 4">
            <a:extLst>
              <a:ext uri="{FF2B5EF4-FFF2-40B4-BE49-F238E27FC236}">
                <a16:creationId xmlns:a16="http://schemas.microsoft.com/office/drawing/2014/main" id="{4B532A66-D3E8-4A95-847E-C49714F0A866}"/>
              </a:ext>
            </a:extLst>
          </p:cNvPr>
          <p:cNvSpPr>
            <a:spLocks noGrp="1"/>
          </p:cNvSpPr>
          <p:nvPr>
            <p:ph type="sldNum" sz="quarter" idx="13"/>
          </p:nvPr>
        </p:nvSpPr>
        <p:spPr/>
        <p:txBody>
          <a:bodyPr/>
          <a:lstStyle/>
          <a:p>
            <a:fld id="{AEFAAC5A-9C4F-4278-920D-DF2BAB595749}" type="slidenum">
              <a:rPr lang="en-US" smtClean="0"/>
              <a:pPr/>
              <a:t>6</a:t>
            </a:fld>
            <a:endParaRPr lang="en-US" dirty="0"/>
          </a:p>
        </p:txBody>
      </p:sp>
      <p:sp>
        <p:nvSpPr>
          <p:cNvPr id="6" name="Rectangle: Rounded Corners 5">
            <a:extLst>
              <a:ext uri="{FF2B5EF4-FFF2-40B4-BE49-F238E27FC236}">
                <a16:creationId xmlns:a16="http://schemas.microsoft.com/office/drawing/2014/main" id="{DC27C061-530B-4EDD-BEF5-488549CA3DF6}"/>
              </a:ext>
            </a:extLst>
          </p:cNvPr>
          <p:cNvSpPr/>
          <p:nvPr/>
        </p:nvSpPr>
        <p:spPr>
          <a:xfrm>
            <a:off x="457200" y="3429000"/>
            <a:ext cx="8372900" cy="499715"/>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Applications and/or workflow systems</a:t>
            </a:r>
          </a:p>
        </p:txBody>
      </p:sp>
      <p:sp>
        <p:nvSpPr>
          <p:cNvPr id="7" name="Rectangle: Rounded Corners 6">
            <a:extLst>
              <a:ext uri="{FF2B5EF4-FFF2-40B4-BE49-F238E27FC236}">
                <a16:creationId xmlns:a16="http://schemas.microsoft.com/office/drawing/2014/main" id="{C50183BE-7E77-4B5A-84A7-0901AFC6B53E}"/>
              </a:ext>
            </a:extLst>
          </p:cNvPr>
          <p:cNvSpPr/>
          <p:nvPr/>
        </p:nvSpPr>
        <p:spPr>
          <a:xfrm>
            <a:off x="457200" y="4564559"/>
            <a:ext cx="8372900" cy="499715"/>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Recursive, versioned model record structures</a:t>
            </a:r>
          </a:p>
        </p:txBody>
      </p:sp>
      <p:sp>
        <p:nvSpPr>
          <p:cNvPr id="8" name="Rectangle: Rounded Corners 7">
            <a:extLst>
              <a:ext uri="{FF2B5EF4-FFF2-40B4-BE49-F238E27FC236}">
                <a16:creationId xmlns:a16="http://schemas.microsoft.com/office/drawing/2014/main" id="{A9C00DD1-FDD2-4761-A30D-4D8A98AFCFEB}"/>
              </a:ext>
            </a:extLst>
          </p:cNvPr>
          <p:cNvSpPr/>
          <p:nvPr/>
        </p:nvSpPr>
        <p:spPr>
          <a:xfrm>
            <a:off x="457200" y="5146907"/>
            <a:ext cx="8372900" cy="499715"/>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storage model</a:t>
            </a:r>
          </a:p>
        </p:txBody>
      </p:sp>
      <p:sp>
        <p:nvSpPr>
          <p:cNvPr id="9" name="Rectangle: Rounded Corners 8">
            <a:extLst>
              <a:ext uri="{FF2B5EF4-FFF2-40B4-BE49-F238E27FC236}">
                <a16:creationId xmlns:a16="http://schemas.microsoft.com/office/drawing/2014/main" id="{8162E1CB-D3F9-4EFE-927B-9A0F82D0B0FB}"/>
              </a:ext>
            </a:extLst>
          </p:cNvPr>
          <p:cNvSpPr/>
          <p:nvPr/>
        </p:nvSpPr>
        <p:spPr>
          <a:xfrm>
            <a:off x="2851951" y="3972900"/>
            <a:ext cx="2982897" cy="499715"/>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Optional HPC cache</a:t>
            </a:r>
          </a:p>
        </p:txBody>
      </p:sp>
      <p:sp>
        <p:nvSpPr>
          <p:cNvPr id="10" name="Rectangle: Rounded Corners 9">
            <a:extLst>
              <a:ext uri="{FF2B5EF4-FFF2-40B4-BE49-F238E27FC236}">
                <a16:creationId xmlns:a16="http://schemas.microsoft.com/office/drawing/2014/main" id="{1E682F49-F9E9-46DA-BFC9-B4C432C2DFAB}"/>
              </a:ext>
            </a:extLst>
          </p:cNvPr>
          <p:cNvSpPr/>
          <p:nvPr/>
        </p:nvSpPr>
        <p:spPr>
          <a:xfrm>
            <a:off x="457200" y="5737056"/>
            <a:ext cx="2791438" cy="499715"/>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Postgres</a:t>
            </a:r>
          </a:p>
        </p:txBody>
      </p:sp>
      <p:sp>
        <p:nvSpPr>
          <p:cNvPr id="12" name="Rectangle 11">
            <a:extLst>
              <a:ext uri="{FF2B5EF4-FFF2-40B4-BE49-F238E27FC236}">
                <a16:creationId xmlns:a16="http://schemas.microsoft.com/office/drawing/2014/main" id="{BE78FB42-EF18-4031-900E-44B759BE7E20}"/>
              </a:ext>
            </a:extLst>
          </p:cNvPr>
          <p:cNvSpPr/>
          <p:nvPr/>
        </p:nvSpPr>
        <p:spPr>
          <a:xfrm>
            <a:off x="-905522" y="1699995"/>
            <a:ext cx="585926" cy="581566"/>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0D358-081F-4811-BF45-8E06CD5D6DCB}"/>
              </a:ext>
            </a:extLst>
          </p:cNvPr>
          <p:cNvSpPr/>
          <p:nvPr/>
        </p:nvSpPr>
        <p:spPr>
          <a:xfrm>
            <a:off x="490538" y="3835629"/>
            <a:ext cx="2262187" cy="3675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Rounded Corners 13">
            <a:extLst>
              <a:ext uri="{FF2B5EF4-FFF2-40B4-BE49-F238E27FC236}">
                <a16:creationId xmlns:a16="http://schemas.microsoft.com/office/drawing/2014/main" id="{50DBAC30-1094-4D16-9F6E-0D8B79865014}"/>
              </a:ext>
            </a:extLst>
          </p:cNvPr>
          <p:cNvSpPr/>
          <p:nvPr/>
        </p:nvSpPr>
        <p:spPr>
          <a:xfrm>
            <a:off x="5899211" y="3972899"/>
            <a:ext cx="2930890" cy="499715"/>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Import/merge tools</a:t>
            </a:r>
          </a:p>
        </p:txBody>
      </p:sp>
      <p:sp>
        <p:nvSpPr>
          <p:cNvPr id="15" name="Rectangle: Rounded Corners 14">
            <a:extLst>
              <a:ext uri="{FF2B5EF4-FFF2-40B4-BE49-F238E27FC236}">
                <a16:creationId xmlns:a16="http://schemas.microsoft.com/office/drawing/2014/main" id="{3A08E232-1CA0-4A96-B318-37B12FFF087D}"/>
              </a:ext>
            </a:extLst>
          </p:cNvPr>
          <p:cNvSpPr/>
          <p:nvPr/>
        </p:nvSpPr>
        <p:spPr>
          <a:xfrm>
            <a:off x="3353531" y="5748009"/>
            <a:ext cx="2580237" cy="499715"/>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SQLite</a:t>
            </a:r>
          </a:p>
        </p:txBody>
      </p:sp>
      <p:sp>
        <p:nvSpPr>
          <p:cNvPr id="16" name="Rectangle: Rounded Corners 15">
            <a:extLst>
              <a:ext uri="{FF2B5EF4-FFF2-40B4-BE49-F238E27FC236}">
                <a16:creationId xmlns:a16="http://schemas.microsoft.com/office/drawing/2014/main" id="{1E33CE98-5CFD-4DE9-9EC6-DD8CF898B17C}"/>
              </a:ext>
            </a:extLst>
          </p:cNvPr>
          <p:cNvSpPr/>
          <p:nvPr/>
        </p:nvSpPr>
        <p:spPr>
          <a:xfrm>
            <a:off x="6038661" y="5748009"/>
            <a:ext cx="2791439" cy="499715"/>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Other?</a:t>
            </a:r>
          </a:p>
        </p:txBody>
      </p:sp>
    </p:spTree>
    <p:extLst>
      <p:ext uri="{BB962C8B-B14F-4D97-AF65-F5344CB8AC3E}">
        <p14:creationId xmlns:p14="http://schemas.microsoft.com/office/powerpoint/2010/main" val="1844894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PROVENANCE Subproject MILESTONES</a:t>
            </a:r>
          </a:p>
        </p:txBody>
      </p:sp>
      <p:sp>
        <p:nvSpPr>
          <p:cNvPr id="3" name="Content Placeholder 2"/>
          <p:cNvSpPr>
            <a:spLocks noGrp="1"/>
          </p:cNvSpPr>
          <p:nvPr>
            <p:ph idx="1"/>
          </p:nvPr>
        </p:nvSpPr>
        <p:spPr>
          <a:xfrm>
            <a:off x="457200" y="1699994"/>
            <a:ext cx="8372901" cy="4758557"/>
          </a:xfrm>
        </p:spPr>
        <p:txBody>
          <a:bodyPr/>
          <a:lstStyle/>
          <a:p>
            <a:r>
              <a:rPr lang="en-US" dirty="0"/>
              <a:t>Survey about 3 “key apps” for use cases and requirements</a:t>
            </a:r>
          </a:p>
          <a:p>
            <a:pPr marL="0" indent="0">
              <a:buNone/>
            </a:pPr>
            <a:endParaRPr lang="en-US" dirty="0"/>
          </a:p>
          <a:p>
            <a:r>
              <a:rPr lang="en-US" dirty="0"/>
              <a:t>Construct synthetic “Mascot” app to flex data structures and performance</a:t>
            </a:r>
          </a:p>
          <a:p>
            <a:endParaRPr lang="en-US" dirty="0"/>
          </a:p>
          <a:p>
            <a:r>
              <a:rPr lang="en-US" dirty="0"/>
              <a:t>Iterate to maintain compatibility with other Braid products and FAIR conventions</a:t>
            </a:r>
          </a:p>
          <a:p>
            <a:endParaRPr lang="en-US" dirty="0"/>
          </a:p>
          <a:p>
            <a:r>
              <a:rPr lang="en-US" dirty="0"/>
              <a:t>Investigate efficient representations of versioned ML state </a:t>
            </a:r>
          </a:p>
          <a:p>
            <a:endParaRPr lang="en-US" dirty="0"/>
          </a:p>
          <a:p>
            <a:r>
              <a:rPr lang="en-US" dirty="0"/>
              <a:t>Achieve target performance metrics (33 records/second, 20M records/week)</a:t>
            </a:r>
          </a:p>
          <a:p>
            <a:endParaRPr lang="en-US" dirty="0"/>
          </a:p>
          <a:p>
            <a:r>
              <a:rPr lang="en-US" dirty="0"/>
              <a:t>Circle back to key apps for validation</a:t>
            </a:r>
          </a:p>
          <a:p>
            <a:endParaRPr lang="en-US" dirty="0"/>
          </a:p>
          <a:p>
            <a:r>
              <a:rPr lang="en-US" dirty="0"/>
              <a:t>Develop cloud-hosted service based on Globus Auth, Flows</a:t>
            </a:r>
          </a:p>
        </p:txBody>
      </p:sp>
      <p:sp>
        <p:nvSpPr>
          <p:cNvPr id="4" name="Text Placeholder 3"/>
          <p:cNvSpPr>
            <a:spLocks noGrp="1"/>
          </p:cNvSpPr>
          <p:nvPr>
            <p:ph type="body" sz="quarter" idx="12"/>
          </p:nvPr>
        </p:nvSpPr>
        <p:spPr/>
        <p:txBody>
          <a:bodyPr/>
          <a:lstStyle/>
          <a:p>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7</a:t>
            </a:fld>
            <a:endParaRPr lang="en-US" dirty="0"/>
          </a:p>
        </p:txBody>
      </p:sp>
    </p:spTree>
    <p:extLst>
      <p:ext uri="{BB962C8B-B14F-4D97-AF65-F5344CB8AC3E}">
        <p14:creationId xmlns:p14="http://schemas.microsoft.com/office/powerpoint/2010/main" val="4156678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EA69-0B57-4559-9AEF-A1A534DF94E1}"/>
              </a:ext>
            </a:extLst>
          </p:cNvPr>
          <p:cNvSpPr>
            <a:spLocks noGrp="1"/>
          </p:cNvSpPr>
          <p:nvPr>
            <p:ph type="title"/>
          </p:nvPr>
        </p:nvSpPr>
        <p:spPr/>
        <p:txBody>
          <a:bodyPr/>
          <a:lstStyle/>
          <a:p>
            <a:r>
              <a:rPr lang="en-US" dirty="0"/>
              <a:t>partner applications</a:t>
            </a:r>
          </a:p>
        </p:txBody>
      </p:sp>
      <p:sp>
        <p:nvSpPr>
          <p:cNvPr id="3" name="Content Placeholder 2">
            <a:extLst>
              <a:ext uri="{FF2B5EF4-FFF2-40B4-BE49-F238E27FC236}">
                <a16:creationId xmlns:a16="http://schemas.microsoft.com/office/drawing/2014/main" id="{526969B1-19ED-40B9-8DA9-7D89AD6225BA}"/>
              </a:ext>
            </a:extLst>
          </p:cNvPr>
          <p:cNvSpPr>
            <a:spLocks noGrp="1"/>
          </p:cNvSpPr>
          <p:nvPr>
            <p:ph idx="1"/>
          </p:nvPr>
        </p:nvSpPr>
        <p:spPr>
          <a:xfrm>
            <a:off x="457201" y="1699995"/>
            <a:ext cx="4114800" cy="4610318"/>
          </a:xfrm>
        </p:spPr>
        <p:txBody>
          <a:bodyPr/>
          <a:lstStyle/>
          <a:p>
            <a:pPr marL="0" indent="0">
              <a:spcBef>
                <a:spcPts val="0"/>
              </a:spcBef>
              <a:buNone/>
            </a:pPr>
            <a:r>
              <a:rPr lang="en-US" sz="1200" b="1" dirty="0"/>
              <a:t>SLAC FPGA workflow </a:t>
            </a:r>
          </a:p>
          <a:p>
            <a:pPr>
              <a:spcBef>
                <a:spcPts val="0"/>
              </a:spcBef>
            </a:pPr>
            <a:r>
              <a:rPr lang="en-US" sz="1200" dirty="0"/>
              <a:t>Goal: Perform data reduction at the edge</a:t>
            </a:r>
          </a:p>
          <a:p>
            <a:pPr>
              <a:spcBef>
                <a:spcPts val="0"/>
              </a:spcBef>
            </a:pPr>
            <a:r>
              <a:rPr lang="en-US" sz="1200" dirty="0"/>
              <a:t>Scientist configures experiment parameters</a:t>
            </a:r>
          </a:p>
          <a:p>
            <a:pPr>
              <a:spcBef>
                <a:spcPts val="0"/>
              </a:spcBef>
            </a:pPr>
            <a:r>
              <a:rPr lang="en-US" sz="1200" dirty="0"/>
              <a:t>Workflow launches simulations with experiment parameters</a:t>
            </a:r>
          </a:p>
          <a:p>
            <a:pPr>
              <a:spcBef>
                <a:spcPts val="0"/>
              </a:spcBef>
            </a:pPr>
            <a:r>
              <a:rPr lang="en-US" sz="1200" dirty="0"/>
              <a:t>Complete simulations by time experiment data collection is complete</a:t>
            </a:r>
          </a:p>
          <a:p>
            <a:pPr>
              <a:spcBef>
                <a:spcPts val="0"/>
              </a:spcBef>
            </a:pPr>
            <a:r>
              <a:rPr lang="en-US" sz="1200" dirty="0"/>
              <a:t>Train model on simulation and experiment data</a:t>
            </a:r>
          </a:p>
          <a:p>
            <a:pPr>
              <a:spcBef>
                <a:spcPts val="0"/>
              </a:spcBef>
            </a:pPr>
            <a:r>
              <a:rPr lang="en-US" sz="1200" dirty="0"/>
              <a:t>Run model on an FPGA to perform data reduction in production</a:t>
            </a:r>
          </a:p>
          <a:p>
            <a:pPr>
              <a:spcBef>
                <a:spcPts val="0"/>
              </a:spcBef>
            </a:pPr>
            <a:endParaRPr lang="en-US" sz="1200" b="1" dirty="0"/>
          </a:p>
          <a:p>
            <a:pPr marL="0" indent="0">
              <a:spcBef>
                <a:spcPts val="0"/>
              </a:spcBef>
              <a:buNone/>
            </a:pPr>
            <a:r>
              <a:rPr lang="en-US" sz="1200" b="1" dirty="0" err="1"/>
              <a:t>BraggNN</a:t>
            </a:r>
            <a:r>
              <a:rPr lang="en-US" sz="1200" b="1" dirty="0"/>
              <a:t> workflow</a:t>
            </a:r>
          </a:p>
          <a:p>
            <a:pPr>
              <a:spcBef>
                <a:spcPts val="0"/>
              </a:spcBef>
            </a:pPr>
            <a:r>
              <a:rPr lang="en-US" sz="1200" dirty="0"/>
              <a:t>Goal: Improve peak finding</a:t>
            </a:r>
          </a:p>
          <a:p>
            <a:pPr>
              <a:spcBef>
                <a:spcPts val="0"/>
              </a:spcBef>
            </a:pPr>
            <a:r>
              <a:rPr lang="en-US" sz="1200" dirty="0"/>
              <a:t>Train model to represent Bragg peaks</a:t>
            </a:r>
          </a:p>
          <a:p>
            <a:pPr>
              <a:spcBef>
                <a:spcPts val="0"/>
              </a:spcBef>
            </a:pPr>
            <a:r>
              <a:rPr lang="en-US" sz="1200" dirty="0"/>
              <a:t>APS collects raw scattering data</a:t>
            </a:r>
          </a:p>
          <a:p>
            <a:pPr>
              <a:spcBef>
                <a:spcPts val="0"/>
              </a:spcBef>
            </a:pPr>
            <a:r>
              <a:rPr lang="en-US" sz="1200" dirty="0"/>
              <a:t>Run peak finding on raw data, label peaks</a:t>
            </a:r>
          </a:p>
          <a:p>
            <a:pPr>
              <a:spcBef>
                <a:spcPts val="0"/>
              </a:spcBef>
            </a:pPr>
            <a:r>
              <a:rPr lang="en-US" sz="1200" dirty="0"/>
              <a:t>Train model on peaks to represent raw data</a:t>
            </a:r>
          </a:p>
          <a:p>
            <a:pPr>
              <a:spcBef>
                <a:spcPts val="0"/>
              </a:spcBef>
            </a:pPr>
            <a:r>
              <a:rPr lang="en-US" sz="1200" dirty="0"/>
              <a:t>Reproduce and save peak locations</a:t>
            </a:r>
          </a:p>
          <a:p>
            <a:pPr>
              <a:spcBef>
                <a:spcPts val="0"/>
              </a:spcBef>
            </a:pPr>
            <a:endParaRPr lang="en-US" sz="1200" dirty="0"/>
          </a:p>
          <a:p>
            <a:pPr marL="0" indent="0">
              <a:spcBef>
                <a:spcPts val="0"/>
              </a:spcBef>
              <a:buNone/>
            </a:pPr>
            <a:r>
              <a:rPr lang="en-US" sz="1200" b="1" dirty="0"/>
              <a:t>SSX workflow</a:t>
            </a:r>
          </a:p>
          <a:p>
            <a:pPr>
              <a:spcBef>
                <a:spcPts val="0"/>
              </a:spcBef>
            </a:pPr>
            <a:r>
              <a:rPr lang="en-US" sz="1200" dirty="0"/>
              <a:t>Goal: Track the provenance of SSX crystal structures</a:t>
            </a:r>
          </a:p>
          <a:p>
            <a:pPr>
              <a:spcBef>
                <a:spcPts val="0"/>
              </a:spcBef>
            </a:pPr>
            <a:r>
              <a:rPr lang="en-US" sz="1200" dirty="0"/>
              <a:t>Structures can come from multiple experiments</a:t>
            </a:r>
          </a:p>
          <a:p>
            <a:pPr>
              <a:spcBef>
                <a:spcPts val="0"/>
              </a:spcBef>
            </a:pPr>
            <a:r>
              <a:rPr lang="en-US" sz="1200" dirty="0"/>
              <a:t>Analysis is performed on the input data using these configs to create </a:t>
            </a:r>
            <a:r>
              <a:rPr lang="en-US" sz="1200" i="1" dirty="0"/>
              <a:t>int</a:t>
            </a:r>
            <a:r>
              <a:rPr lang="en-US" sz="1200" dirty="0"/>
              <a:t> files</a:t>
            </a:r>
          </a:p>
          <a:p>
            <a:pPr>
              <a:spcBef>
                <a:spcPts val="0"/>
              </a:spcBef>
            </a:pPr>
            <a:r>
              <a:rPr lang="en-US" sz="1200" dirty="0"/>
              <a:t>The </a:t>
            </a:r>
            <a:r>
              <a:rPr lang="en-US" sz="1200" i="1" dirty="0"/>
              <a:t>int </a:t>
            </a:r>
            <a:r>
              <a:rPr lang="en-US" sz="1200" dirty="0"/>
              <a:t>files are used to create a structure</a:t>
            </a:r>
          </a:p>
          <a:p>
            <a:pPr>
              <a:spcBef>
                <a:spcPts val="0"/>
              </a:spcBef>
            </a:pPr>
            <a:r>
              <a:rPr lang="en-US" sz="1200" dirty="0"/>
              <a:t>Track experimental config files and derived structures</a:t>
            </a:r>
          </a:p>
          <a:p>
            <a:pPr>
              <a:spcBef>
                <a:spcPts val="0"/>
              </a:spcBef>
            </a:pPr>
            <a:endParaRPr lang="en-US" sz="1200" dirty="0"/>
          </a:p>
        </p:txBody>
      </p:sp>
      <p:sp>
        <p:nvSpPr>
          <p:cNvPr id="4" name="Text Placeholder 3">
            <a:extLst>
              <a:ext uri="{FF2B5EF4-FFF2-40B4-BE49-F238E27FC236}">
                <a16:creationId xmlns:a16="http://schemas.microsoft.com/office/drawing/2014/main" id="{14FB6AFD-760A-451E-851E-2070139D822D}"/>
              </a:ext>
            </a:extLst>
          </p:cNvPr>
          <p:cNvSpPr>
            <a:spLocks noGrp="1"/>
          </p:cNvSpPr>
          <p:nvPr>
            <p:ph type="body" sz="quarter" idx="12"/>
          </p:nvPr>
        </p:nvSpPr>
        <p:spPr/>
        <p:txBody>
          <a:bodyPr/>
          <a:lstStyle/>
          <a:p>
            <a:r>
              <a:rPr lang="en-US" dirty="0"/>
              <a:t>Initial collaborations with skeleton workflows</a:t>
            </a:r>
          </a:p>
        </p:txBody>
      </p:sp>
      <p:sp>
        <p:nvSpPr>
          <p:cNvPr id="5" name="Slide Number Placeholder 4">
            <a:extLst>
              <a:ext uri="{FF2B5EF4-FFF2-40B4-BE49-F238E27FC236}">
                <a16:creationId xmlns:a16="http://schemas.microsoft.com/office/drawing/2014/main" id="{3C5C3F62-099E-424C-B24C-163ABDEA7A68}"/>
              </a:ext>
            </a:extLst>
          </p:cNvPr>
          <p:cNvSpPr>
            <a:spLocks noGrp="1"/>
          </p:cNvSpPr>
          <p:nvPr>
            <p:ph type="sldNum" sz="quarter" idx="13"/>
          </p:nvPr>
        </p:nvSpPr>
        <p:spPr/>
        <p:txBody>
          <a:bodyPr/>
          <a:lstStyle/>
          <a:p>
            <a:fld id="{AEFAAC5A-9C4F-4278-920D-DF2BAB595749}" type="slidenum">
              <a:rPr lang="en-US" smtClean="0"/>
              <a:pPr/>
              <a:t>8</a:t>
            </a:fld>
            <a:endParaRPr lang="en-US" dirty="0"/>
          </a:p>
        </p:txBody>
      </p:sp>
      <p:sp>
        <p:nvSpPr>
          <p:cNvPr id="6" name="Content Placeholder 2">
            <a:extLst>
              <a:ext uri="{FF2B5EF4-FFF2-40B4-BE49-F238E27FC236}">
                <a16:creationId xmlns:a16="http://schemas.microsoft.com/office/drawing/2014/main" id="{E100F0AF-14A1-4701-88B8-16995D570BDE}"/>
              </a:ext>
            </a:extLst>
          </p:cNvPr>
          <p:cNvSpPr txBox="1">
            <a:spLocks/>
          </p:cNvSpPr>
          <p:nvPr/>
        </p:nvSpPr>
        <p:spPr>
          <a:xfrm>
            <a:off x="4638888" y="2333625"/>
            <a:ext cx="4114800" cy="3789146"/>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200" b="1" dirty="0"/>
              <a:t>CTSegNet workflow</a:t>
            </a:r>
          </a:p>
          <a:p>
            <a:pPr>
              <a:spcBef>
                <a:spcPts val="0"/>
              </a:spcBef>
            </a:pPr>
            <a:r>
              <a:rPr lang="en-US" sz="1200" dirty="0"/>
              <a:t>Goal: Track the history of various U-Net-like models used for trial-and-error image segmentation</a:t>
            </a:r>
          </a:p>
          <a:p>
            <a:pPr>
              <a:spcBef>
                <a:spcPts val="0"/>
              </a:spcBef>
            </a:pPr>
            <a:r>
              <a:rPr lang="en-US" sz="1200" dirty="0"/>
              <a:t>Obtain tomo scan</a:t>
            </a:r>
          </a:p>
          <a:p>
            <a:pPr>
              <a:spcBef>
                <a:spcPts val="0"/>
              </a:spcBef>
            </a:pPr>
            <a:r>
              <a:rPr lang="en-US" sz="1200" dirty="0"/>
              <a:t>Perform image processing, contrast adjustment, etc.</a:t>
            </a:r>
          </a:p>
          <a:p>
            <a:pPr>
              <a:spcBef>
                <a:spcPts val="0"/>
              </a:spcBef>
            </a:pPr>
            <a:r>
              <a:rPr lang="en-US" sz="1200" dirty="0"/>
              <a:t>Apply (labeling) "masks"</a:t>
            </a:r>
          </a:p>
          <a:p>
            <a:pPr>
              <a:spcBef>
                <a:spcPts val="0"/>
              </a:spcBef>
            </a:pPr>
            <a:r>
              <a:rPr lang="en-US" sz="1200" dirty="0"/>
              <a:t>Run ensemble models in inference mode</a:t>
            </a:r>
          </a:p>
          <a:p>
            <a:pPr>
              <a:spcBef>
                <a:spcPts val="0"/>
              </a:spcBef>
            </a:pPr>
            <a:r>
              <a:rPr lang="en-US" sz="1200" dirty="0"/>
              <a:t>Get new segmentations</a:t>
            </a:r>
          </a:p>
          <a:p>
            <a:pPr>
              <a:spcBef>
                <a:spcPts val="0"/>
              </a:spcBef>
            </a:pPr>
            <a:r>
              <a:rPr lang="en-US" sz="1200" dirty="0"/>
              <a:t>Aggregate segmentation results</a:t>
            </a:r>
          </a:p>
          <a:p>
            <a:pPr>
              <a:spcBef>
                <a:spcPts val="0"/>
              </a:spcBef>
            </a:pPr>
            <a:r>
              <a:rPr lang="en-US" sz="1200" dirty="0"/>
              <a:t>Re-train models and loop…​</a:t>
            </a:r>
          </a:p>
          <a:p>
            <a:pPr>
              <a:spcBef>
                <a:spcPts val="0"/>
              </a:spcBef>
            </a:pPr>
            <a:endParaRPr lang="en-US" sz="1200" dirty="0"/>
          </a:p>
          <a:p>
            <a:pPr marL="0" indent="0">
              <a:spcBef>
                <a:spcPts val="0"/>
              </a:spcBef>
              <a:buNone/>
            </a:pPr>
            <a:r>
              <a:rPr lang="en-US" sz="1200" b="1" dirty="0"/>
              <a:t>Samarakoon/Osborn workflow</a:t>
            </a:r>
          </a:p>
          <a:p>
            <a:pPr>
              <a:spcBef>
                <a:spcPts val="0"/>
              </a:spcBef>
            </a:pPr>
            <a:r>
              <a:rPr lang="en-US" sz="1200" dirty="0"/>
              <a:t>Goals: Fit simulated crystal structure to scattering data</a:t>
            </a:r>
          </a:p>
          <a:p>
            <a:pPr>
              <a:spcBef>
                <a:spcPts val="0"/>
              </a:spcBef>
            </a:pPr>
            <a:r>
              <a:rPr lang="en-US" sz="1200" dirty="0"/>
              <a:t>Obtain neutron scattering data</a:t>
            </a:r>
          </a:p>
          <a:p>
            <a:pPr>
              <a:spcBef>
                <a:spcPts val="0"/>
              </a:spcBef>
            </a:pPr>
            <a:r>
              <a:rPr lang="en-US" sz="1200" dirty="0"/>
              <a:t>Train and apply auto-encoder to identify important features</a:t>
            </a:r>
          </a:p>
          <a:p>
            <a:pPr>
              <a:spcBef>
                <a:spcPts val="0"/>
              </a:spcBef>
            </a:pPr>
            <a:r>
              <a:rPr lang="en-US" sz="1200" dirty="0"/>
              <a:t>Apply dimensionality reduction</a:t>
            </a:r>
          </a:p>
          <a:p>
            <a:pPr>
              <a:spcBef>
                <a:spcPts val="0"/>
              </a:spcBef>
            </a:pPr>
            <a:r>
              <a:rPr lang="en-US" sz="1200" dirty="0"/>
              <a:t>Fit to data, repeat until convergence</a:t>
            </a:r>
          </a:p>
          <a:p>
            <a:pPr>
              <a:spcBef>
                <a:spcPts val="0"/>
              </a:spcBef>
            </a:pPr>
            <a:endParaRPr lang="en-US" sz="1200" dirty="0"/>
          </a:p>
        </p:txBody>
      </p:sp>
    </p:spTree>
    <p:extLst>
      <p:ext uri="{BB962C8B-B14F-4D97-AF65-F5344CB8AC3E}">
        <p14:creationId xmlns:p14="http://schemas.microsoft.com/office/powerpoint/2010/main" val="3565337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
          <p:cNvSpPr txBox="1">
            <a:spLocks noGrp="1"/>
          </p:cNvSpPr>
          <p:nvPr>
            <p:ph type="title"/>
          </p:nvPr>
        </p:nvSpPr>
        <p:spPr>
          <a:xfrm>
            <a:off x="457200" y="274638"/>
            <a:ext cx="8372901" cy="828948"/>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Clr>
                <a:srgbClr val="232425"/>
              </a:buClr>
              <a:buSzPts val="2800"/>
              <a:buFont typeface="Arial"/>
              <a:buNone/>
            </a:pPr>
            <a:r>
              <a:rPr lang="en-US"/>
              <a:t>BRAID-DB MODEL CONCEPTS</a:t>
            </a:r>
            <a:endParaRPr/>
          </a:p>
        </p:txBody>
      </p:sp>
      <p:sp>
        <p:nvSpPr>
          <p:cNvPr id="324" name="Google Shape;324;p5"/>
          <p:cNvSpPr txBox="1">
            <a:spLocks noGrp="1"/>
          </p:cNvSpPr>
          <p:nvPr>
            <p:ph type="body" idx="1"/>
          </p:nvPr>
        </p:nvSpPr>
        <p:spPr>
          <a:xfrm>
            <a:off x="457200" y="1138184"/>
            <a:ext cx="8372901" cy="2104836"/>
          </a:xfrm>
          <a:prstGeom prst="rect">
            <a:avLst/>
          </a:prstGeom>
          <a:noFill/>
          <a:ln>
            <a:noFill/>
          </a:ln>
        </p:spPr>
        <p:txBody>
          <a:bodyPr spcFirstLastPara="1" wrap="square" lIns="0" tIns="0" rIns="0" bIns="45700" anchor="t" anchorCtr="0">
            <a:noAutofit/>
          </a:bodyPr>
          <a:lstStyle/>
          <a:p>
            <a:pPr marL="285750" indent="-285750">
              <a:buFont typeface="Wingdings" panose="05000000000000000000" pitchFamily="2" charset="2"/>
              <a:buChar char="§"/>
            </a:pPr>
            <a:r>
              <a:rPr lang="en-US" dirty="0"/>
              <a:t>Braid data types (enforced at the API layer):</a:t>
            </a:r>
            <a:endParaRPr dirty="0"/>
          </a:p>
          <a:p>
            <a:pPr marL="520700" lvl="1" indent="-236538" algn="l" rtl="0">
              <a:spcBef>
                <a:spcPts val="0"/>
              </a:spcBef>
              <a:spcAft>
                <a:spcPts val="0"/>
              </a:spcAft>
              <a:buClr>
                <a:srgbClr val="232425"/>
              </a:buClr>
              <a:buSzPts val="1800"/>
              <a:buChar char="–"/>
            </a:pPr>
            <a:r>
              <a:rPr lang="en-US" dirty="0"/>
              <a:t>Facts: External, static data.  E.g., reference data, software</a:t>
            </a:r>
            <a:endParaRPr dirty="0"/>
          </a:p>
          <a:p>
            <a:pPr marL="520700" lvl="1" indent="-236538" algn="l" rtl="0">
              <a:spcBef>
                <a:spcPts val="0"/>
              </a:spcBef>
              <a:spcAft>
                <a:spcPts val="0"/>
              </a:spcAft>
              <a:buClr>
                <a:srgbClr val="232425"/>
              </a:buClr>
              <a:buSzPts val="1800"/>
              <a:buChar char="–"/>
            </a:pPr>
            <a:r>
              <a:rPr lang="en-US" dirty="0"/>
              <a:t>Records: Data produced by Braid-visible processes</a:t>
            </a:r>
            <a:endParaRPr dirty="0"/>
          </a:p>
          <a:p>
            <a:pPr marL="520700" lvl="1" indent="-236538" algn="l" rtl="0">
              <a:spcBef>
                <a:spcPts val="0"/>
              </a:spcBef>
              <a:spcAft>
                <a:spcPts val="0"/>
              </a:spcAft>
              <a:buClr>
                <a:srgbClr val="232425"/>
              </a:buClr>
              <a:buSzPts val="1800"/>
              <a:buChar char="–"/>
            </a:pPr>
            <a:r>
              <a:rPr lang="en-US" dirty="0"/>
              <a:t>Models: Versioned objects that depend on Facts, Records, and other Models</a:t>
            </a:r>
            <a:endParaRPr dirty="0"/>
          </a:p>
          <a:p>
            <a:pPr marL="520700" lvl="1" indent="-236538" algn="l" rtl="0">
              <a:spcBef>
                <a:spcPts val="0"/>
              </a:spcBef>
              <a:spcAft>
                <a:spcPts val="0"/>
              </a:spcAft>
              <a:buClr>
                <a:srgbClr val="232425"/>
              </a:buClr>
              <a:buSzPts val="1800"/>
              <a:buChar char="–"/>
            </a:pPr>
            <a:r>
              <a:rPr lang="en-US" dirty="0"/>
              <a:t>Statements: Externally visible inferences and predictions</a:t>
            </a:r>
          </a:p>
          <a:p>
            <a:pPr marL="285750" indent="-285750">
              <a:spcBef>
                <a:spcPts val="0"/>
              </a:spcBef>
              <a:buFont typeface="Wingdings" panose="05000000000000000000" pitchFamily="2" charset="2"/>
              <a:buChar char="§"/>
            </a:pPr>
            <a:r>
              <a:rPr lang="en-US" dirty="0"/>
              <a:t>New stuff: 	</a:t>
            </a:r>
          </a:p>
          <a:p>
            <a:pPr marL="520700" lvl="1" indent="-236538"/>
            <a:r>
              <a:rPr lang="en-US" dirty="0"/>
              <a:t>Invalidate IDs, causality history- enables invalidation queries and actions</a:t>
            </a:r>
            <a:endParaRPr dirty="0"/>
          </a:p>
          <a:p>
            <a:pPr marL="0" lvl="0" indent="0" algn="l" rtl="0">
              <a:spcBef>
                <a:spcPts val="600"/>
              </a:spcBef>
              <a:spcAft>
                <a:spcPts val="0"/>
              </a:spcAft>
              <a:buClr>
                <a:srgbClr val="232425"/>
              </a:buClr>
              <a:buSzPts val="1800"/>
              <a:buNone/>
            </a:pPr>
            <a:endParaRPr dirty="0"/>
          </a:p>
        </p:txBody>
      </p:sp>
      <p:sp>
        <p:nvSpPr>
          <p:cNvPr id="326" name="Google Shape;326;p5"/>
          <p:cNvSpPr txBox="1">
            <a:spLocks noGrp="1"/>
          </p:cNvSpPr>
          <p:nvPr>
            <p:ph type="sldNum" idx="12"/>
          </p:nvPr>
        </p:nvSpPr>
        <p:spPr>
          <a:xfrm>
            <a:off x="4343400" y="6473709"/>
            <a:ext cx="457200" cy="18288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None/>
            </a:pPr>
            <a:fld id="{00000000-1234-1234-1234-123412341234}" type="slidenum">
              <a:rPr lang="en-US"/>
              <a:t>9</a:t>
            </a:fld>
            <a:endParaRPr/>
          </a:p>
        </p:txBody>
      </p:sp>
      <p:sp>
        <p:nvSpPr>
          <p:cNvPr id="328" name="Google Shape;328;p5"/>
          <p:cNvSpPr txBox="1"/>
          <p:nvPr/>
        </p:nvSpPr>
        <p:spPr>
          <a:xfrm>
            <a:off x="5661075" y="3801025"/>
            <a:ext cx="46584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endParaRPr/>
          </a:p>
        </p:txBody>
      </p:sp>
      <p:pic>
        <p:nvPicPr>
          <p:cNvPr id="329" name="Google Shape;329;p5"/>
          <p:cNvPicPr preferRelativeResize="0"/>
          <p:nvPr/>
        </p:nvPicPr>
        <p:blipFill rotWithShape="1">
          <a:blip r:embed="rId3">
            <a:alphaModFix/>
          </a:blip>
          <a:srcRect b="12838"/>
          <a:stretch/>
        </p:blipFill>
        <p:spPr>
          <a:xfrm>
            <a:off x="346613" y="3277618"/>
            <a:ext cx="8594073" cy="2887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theme/theme1.xml><?xml version="1.0" encoding="utf-8"?>
<a:theme xmlns:a="http://schemas.openxmlformats.org/drawingml/2006/main" name="presentation_4x3">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lumMod val="50000"/>
            </a:schemeClr>
          </a:solidFill>
        </a:ln>
        <a:effectLst>
          <a:outerShdw blurRad="50800" dist="38100" dir="2700000" algn="tl" rotWithShape="0">
            <a:prstClr val="black">
              <a:alpha val="40000"/>
            </a:prstClr>
          </a:outerShdw>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26615</TotalTime>
  <Words>1423</Words>
  <Application>Microsoft Office PowerPoint</Application>
  <PresentationFormat>On-screen Show (4:3)</PresentationFormat>
  <Paragraphs>182</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Consolas</vt:lpstr>
      <vt:lpstr>Wingdings</vt:lpstr>
      <vt:lpstr>presentation_4x3</vt:lpstr>
      <vt:lpstr>Tracking Dubious Data: Protecting Scientific Workflows from Invalidated Experiments</vt:lpstr>
      <vt:lpstr>BRAID-DB CONCEPTUAL OVERVIEW</vt:lpstr>
      <vt:lpstr>Braid Provenance GOALS</vt:lpstr>
      <vt:lpstr>Braid provenance features</vt:lpstr>
      <vt:lpstr>BRAID-DB Concepts</vt:lpstr>
      <vt:lpstr>Braid provenance prototype</vt:lpstr>
      <vt:lpstr>PROVENANCE Subproject MILESTONES</vt:lpstr>
      <vt:lpstr>partner applications</vt:lpstr>
      <vt:lpstr>BRAID-DB MODEL CONCEPTS</vt:lpstr>
      <vt:lpstr>BRAID-DB: DATA AND MODEL INVALIDATION </vt:lpstr>
      <vt:lpstr>CONCLUSION</vt:lpstr>
      <vt:lpstr>QuestionS?</vt:lpstr>
    </vt:vector>
  </TitlesOfParts>
  <Company>Argonne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Miesen</dc:creator>
  <cp:lastModifiedBy>Wozniak, Justin M.</cp:lastModifiedBy>
  <cp:revision>411</cp:revision>
  <cp:lastPrinted>2015-09-08T15:35:42Z</cp:lastPrinted>
  <dcterms:created xsi:type="dcterms:W3CDTF">2015-11-17T23:08:18Z</dcterms:created>
  <dcterms:modified xsi:type="dcterms:W3CDTF">2022-10-12T14:44:49Z</dcterms:modified>
</cp:coreProperties>
</file>