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Default Extension="gif" ContentType="image/gi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60" r:id="rId3"/>
    <p:sldId id="257" r:id="rId4"/>
    <p:sldId id="262" r:id="rId5"/>
    <p:sldId id="258" r:id="rId6"/>
    <p:sldId id="259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napVertSplitter="1" vertBarState="minimized"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17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A050A1-6F61-6F41-BD89-2847F747D78C}" type="datetimeFigureOut">
              <a:rPr lang="en-US" smtClean="0"/>
              <a:pPr/>
              <a:t>4/19/11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DBA2F-C202-354B-9CA5-CECB0B203D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4454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F87C1-6B46-7144-8D7C-B62E5DB3DCA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988CB-AF82-FF4F-81CE-E2DD61641294}" type="datetimeFigureOut">
              <a:rPr lang="en-US" smtClean="0"/>
              <a:pPr/>
              <a:t>4/19/11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0205-BECF-FA42-9AE2-379485BE49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74109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988CB-AF82-FF4F-81CE-E2DD61641294}" type="datetimeFigureOut">
              <a:rPr lang="en-US" smtClean="0"/>
              <a:pPr/>
              <a:t>4/19/11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0205-BECF-FA42-9AE2-379485BE49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58744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988CB-AF82-FF4F-81CE-E2DD61641294}" type="datetimeFigureOut">
              <a:rPr lang="en-US" smtClean="0"/>
              <a:pPr/>
              <a:t>4/19/11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0205-BECF-FA42-9AE2-379485BE49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56635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988CB-AF82-FF4F-81CE-E2DD61641294}" type="datetimeFigureOut">
              <a:rPr lang="en-US" smtClean="0"/>
              <a:pPr/>
              <a:t>4/19/11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0205-BECF-FA42-9AE2-379485BE49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0405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988CB-AF82-FF4F-81CE-E2DD61641294}" type="datetimeFigureOut">
              <a:rPr lang="en-US" smtClean="0"/>
              <a:pPr/>
              <a:t>4/19/11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0205-BECF-FA42-9AE2-379485BE49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72608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988CB-AF82-FF4F-81CE-E2DD61641294}" type="datetimeFigureOut">
              <a:rPr lang="en-US" smtClean="0"/>
              <a:pPr/>
              <a:t>4/19/11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0205-BECF-FA42-9AE2-379485BE49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2487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988CB-AF82-FF4F-81CE-E2DD61641294}" type="datetimeFigureOut">
              <a:rPr lang="en-US" smtClean="0"/>
              <a:pPr/>
              <a:t>4/19/11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0205-BECF-FA42-9AE2-379485BE49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1346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988CB-AF82-FF4F-81CE-E2DD61641294}" type="datetimeFigureOut">
              <a:rPr lang="en-US" smtClean="0"/>
              <a:pPr/>
              <a:t>4/19/11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0205-BECF-FA42-9AE2-379485BE49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716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988CB-AF82-FF4F-81CE-E2DD61641294}" type="datetimeFigureOut">
              <a:rPr lang="en-US" smtClean="0"/>
              <a:pPr/>
              <a:t>4/19/11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0205-BECF-FA42-9AE2-379485BE49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7674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988CB-AF82-FF4F-81CE-E2DD61641294}" type="datetimeFigureOut">
              <a:rPr lang="en-US" smtClean="0"/>
              <a:pPr/>
              <a:t>4/19/11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0205-BECF-FA42-9AE2-379485BE49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21385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988CB-AF82-FF4F-81CE-E2DD61641294}" type="datetimeFigureOut">
              <a:rPr lang="en-US" smtClean="0"/>
              <a:pPr/>
              <a:t>4/19/11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0205-BECF-FA42-9AE2-379485BE49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50274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988CB-AF82-FF4F-81CE-E2DD61641294}" type="datetimeFigureOut">
              <a:rPr lang="en-US" smtClean="0"/>
              <a:pPr/>
              <a:t>4/19/11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E0205-BECF-FA42-9AE2-379485BE49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69200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gif"/><Relationship Id="rId3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gif"/><Relationship Id="rId3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5646" y="205611"/>
            <a:ext cx="8688402" cy="1325999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ASCR Applied Math Program </a:t>
            </a:r>
            <a:br>
              <a:rPr lang="en-US" sz="3200" b="1" dirty="0" smtClean="0"/>
            </a:br>
            <a:r>
              <a:rPr lang="en-US" sz="3200" b="1" dirty="0" smtClean="0"/>
              <a:t>Nursery for DOE Simulations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7618" y="1531609"/>
            <a:ext cx="8431528" cy="5113715"/>
          </a:xfrm>
        </p:spPr>
        <p:txBody>
          <a:bodyPr>
            <a:normAutofit lnSpcReduction="10000"/>
          </a:bodyPr>
          <a:lstStyle/>
          <a:p>
            <a:pPr algn="l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  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Collaborations </a:t>
            </a:r>
            <a:r>
              <a:rPr lang="en-US" sz="2400" dirty="0">
                <a:solidFill>
                  <a:schemeClr val="tx1"/>
                </a:solidFill>
              </a:rPr>
              <a:t>are informal and </a:t>
            </a:r>
            <a:r>
              <a:rPr lang="en-US" sz="2400" dirty="0" smtClean="0">
                <a:solidFill>
                  <a:schemeClr val="tx1"/>
                </a:solidFill>
              </a:rPr>
              <a:t>often spontaneous</a:t>
            </a:r>
            <a:r>
              <a:rPr lang="en-US" sz="2400" dirty="0">
                <a:solidFill>
                  <a:schemeClr val="tx1"/>
                </a:solidFill>
              </a:rPr>
              <a:t>, but over the long term have the largest impact.</a:t>
            </a:r>
            <a:r>
              <a:rPr lang="en-US" sz="2400" dirty="0" smtClean="0">
                <a:solidFill>
                  <a:schemeClr val="tx1"/>
                </a:solidFill>
              </a:rPr>
              <a:t>  ASCR </a:t>
            </a:r>
            <a:r>
              <a:rPr lang="en-US" sz="2400" dirty="0">
                <a:solidFill>
                  <a:schemeClr val="tx1"/>
                </a:solidFill>
              </a:rPr>
              <a:t>applied math is the only program that supports </a:t>
            </a:r>
            <a:r>
              <a:rPr lang="en-US" sz="2400" dirty="0" smtClean="0">
                <a:solidFill>
                  <a:schemeClr val="tx1"/>
                </a:solidFill>
              </a:rPr>
              <a:t>the genesis of these </a:t>
            </a:r>
            <a:r>
              <a:rPr lang="en-US" sz="2400" dirty="0">
                <a:solidFill>
                  <a:schemeClr val="tx1"/>
                </a:solidFill>
              </a:rPr>
              <a:t>activities.</a:t>
            </a:r>
          </a:p>
          <a:p>
            <a:pPr algn="l"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  </a:t>
            </a:r>
            <a:r>
              <a:rPr lang="en-US" sz="2400" dirty="0" smtClean="0">
                <a:solidFill>
                  <a:schemeClr val="tx1"/>
                </a:solidFill>
              </a:rPr>
              <a:t>Collaborations </a:t>
            </a:r>
            <a:r>
              <a:rPr lang="en-US" sz="2400" dirty="0">
                <a:solidFill>
                  <a:schemeClr val="tx1"/>
                </a:solidFill>
              </a:rPr>
              <a:t>have evolved to produce profound impacts on DOE computational science in ways that were not originally anticipated.</a:t>
            </a:r>
          </a:p>
          <a:p>
            <a:pPr algn="l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  PETSc developers interact with diverse applications teams in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DOE Office of Science (ASCR, BES, BER, FES, HEP, NP)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Other DOE offices (NNSA, FE, NE, EM)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Other scientific areas (DOD, industry, international projects, etc.)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l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  We now present several efforts covered by funding 10-15 years ago that demonstrate the importance of the ASCR Applied Math Program’s support of basic research and how it leads to long-term results.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l">
              <a:buFont typeface="Arial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914400" lvl="1" indent="-457200" algn="l">
              <a:buFont typeface="Arial"/>
              <a:buChar char="•"/>
            </a:pPr>
            <a:endParaRPr lang="en-US" sz="2000" dirty="0" smtClean="0">
              <a:solidFill>
                <a:schemeClr val="tx1"/>
              </a:solidFill>
            </a:endParaRPr>
          </a:p>
          <a:p>
            <a:pPr algn="l">
              <a:buFont typeface="Arial"/>
              <a:buChar char="•"/>
            </a:pPr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5975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7062" y="844178"/>
            <a:ext cx="8518066" cy="2312269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1996: </a:t>
            </a:r>
            <a:r>
              <a:rPr lang="en-US" sz="2000" dirty="0" smtClean="0">
                <a:solidFill>
                  <a:schemeClr val="tx1"/>
                </a:solidFill>
              </a:rPr>
              <a:t>Graduate student Dinesh </a:t>
            </a:r>
            <a:r>
              <a:rPr lang="en-US" sz="2000" dirty="0" err="1" smtClean="0">
                <a:solidFill>
                  <a:schemeClr val="tx1"/>
                </a:solidFill>
              </a:rPr>
              <a:t>Kaushik</a:t>
            </a:r>
            <a:r>
              <a:rPr lang="en-US" sz="2000" dirty="0" smtClean="0">
                <a:solidFill>
                  <a:schemeClr val="tx1"/>
                </a:solidFill>
              </a:rPr>
              <a:t> works with Bill Gropp and Barry Smith to develop a distributed memory version of the NASA aerodynamics code FUN3d.</a:t>
            </a:r>
          </a:p>
          <a:p>
            <a:pPr marL="457200" indent="-457200" algn="l">
              <a:buFont typeface="Arial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1999: </a:t>
            </a:r>
            <a:r>
              <a:rPr lang="en-US" sz="2000" dirty="0" smtClean="0">
                <a:solidFill>
                  <a:schemeClr val="tx1"/>
                </a:solidFill>
              </a:rPr>
              <a:t>PETSc-FUN3d wins a Gordon Bell special prize for scaling to over 6,000 cores on the SNL ASCI Red machine.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7062" y="2510831"/>
            <a:ext cx="4048843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000" b="1" dirty="0" smtClean="0">
                <a:solidFill>
                  <a:srgbClr val="000000"/>
                </a:solidFill>
              </a:rPr>
              <a:t>2009:  </a:t>
            </a:r>
            <a:r>
              <a:rPr lang="en-US" sz="2000" dirty="0" smtClean="0">
                <a:solidFill>
                  <a:srgbClr val="000000"/>
                </a:solidFill>
              </a:rPr>
              <a:t>The NE-funded PETSc</a:t>
            </a:r>
            <a:r>
              <a:rPr lang="en-US" sz="2000" dirty="0">
                <a:solidFill>
                  <a:srgbClr val="000000"/>
                </a:solidFill>
              </a:rPr>
              <a:t>-based UNIC neutron transport code, developed by Dinesh </a:t>
            </a:r>
            <a:r>
              <a:rPr lang="en-US" sz="2000" dirty="0" smtClean="0">
                <a:solidFill>
                  <a:srgbClr val="000000"/>
                </a:solidFill>
              </a:rPr>
              <a:t>and </a:t>
            </a:r>
            <a:r>
              <a:rPr lang="en-US" sz="2000" dirty="0">
                <a:solidFill>
                  <a:srgbClr val="000000"/>
                </a:solidFill>
              </a:rPr>
              <a:t>Michael Smith </a:t>
            </a:r>
            <a:r>
              <a:rPr lang="en-US" sz="2000" dirty="0" smtClean="0">
                <a:solidFill>
                  <a:srgbClr val="000000"/>
                </a:solidFill>
              </a:rPr>
              <a:t>(NE), is </a:t>
            </a:r>
            <a:r>
              <a:rPr lang="en-US" sz="2000" dirty="0">
                <a:solidFill>
                  <a:srgbClr val="000000"/>
                </a:solidFill>
              </a:rPr>
              <a:t>a </a:t>
            </a:r>
            <a:r>
              <a:rPr lang="en-US" sz="2000" dirty="0" smtClean="0">
                <a:solidFill>
                  <a:srgbClr val="000000"/>
                </a:solidFill>
              </a:rPr>
              <a:t>Gordon </a:t>
            </a:r>
            <a:r>
              <a:rPr lang="en-US" sz="2000" dirty="0">
                <a:solidFill>
                  <a:srgbClr val="000000"/>
                </a:solidFill>
              </a:rPr>
              <a:t>Bell finalist for scaling to 290,000 cores of the Cray XT5 and IBM </a:t>
            </a:r>
            <a:r>
              <a:rPr lang="en-US" sz="2000" dirty="0" err="1">
                <a:solidFill>
                  <a:srgbClr val="000000"/>
                </a:solidFill>
              </a:rPr>
              <a:t>BlueGene</a:t>
            </a:r>
            <a:r>
              <a:rPr lang="en-US" sz="2000" dirty="0">
                <a:solidFill>
                  <a:srgbClr val="000000"/>
                </a:solidFill>
              </a:rPr>
              <a:t>/</a:t>
            </a:r>
            <a:r>
              <a:rPr lang="en-US" sz="2000" dirty="0" smtClean="0">
                <a:solidFill>
                  <a:srgbClr val="000000"/>
                </a:solidFill>
              </a:rPr>
              <a:t>P.</a:t>
            </a:r>
          </a:p>
          <a:p>
            <a:pPr marL="457200" indent="-457200">
              <a:buFont typeface="Arial"/>
              <a:buChar char="•"/>
            </a:pPr>
            <a:endParaRPr lang="en-US" sz="800" b="1" dirty="0" smtClean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000" b="1" dirty="0" smtClean="0">
                <a:solidFill>
                  <a:srgbClr val="000000"/>
                </a:solidFill>
              </a:rPr>
              <a:t>Impact: </a:t>
            </a:r>
            <a:r>
              <a:rPr lang="en-US" sz="2000" dirty="0" smtClean="0">
                <a:solidFill>
                  <a:srgbClr val="000000"/>
                </a:solidFill>
              </a:rPr>
              <a:t> UNIC provides the first high-fidelity </a:t>
            </a:r>
            <a:r>
              <a:rPr lang="en-US" sz="2000" dirty="0" err="1" smtClean="0">
                <a:solidFill>
                  <a:srgbClr val="000000"/>
                </a:solidFill>
              </a:rPr>
              <a:t>neutronics</a:t>
            </a:r>
            <a:r>
              <a:rPr lang="en-US" sz="2000" dirty="0" smtClean="0">
                <a:solidFill>
                  <a:srgbClr val="000000"/>
                </a:solidFill>
              </a:rPr>
              <a:t> simulations </a:t>
            </a:r>
            <a:r>
              <a:rPr lang="en-US" sz="2000" dirty="0">
                <a:solidFill>
                  <a:srgbClr val="000000"/>
                </a:solidFill>
              </a:rPr>
              <a:t>of an entire reactor fuel </a:t>
            </a:r>
            <a:r>
              <a:rPr lang="en-US" sz="2000" dirty="0" smtClean="0">
                <a:solidFill>
                  <a:srgbClr val="000000"/>
                </a:solidFill>
              </a:rPr>
              <a:t>assembly, now used in the proposed DOE NE co-design center.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94165" y="108855"/>
            <a:ext cx="6312165" cy="659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UNIC: Neutron Transport</a:t>
            </a:r>
            <a:endParaRPr lang="en-US" sz="3600" b="1" dirty="0"/>
          </a:p>
        </p:txBody>
      </p:sp>
      <p:pic>
        <p:nvPicPr>
          <p:cNvPr id="2" name="Picture 1" descr="Movie_ZPR6.6a_Abel_20553276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09715" y="2510832"/>
            <a:ext cx="4469223" cy="410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095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747" y="724102"/>
            <a:ext cx="8951949" cy="2929317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457200" indent="-457200" algn="l">
              <a:buSzPct val="120000"/>
              <a:buFont typeface="Arial"/>
              <a:buChar char="•"/>
            </a:pPr>
            <a:r>
              <a:rPr lang="en-US" sz="2353" b="1" dirty="0" smtClean="0">
                <a:solidFill>
                  <a:srgbClr val="000000"/>
                </a:solidFill>
              </a:rPr>
              <a:t>1998 </a:t>
            </a:r>
            <a:r>
              <a:rPr lang="en-US" sz="2400" dirty="0" err="1">
                <a:solidFill>
                  <a:schemeClr val="tx1"/>
                </a:solidFill>
              </a:rPr>
              <a:t>Xianzhu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Tang </a:t>
            </a:r>
            <a:r>
              <a:rPr lang="en-US" sz="1800" dirty="0">
                <a:solidFill>
                  <a:schemeClr val="tx1"/>
                </a:solidFill>
              </a:rPr>
              <a:t>(</a:t>
            </a:r>
            <a:r>
              <a:rPr lang="en-US" sz="2400" dirty="0">
                <a:solidFill>
                  <a:schemeClr val="tx1"/>
                </a:solidFill>
              </a:rPr>
              <a:t>working with Steve </a:t>
            </a:r>
            <a:r>
              <a:rPr lang="en-US" sz="2400" dirty="0" err="1">
                <a:solidFill>
                  <a:schemeClr val="tx1"/>
                </a:solidFill>
              </a:rPr>
              <a:t>Jardin</a:t>
            </a:r>
            <a:r>
              <a:rPr lang="en-US" sz="2400" smtClean="0">
                <a:solidFill>
                  <a:schemeClr val="tx1"/>
                </a:solidFill>
              </a:rPr>
              <a:t>) (</a:t>
            </a:r>
            <a:r>
              <a:rPr lang="en-US" sz="2353" smtClean="0">
                <a:solidFill>
                  <a:schemeClr val="tx1"/>
                </a:solidFill>
              </a:rPr>
              <a:t>PPPL</a:t>
            </a:r>
            <a:r>
              <a:rPr lang="en-US" sz="2353" dirty="0" smtClean="0">
                <a:solidFill>
                  <a:schemeClr val="tx1"/>
                </a:solidFill>
              </a:rPr>
              <a:t>)</a:t>
            </a:r>
            <a:r>
              <a:rPr lang="en-US" sz="2353" smtClean="0">
                <a:solidFill>
                  <a:schemeClr val="tx1"/>
                </a:solidFill>
              </a:rPr>
              <a:t> </a:t>
            </a:r>
            <a:r>
              <a:rPr lang="en-US" sz="2353" dirty="0">
                <a:solidFill>
                  <a:srgbClr val="000000"/>
                </a:solidFill>
              </a:rPr>
              <a:t>begins developing M3D, a fully implicit MHD code using </a:t>
            </a:r>
            <a:r>
              <a:rPr lang="en-US" sz="2353" dirty="0" err="1" smtClean="0">
                <a:solidFill>
                  <a:srgbClr val="000000"/>
                </a:solidFill>
              </a:rPr>
              <a:t>PETSc</a:t>
            </a:r>
            <a:r>
              <a:rPr lang="en-US" sz="2353" dirty="0" smtClean="0">
                <a:solidFill>
                  <a:srgbClr val="000000"/>
                </a:solidFill>
              </a:rPr>
              <a:t>, </a:t>
            </a:r>
            <a:r>
              <a:rPr lang="en-US" sz="2353" dirty="0" smtClean="0">
                <a:solidFill>
                  <a:srgbClr val="000000"/>
                </a:solidFill>
              </a:rPr>
              <a:t>communicating </a:t>
            </a:r>
            <a:r>
              <a:rPr lang="en-US" sz="2353" dirty="0">
                <a:solidFill>
                  <a:srgbClr val="000000"/>
                </a:solidFill>
              </a:rPr>
              <a:t>with Lois McInnes. </a:t>
            </a:r>
          </a:p>
          <a:p>
            <a:pPr marL="457200" indent="-457200" algn="l">
              <a:buSzPct val="120000"/>
              <a:buFont typeface="Arial"/>
              <a:buChar char="•"/>
            </a:pPr>
            <a:r>
              <a:rPr lang="en-US" sz="2353" b="1" dirty="0" smtClean="0">
                <a:solidFill>
                  <a:srgbClr val="000000"/>
                </a:solidFill>
              </a:rPr>
              <a:t>1998-2011:  </a:t>
            </a:r>
            <a:r>
              <a:rPr lang="en-US" sz="2353" dirty="0" smtClean="0">
                <a:solidFill>
                  <a:srgbClr val="000000"/>
                </a:solidFill>
              </a:rPr>
              <a:t>PETSc team assists developers of diverse fusion applications (FACETS, GTS, M3D, NIMROD, UEDGE, etc.) in incorporating, tuning, and extending PETSc to achieve efficient, robust, and scalable performance.</a:t>
            </a:r>
          </a:p>
          <a:p>
            <a:pPr marL="457200" indent="-457200" algn="l">
              <a:buSzPct val="120000"/>
              <a:buFont typeface="Arial"/>
              <a:buChar char="•"/>
            </a:pPr>
            <a:r>
              <a:rPr lang="en-US" sz="2353" b="1" dirty="0" smtClean="0">
                <a:solidFill>
                  <a:srgbClr val="000000"/>
                </a:solidFill>
              </a:rPr>
              <a:t>Impact</a:t>
            </a:r>
            <a:r>
              <a:rPr lang="en-US" sz="2353" dirty="0" smtClean="0">
                <a:solidFill>
                  <a:srgbClr val="000000"/>
                </a:solidFill>
              </a:rPr>
              <a:t>: FES: </a:t>
            </a:r>
            <a:r>
              <a:rPr lang="en-US" sz="2353" dirty="0" err="1" smtClean="0">
                <a:solidFill>
                  <a:srgbClr val="000000"/>
                </a:solidFill>
              </a:rPr>
              <a:t>PETSc</a:t>
            </a:r>
            <a:r>
              <a:rPr lang="en-US" sz="2353" dirty="0" smtClean="0">
                <a:solidFill>
                  <a:srgbClr val="000000"/>
                </a:solidFill>
              </a:rPr>
              <a:t> enables large-scale fusion simulations by the DOE community that support modeling for the International Thermonuclear Experimental Reactor (ITER) project, a collaboration to build the first fusion science experiment capable of producing a self-sustaining fusion reaction. </a:t>
            </a:r>
          </a:p>
          <a:p>
            <a:pPr marL="457200" indent="-457200" algn="l"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3737" y="169330"/>
            <a:ext cx="8071286" cy="554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Fusion Energy</a:t>
            </a:r>
            <a:endParaRPr lang="en-US" sz="3600" b="1" dirty="0"/>
          </a:p>
        </p:txBody>
      </p:sp>
      <p:pic>
        <p:nvPicPr>
          <p:cNvPr id="6" name="Picture 3" descr="i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4501" y="3449579"/>
            <a:ext cx="3121646" cy="2900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0" descr="CoreEdge3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3735" y="3653419"/>
            <a:ext cx="3459223" cy="215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68604" y="5890374"/>
            <a:ext cx="48255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PETSc</a:t>
            </a:r>
            <a:r>
              <a:rPr lang="en-US" sz="1400" dirty="0" smtClean="0"/>
              <a:t> provides nonlinear solvers in parallel core and edge transport components, which FACETS has coupled in simulations of H-mode pedestal buildup in the DIII-D </a:t>
            </a:r>
            <a:r>
              <a:rPr lang="en-US" sz="1400" dirty="0" err="1" smtClean="0"/>
              <a:t>tokamak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6553288" y="6475149"/>
            <a:ext cx="8912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ITER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5063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3350" y="875896"/>
            <a:ext cx="8335620" cy="2704287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1998-99:  </a:t>
            </a:r>
            <a:r>
              <a:rPr lang="en-US" sz="2400" dirty="0" smtClean="0">
                <a:solidFill>
                  <a:srgbClr val="000000"/>
                </a:solidFill>
              </a:rPr>
              <a:t>Undergraduate student Boyce Griffith begins using PETSc for biological applications and communicates with Barry Smith.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2011:  </a:t>
            </a:r>
            <a:r>
              <a:rPr lang="en-US" sz="2400" dirty="0" smtClean="0">
                <a:solidFill>
                  <a:srgbClr val="000000"/>
                </a:solidFill>
              </a:rPr>
              <a:t>Griffith, an alumnus of the DOE CSGF program and now on the faculty at NYU School of Medicine, develops Charles </a:t>
            </a:r>
            <a:r>
              <a:rPr lang="en-US" sz="2400" dirty="0" err="1" smtClean="0">
                <a:solidFill>
                  <a:srgbClr val="000000"/>
                </a:solidFill>
              </a:rPr>
              <a:t>Peskin’s</a:t>
            </a:r>
            <a:r>
              <a:rPr lang="en-US" sz="2400" dirty="0" smtClean="0">
                <a:solidFill>
                  <a:srgbClr val="000000"/>
                </a:solidFill>
              </a:rPr>
              <a:t> early 1970’s ideas on the immersed boundary method into a flexible software suite that employs PETSc, </a:t>
            </a:r>
            <a:r>
              <a:rPr lang="en-US" sz="2400" dirty="0" err="1" smtClean="0">
                <a:solidFill>
                  <a:srgbClr val="000000"/>
                </a:solidFill>
              </a:rPr>
              <a:t>hypre</a:t>
            </a:r>
            <a:r>
              <a:rPr lang="en-US" sz="2400" dirty="0" smtClean="0">
                <a:solidFill>
                  <a:srgbClr val="000000"/>
                </a:solidFill>
              </a:rPr>
              <a:t>, and SAMRAI.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Impact: </a:t>
            </a:r>
            <a:r>
              <a:rPr lang="en-US" sz="2400" dirty="0" smtClean="0">
                <a:solidFill>
                  <a:srgbClr val="000000"/>
                </a:solidFill>
              </a:rPr>
              <a:t>IBAMR provides complete heart simulations, with coupled fluid, mechanical, and electrical models.</a:t>
            </a:r>
          </a:p>
          <a:p>
            <a:pPr marL="457200" indent="-457200" algn="l"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 descr="v_movi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01901" y="3822148"/>
            <a:ext cx="2649905" cy="2649905"/>
          </a:xfrm>
          <a:prstGeom prst="rect">
            <a:avLst/>
          </a:prstGeom>
        </p:spPr>
      </p:pic>
      <p:pic>
        <p:nvPicPr>
          <p:cNvPr id="4" name="Picture 3" descr="mark_valv_fron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950772" y="3723173"/>
            <a:ext cx="4478827" cy="274888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29620" y="223565"/>
            <a:ext cx="5999238" cy="554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IBAMR: Cardiac Simulations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3228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000" y="870857"/>
            <a:ext cx="8621757" cy="2531683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457200" indent="-457200" algn="l">
              <a:buSzPct val="120000"/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2000: </a:t>
            </a:r>
            <a:r>
              <a:rPr lang="en-US" sz="2400" dirty="0" smtClean="0">
                <a:solidFill>
                  <a:srgbClr val="000000"/>
                </a:solidFill>
              </a:rPr>
              <a:t>CSGF fellow Glenn Hammond (also 2003 CSGF fellow Richard Mills) works with Peter Lichtner (LANL) on “Parallel </a:t>
            </a:r>
            <a:r>
              <a:rPr lang="en-US" sz="2400" dirty="0">
                <a:solidFill>
                  <a:srgbClr val="000000"/>
                </a:solidFill>
              </a:rPr>
              <a:t>Reactive Transport Modeling Using the PETSc </a:t>
            </a:r>
            <a:r>
              <a:rPr lang="en-US" sz="2400" dirty="0" smtClean="0">
                <a:solidFill>
                  <a:srgbClr val="000000"/>
                </a:solidFill>
              </a:rPr>
              <a:t>Library”, in loose collaboration with Barry Smith.</a:t>
            </a:r>
          </a:p>
          <a:p>
            <a:pPr marL="457200" indent="-457200" algn="l">
              <a:buSzPct val="120000"/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2011: </a:t>
            </a:r>
            <a:r>
              <a:rPr lang="en-US" sz="2400" dirty="0" err="1" smtClean="0">
                <a:solidFill>
                  <a:srgbClr val="000000"/>
                </a:solidFill>
              </a:rPr>
              <a:t>SciDAC</a:t>
            </a:r>
            <a:r>
              <a:rPr lang="en-US" sz="2400" dirty="0" smtClean="0">
                <a:solidFill>
                  <a:srgbClr val="000000"/>
                </a:solidFill>
              </a:rPr>
              <a:t> application and consistent INCITE awardee PFLOTRAN runs </a:t>
            </a:r>
            <a:r>
              <a:rPr lang="en-US" sz="2400" dirty="0" err="1" smtClean="0">
                <a:solidFill>
                  <a:srgbClr val="000000"/>
                </a:solidFill>
              </a:rPr>
              <a:t>scalably</a:t>
            </a:r>
            <a:r>
              <a:rPr lang="en-US" sz="2400" dirty="0" smtClean="0">
                <a:solidFill>
                  <a:srgbClr val="000000"/>
                </a:solidFill>
              </a:rPr>
              <a:t> on up to 30,000 cores of the Cray XT5 and IBM Blue Gene/P. </a:t>
            </a:r>
          </a:p>
          <a:p>
            <a:pPr marL="457200" indent="-457200" algn="l">
              <a:buSzPct val="120000"/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Impact</a:t>
            </a:r>
            <a:r>
              <a:rPr lang="en-US" sz="2400" dirty="0" smtClean="0">
                <a:solidFill>
                  <a:srgbClr val="000000"/>
                </a:solidFill>
              </a:rPr>
              <a:t>: BER: Modeling </a:t>
            </a:r>
            <a:r>
              <a:rPr lang="en-US" sz="2400" dirty="0" err="1" smtClean="0">
                <a:solidFill>
                  <a:srgbClr val="000000"/>
                </a:solidFill>
              </a:rPr>
              <a:t>multiscale</a:t>
            </a:r>
            <a:r>
              <a:rPr lang="en-US" sz="2400" dirty="0" smtClean="0">
                <a:solidFill>
                  <a:srgbClr val="000000"/>
                </a:solidFill>
              </a:rPr>
              <a:t> subsurface processes is crucial for accurate predictive capability of contaminant transport and allows quantitative understanding of radionuclide migration at the DOE Hanford facility.</a:t>
            </a:r>
          </a:p>
          <a:p>
            <a:pPr marL="457200" indent="-457200" algn="l"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3737" y="169330"/>
            <a:ext cx="8071286" cy="554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PFLOTRAN: Subsurface flow</a:t>
            </a:r>
            <a:endParaRPr lang="en-US" sz="3600" b="1" dirty="0"/>
          </a:p>
        </p:txBody>
      </p:sp>
      <p:pic>
        <p:nvPicPr>
          <p:cNvPr id="2" name="Picture 1" descr="1.1_20510853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3575018"/>
            <a:ext cx="9144000" cy="321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4119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.L_21245550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23616" y="3245740"/>
            <a:ext cx="3958824" cy="296592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4791" y="857147"/>
            <a:ext cx="8155875" cy="2529514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2001:  </a:t>
            </a:r>
            <a:r>
              <a:rPr lang="en-US" sz="2400" dirty="0" smtClean="0">
                <a:solidFill>
                  <a:srgbClr val="000000"/>
                </a:solidFill>
              </a:rPr>
              <a:t>Jose Roman visits ANL to implement modern eigenvalue solver algorithms using the PETSc linear solvers with Barry Smith.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2011:  </a:t>
            </a:r>
            <a:r>
              <a:rPr lang="en-US" sz="2400" dirty="0" smtClean="0">
                <a:solidFill>
                  <a:srgbClr val="000000"/>
                </a:solidFill>
              </a:rPr>
              <a:t>Jose leads the development of </a:t>
            </a:r>
            <a:r>
              <a:rPr lang="en-US" sz="2400" dirty="0" err="1" smtClean="0">
                <a:solidFill>
                  <a:srgbClr val="000000"/>
                </a:solidFill>
              </a:rPr>
              <a:t>SLEPc</a:t>
            </a:r>
            <a:r>
              <a:rPr lang="en-US" sz="2400" dirty="0" smtClean="0">
                <a:solidFill>
                  <a:srgbClr val="000000"/>
                </a:solidFill>
              </a:rPr>
              <a:t>, the most comprehensive eigenvalue software package, used in dozens of applications.</a:t>
            </a:r>
          </a:p>
          <a:p>
            <a:pPr marL="457200" indent="-457200" algn="l"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457200" indent="-457200" algn="l"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60280" y="181425"/>
            <a:ext cx="5625296" cy="554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/>
              <a:t>SLEPc</a:t>
            </a:r>
            <a:r>
              <a:rPr lang="en-US" sz="3600" b="1" dirty="0" smtClean="0"/>
              <a:t>: Scalable Eigenvalues</a:t>
            </a:r>
            <a:endParaRPr lang="en-US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170260" y="6211669"/>
            <a:ext cx="51422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Fusion: </a:t>
            </a:r>
            <a:r>
              <a:rPr lang="en-US" sz="2000" dirty="0" err="1" smtClean="0"/>
              <a:t>eigenmodes</a:t>
            </a:r>
            <a:r>
              <a:rPr lang="en-US" sz="2000" dirty="0" smtClean="0"/>
              <a:t> of electrostatic potential</a:t>
            </a:r>
          </a:p>
          <a:p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64791" y="3245740"/>
            <a:ext cx="3958825" cy="34187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sz="2595" b="1" dirty="0" smtClean="0">
                <a:solidFill>
                  <a:srgbClr val="000000"/>
                </a:solidFill>
              </a:rPr>
              <a:t>Impact:  </a:t>
            </a:r>
            <a:r>
              <a:rPr lang="en-US" sz="2595" dirty="0" err="1" smtClean="0">
                <a:solidFill>
                  <a:srgbClr val="000000"/>
                </a:solidFill>
              </a:rPr>
              <a:t>SLEPc</a:t>
            </a:r>
            <a:r>
              <a:rPr lang="en-US" sz="2595" dirty="0" smtClean="0">
                <a:solidFill>
                  <a:srgbClr val="000000"/>
                </a:solidFill>
              </a:rPr>
              <a:t> provides large-scale eigenvalue computations in areas such as neutron diffusion, electromagnetics, chemistry, materials science, acoustics, flow stability, statistics, model reduction and plasma physics for ITER.</a:t>
            </a:r>
          </a:p>
          <a:p>
            <a:pPr marL="457200" indent="-457200" algn="l"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457200" indent="-457200" algn="l"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019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3350" y="803325"/>
            <a:ext cx="8335620" cy="2803053"/>
          </a:xfrm>
        </p:spPr>
        <p:txBody>
          <a:bodyPr>
            <a:normAutofit fontScale="92500" lnSpcReduction="20000"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571" b="1" dirty="0" smtClean="0">
                <a:solidFill>
                  <a:schemeClr val="tx1"/>
                </a:solidFill>
              </a:rPr>
              <a:t>2002: </a:t>
            </a:r>
            <a:r>
              <a:rPr lang="en-US" sz="2571" dirty="0" smtClean="0">
                <a:solidFill>
                  <a:schemeClr val="tx1"/>
                </a:solidFill>
              </a:rPr>
              <a:t>Pablo </a:t>
            </a:r>
            <a:r>
              <a:rPr lang="en-US" sz="2571" dirty="0" err="1" smtClean="0">
                <a:solidFill>
                  <a:schemeClr val="tx1"/>
                </a:solidFill>
              </a:rPr>
              <a:t>Carrica</a:t>
            </a:r>
            <a:r>
              <a:rPr lang="en-US" sz="2571" dirty="0" smtClean="0">
                <a:solidFill>
                  <a:schemeClr val="tx1"/>
                </a:solidFill>
              </a:rPr>
              <a:t> visits Barry Smith at ANL to understand how PETSc could be used as a pressure solver.</a:t>
            </a:r>
          </a:p>
          <a:p>
            <a:pPr marL="457200" indent="-457200" algn="l">
              <a:buFont typeface="Arial"/>
              <a:buChar char="•"/>
            </a:pPr>
            <a:r>
              <a:rPr lang="en-US" sz="2571" b="1" dirty="0" smtClean="0">
                <a:solidFill>
                  <a:schemeClr val="tx1"/>
                </a:solidFill>
              </a:rPr>
              <a:t>2011:  </a:t>
            </a:r>
            <a:r>
              <a:rPr lang="en-US" sz="2571" dirty="0" err="1" smtClean="0">
                <a:solidFill>
                  <a:schemeClr val="tx1"/>
                </a:solidFill>
              </a:rPr>
              <a:t>CFDShip</a:t>
            </a:r>
            <a:r>
              <a:rPr lang="en-US" sz="2571" dirty="0" smtClean="0">
                <a:solidFill>
                  <a:schemeClr val="tx1"/>
                </a:solidFill>
              </a:rPr>
              <a:t>-Iowa simulates full naval crafts including propellers and attachments on DOD HPC computing systems.</a:t>
            </a:r>
          </a:p>
          <a:p>
            <a:pPr marL="457200" indent="-457200" algn="l">
              <a:buFont typeface="Arial"/>
              <a:buChar char="•"/>
            </a:pPr>
            <a:r>
              <a:rPr lang="en-US" sz="2571" b="1" dirty="0" smtClean="0">
                <a:solidFill>
                  <a:schemeClr val="tx1"/>
                </a:solidFill>
              </a:rPr>
              <a:t>Impact: </a:t>
            </a:r>
            <a:r>
              <a:rPr lang="en-US" sz="2571" dirty="0" err="1" smtClean="0">
                <a:solidFill>
                  <a:schemeClr val="tx1"/>
                </a:solidFill>
              </a:rPr>
              <a:t>CFDShip</a:t>
            </a:r>
            <a:r>
              <a:rPr lang="en-US" sz="2571" dirty="0" smtClean="0">
                <a:solidFill>
                  <a:schemeClr val="tx1"/>
                </a:solidFill>
              </a:rPr>
              <a:t>-Iowa provides a safer, less expensive way to design modern high-performance naval vessels, that requires less “build and test” stages to find out how vessels will perform under real-live conditions.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55505" y="108855"/>
            <a:ext cx="7319878" cy="554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/>
              <a:t>CFDShip</a:t>
            </a:r>
            <a:r>
              <a:rPr lang="en-US" sz="3600" b="1" dirty="0" smtClean="0"/>
              <a:t>-Iowa: Naval Hydrodynamics</a:t>
            </a:r>
            <a:endParaRPr lang="en-US" sz="3600" b="1" dirty="0"/>
          </a:p>
        </p:txBody>
      </p:sp>
      <p:pic>
        <p:nvPicPr>
          <p:cNvPr id="6" name="Picture 5" descr="Close_up_view_of_ONR_Tumblehome_broaching_204226838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73638" y="3841578"/>
            <a:ext cx="4225791" cy="2653924"/>
          </a:xfrm>
          <a:prstGeom prst="rect">
            <a:avLst/>
          </a:prstGeom>
        </p:spPr>
      </p:pic>
      <p:pic>
        <p:nvPicPr>
          <p:cNvPr id="7" name="Picture 6" descr="DTMB_5512_Pitch_and_Heave_calculation_20444025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619304" y="3841578"/>
            <a:ext cx="4318869" cy="265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8146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</TotalTime>
  <Words>808</Words>
  <Application>Microsoft Macintosh PowerPoint</Application>
  <PresentationFormat>On-screen Show (4:3)</PresentationFormat>
  <Paragraphs>43</Paragraphs>
  <Slides>7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ASCR Applied Math Program  Nursery for DOE Simulations</vt:lpstr>
      <vt:lpstr>Slide 2</vt:lpstr>
      <vt:lpstr>Slide 3</vt:lpstr>
      <vt:lpstr>Slide 4</vt:lpstr>
      <vt:lpstr>Slide 5</vt:lpstr>
      <vt:lpstr>Slide 6</vt:lpstr>
      <vt:lpstr>Slide 7</vt:lpstr>
    </vt:vector>
  </TitlesOfParts>
  <Company>Argonne National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AMR is the Nursery for  SciDAC Applications</dc:title>
  <dc:creator>Barry Smith</dc:creator>
  <cp:lastModifiedBy>Lois Curfman McInnes</cp:lastModifiedBy>
  <cp:revision>36</cp:revision>
  <dcterms:created xsi:type="dcterms:W3CDTF">2011-04-20T01:45:28Z</dcterms:created>
  <dcterms:modified xsi:type="dcterms:W3CDTF">2011-04-20T01:46:16Z</dcterms:modified>
</cp:coreProperties>
</file>